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14968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624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4948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48034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351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11910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6061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36717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3233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6219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637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497E1-48C0-470C-A6D2-038742BD0A1F}" type="datetimeFigureOut">
              <a:rPr lang="es-PE" smtClean="0"/>
              <a:t>15/10/2016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86FF0-70ED-43D9-AAEE-136104B78D5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0455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1470025"/>
          </a:xfrm>
        </p:spPr>
        <p:txBody>
          <a:bodyPr>
            <a:normAutofit/>
          </a:bodyPr>
          <a:lstStyle/>
          <a:p>
            <a:r>
              <a:rPr lang="es-PE" sz="2000" b="1" dirty="0" smtClean="0">
                <a:solidFill>
                  <a:srgbClr val="002060"/>
                </a:solidFill>
              </a:rPr>
              <a:t>CURSO TALLER</a:t>
            </a:r>
            <a:br>
              <a:rPr lang="es-PE" sz="2000" b="1" dirty="0" smtClean="0">
                <a:solidFill>
                  <a:srgbClr val="002060"/>
                </a:solidFill>
              </a:rPr>
            </a:br>
            <a:r>
              <a:rPr lang="es-PE" sz="2000" b="1" dirty="0" smtClean="0">
                <a:solidFill>
                  <a:srgbClr val="002060"/>
                </a:solidFill>
              </a:rPr>
              <a:t>ESTADISTICA COMPUTARIZADA APLICADA A LAS CIENCIAS EMPRESARIALES</a:t>
            </a:r>
            <a:endParaRPr lang="es-PE" sz="2000" b="1" dirty="0">
              <a:solidFill>
                <a:srgbClr val="00206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550912"/>
          </a:xfrm>
        </p:spPr>
        <p:txBody>
          <a:bodyPr>
            <a:normAutofit/>
          </a:bodyPr>
          <a:lstStyle/>
          <a:p>
            <a:r>
              <a:rPr lang="es-PE" sz="1800" b="1" dirty="0" smtClean="0">
                <a:solidFill>
                  <a:srgbClr val="FF0000"/>
                </a:solidFill>
              </a:rPr>
              <a:t>Dr. ELMER LIMACHE SANDOVAL</a:t>
            </a:r>
            <a:endParaRPr lang="es-PE" sz="1800" b="1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827584" y="76470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i="1" dirty="0" smtClean="0">
                <a:solidFill>
                  <a:srgbClr val="0070C0"/>
                </a:solidFill>
              </a:rPr>
              <a:t>Universidad Privada de Tacna</a:t>
            </a:r>
          </a:p>
          <a:p>
            <a:pPr algn="ctr"/>
            <a:r>
              <a:rPr lang="es-PE" b="1" i="1" dirty="0" smtClean="0">
                <a:solidFill>
                  <a:srgbClr val="0070C0"/>
                </a:solidFill>
              </a:rPr>
              <a:t>Facultad de Ciencias Empresariales</a:t>
            </a:r>
            <a:endParaRPr lang="es-PE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01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331640" y="46738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Prueba de Homogeneidad de Varianzas: prueba de </a:t>
            </a:r>
            <a:r>
              <a:rPr lang="es-PE" dirty="0" err="1" smtClean="0"/>
              <a:t>Levene</a:t>
            </a:r>
            <a:endParaRPr lang="es-PE" dirty="0"/>
          </a:p>
        </p:txBody>
      </p:sp>
      <p:sp>
        <p:nvSpPr>
          <p:cNvPr id="6" name="5 Rectángulo"/>
          <p:cNvSpPr/>
          <p:nvPr/>
        </p:nvSpPr>
        <p:spPr>
          <a:xfrm>
            <a:off x="755576" y="908720"/>
            <a:ext cx="792088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s-ES_tradnl" sz="1600" dirty="0">
                <a:latin typeface="Arial"/>
                <a:ea typeface="Times New Roman"/>
                <a:cs typeface="Times New Roman"/>
              </a:rPr>
              <a:t>Se realiza un estudio acerca del impacto que tiene el Programa de Planificación Familiar que lleva a cabo un Centro de Salud en dos asentamientos humanos de su jurisdicción, uno ubicado en área urbana (A) y otro en área rural(B), tomando para ello dos muestras de mujeres en edad fértil y con actividad sexual: n</a:t>
            </a:r>
            <a:r>
              <a:rPr lang="es-ES_tradnl" sz="1600" baseline="-25000" dirty="0">
                <a:latin typeface="Arial"/>
                <a:ea typeface="Times New Roman"/>
                <a:cs typeface="Times New Roman"/>
              </a:rPr>
              <a:t>1</a:t>
            </a:r>
            <a:r>
              <a:rPr lang="es-ES_tradnl" sz="1600" dirty="0">
                <a:latin typeface="Arial"/>
                <a:ea typeface="Times New Roman"/>
                <a:cs typeface="Times New Roman"/>
              </a:rPr>
              <a:t>=15 y n</a:t>
            </a:r>
            <a:r>
              <a:rPr lang="es-ES_tradnl" sz="1600" baseline="-25000" dirty="0">
                <a:latin typeface="Arial"/>
                <a:ea typeface="Times New Roman"/>
                <a:cs typeface="Times New Roman"/>
              </a:rPr>
              <a:t>2</a:t>
            </a:r>
            <a:r>
              <a:rPr lang="es-ES_tradnl" sz="1600" dirty="0">
                <a:latin typeface="Arial"/>
                <a:ea typeface="Times New Roman"/>
                <a:cs typeface="Times New Roman"/>
              </a:rPr>
              <a:t> = 10. Después de aplicado el instrumento de medición, se obtienen los siguientes datos:</a:t>
            </a:r>
            <a:endParaRPr lang="es-PE" sz="1600" dirty="0">
              <a:ea typeface="Times New Roman"/>
              <a:cs typeface="Times New Roman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331640" y="3573016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Las hipótesis a probar son:</a:t>
            </a:r>
          </a:p>
          <a:p>
            <a:endParaRPr lang="es-ES" dirty="0" smtClean="0"/>
          </a:p>
          <a:p>
            <a:r>
              <a:rPr lang="es-ES" dirty="0" smtClean="0"/>
              <a:t>H0: Las varianzas de los dos grupos son iguales</a:t>
            </a:r>
          </a:p>
          <a:p>
            <a:r>
              <a:rPr lang="es-ES" dirty="0" smtClean="0"/>
              <a:t>H1: las varianzas de los dos grupos son diferentes</a:t>
            </a:r>
            <a:endParaRPr lang="es-ES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130783"/>
              </p:ext>
            </p:extLst>
          </p:nvPr>
        </p:nvGraphicFramePr>
        <p:xfrm>
          <a:off x="1763688" y="2708920"/>
          <a:ext cx="5461000" cy="4857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  <a:gridCol w="317500"/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Muestra 1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29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10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27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 8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26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11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25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7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13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9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28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24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7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22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19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Muestra 2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9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14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11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8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15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19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21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13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10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8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 </a:t>
                      </a:r>
                      <a:endParaRPr lang="es-ES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 </a:t>
                      </a:r>
                      <a:endParaRPr lang="es-ES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52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5" r="35303" b="16331"/>
          <a:stretch/>
        </p:blipFill>
        <p:spPr bwMode="auto">
          <a:xfrm>
            <a:off x="395536" y="836712"/>
            <a:ext cx="8417848" cy="566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25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827584" y="548680"/>
            <a:ext cx="70567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b="1" dirty="0" err="1" smtClean="0">
                <a:solidFill>
                  <a:srgbClr val="002060"/>
                </a:solidFill>
              </a:rPr>
              <a:t>Analizar</a:t>
            </a:r>
            <a:r>
              <a:rPr lang="es-PE" sz="1600" b="1" dirty="0" err="1" smtClean="0">
                <a:solidFill>
                  <a:srgbClr val="002060"/>
                </a:solidFill>
                <a:sym typeface="Wingdings" pitchFamily="2" charset="2"/>
              </a:rPr>
              <a:t>Estadísticos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 </a:t>
            </a:r>
            <a:r>
              <a:rPr lang="es-PE" sz="1600" b="1" dirty="0" err="1" smtClean="0">
                <a:solidFill>
                  <a:srgbClr val="002060"/>
                </a:solidFill>
                <a:sym typeface="Wingdings" pitchFamily="2" charset="2"/>
              </a:rPr>
              <a:t>descriptivosExplorar</a:t>
            </a:r>
            <a:endParaRPr lang="es-PE" sz="16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Llevar 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Y a lista de dependientes</a:t>
            </a: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Llevar 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C a lista de factores</a:t>
            </a: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	Gráficos</a:t>
            </a: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	Dispersión por nivel con prueba de </a:t>
            </a:r>
            <a:r>
              <a:rPr lang="es-PE" sz="1600" b="1" dirty="0" err="1" smtClean="0">
                <a:solidFill>
                  <a:srgbClr val="002060"/>
                </a:solidFill>
                <a:sym typeface="Wingdings" pitchFamily="2" charset="2"/>
              </a:rPr>
              <a:t>Levene</a:t>
            </a:r>
            <a:endParaRPr lang="es-PE" sz="16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		Activar: Estimación de potencia</a:t>
            </a: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		Continuar</a:t>
            </a:r>
          </a:p>
          <a:p>
            <a:r>
              <a:rPr lang="es-PE" sz="1600" b="1" dirty="0">
                <a:solidFill>
                  <a:srgbClr val="002060"/>
                </a:solidFill>
                <a:sym typeface="Wingdings" pitchFamily="2" charset="2"/>
              </a:rPr>
              <a:t>	</a:t>
            </a:r>
            <a:r>
              <a:rPr lang="es-PE" sz="1600" b="1" dirty="0" smtClean="0">
                <a:solidFill>
                  <a:srgbClr val="002060"/>
                </a:solidFill>
                <a:sym typeface="Wingdings" pitchFamily="2" charset="2"/>
              </a:rPr>
              <a:t>	           Aceptar</a:t>
            </a:r>
            <a:endParaRPr lang="es-PE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5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275729"/>
              </p:ext>
            </p:extLst>
          </p:nvPr>
        </p:nvGraphicFramePr>
        <p:xfrm>
          <a:off x="1847850" y="287462"/>
          <a:ext cx="5059894" cy="6237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o" r:id="rId3" imgW="5447870" imgH="6716654" progId="Word.Document.12">
                  <p:embed/>
                </p:oleObj>
              </mc:Choice>
              <mc:Fallback>
                <p:oleObj name="Documento" r:id="rId3" imgW="5447870" imgH="67166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7850" y="287462"/>
                        <a:ext cx="5059894" cy="62378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262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106887" y="3602633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El </a:t>
            </a:r>
            <a:r>
              <a:rPr lang="es-ES" dirty="0" err="1" smtClean="0"/>
              <a:t>estadìstico</a:t>
            </a:r>
            <a:r>
              <a:rPr lang="es-ES" dirty="0" smtClean="0"/>
              <a:t> de </a:t>
            </a:r>
            <a:r>
              <a:rPr lang="es-ES" dirty="0" err="1" smtClean="0"/>
              <a:t>Levene</a:t>
            </a:r>
            <a:r>
              <a:rPr lang="es-ES" dirty="0" smtClean="0"/>
              <a:t> es de </a:t>
            </a:r>
            <a:r>
              <a:rPr lang="es-ES" dirty="0" smtClean="0"/>
              <a:t>10.988.</a:t>
            </a:r>
            <a:endParaRPr lang="es-ES" dirty="0" smtClean="0"/>
          </a:p>
          <a:p>
            <a:r>
              <a:rPr lang="es-ES" dirty="0" smtClean="0"/>
              <a:t>El p valor del </a:t>
            </a:r>
            <a:r>
              <a:rPr lang="es-ES" dirty="0" err="1" smtClean="0"/>
              <a:t>estadìstico</a:t>
            </a:r>
            <a:r>
              <a:rPr lang="es-ES" dirty="0" smtClean="0"/>
              <a:t> de </a:t>
            </a:r>
            <a:r>
              <a:rPr lang="es-ES" dirty="0" err="1" smtClean="0"/>
              <a:t>levene</a:t>
            </a:r>
            <a:r>
              <a:rPr lang="es-ES" dirty="0" smtClean="0"/>
              <a:t> de </a:t>
            </a:r>
            <a:r>
              <a:rPr lang="es-ES" dirty="0" smtClean="0"/>
              <a:t>0.003 </a:t>
            </a:r>
            <a:r>
              <a:rPr lang="es-ES" dirty="0" smtClean="0"/>
              <a:t>&lt;  0.05 rechaza la </a:t>
            </a:r>
            <a:r>
              <a:rPr lang="es-ES" dirty="0" err="1" smtClean="0"/>
              <a:t>Hipòtesis</a:t>
            </a:r>
            <a:r>
              <a:rPr lang="es-ES" dirty="0" smtClean="0"/>
              <a:t> nula, por lo que las varianzas de los dos grupos son diferentes.</a:t>
            </a:r>
            <a:endParaRPr lang="es-ES" dirty="0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599834"/>
              </p:ext>
            </p:extLst>
          </p:nvPr>
        </p:nvGraphicFramePr>
        <p:xfrm>
          <a:off x="827583" y="908720"/>
          <a:ext cx="7704858" cy="2235200"/>
        </p:xfrm>
        <a:graphic>
          <a:graphicData uri="http://schemas.openxmlformats.org/drawingml/2006/table">
            <a:tbl>
              <a:tblPr/>
              <a:tblGrid>
                <a:gridCol w="1998548"/>
                <a:gridCol w="1998548"/>
                <a:gridCol w="1198805"/>
                <a:gridCol w="836319"/>
                <a:gridCol w="836319"/>
                <a:gridCol w="836319"/>
              </a:tblGrid>
              <a:tr h="0">
                <a:tc gridSpan="6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Prueba de homogeneidad de varianza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Estadístico de </a:t>
                      </a:r>
                      <a:r>
                        <a:rPr lang="es-E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Levene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df1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df2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Sig.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Metodos</a:t>
                      </a:r>
                      <a:endParaRPr lang="es-E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 basa en la media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10,988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23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,003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 basa en la mediana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9,739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23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,005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 basa en la mediana y con gl ajustado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9,739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19,357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,006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 basa en la media recortada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10,934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23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,003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4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835696" y="1484784"/>
            <a:ext cx="5832648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S" b="1" dirty="0" smtClean="0">
                <a:effectLst/>
                <a:latin typeface="Arial"/>
                <a:ea typeface="Times New Roman"/>
              </a:rPr>
              <a:t>Módulo I: Análisis de datos y pruebas de hipótesis</a:t>
            </a:r>
            <a:endParaRPr lang="es-PE" sz="28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ES" dirty="0" smtClean="0">
                <a:effectLst/>
                <a:latin typeface="Arial"/>
                <a:ea typeface="Times New Roman"/>
              </a:rPr>
              <a:t>Pruebas de normalidad de datos</a:t>
            </a:r>
            <a:endParaRPr lang="es-PE" sz="28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ES" dirty="0" smtClean="0">
                <a:effectLst/>
                <a:latin typeface="Arial"/>
                <a:ea typeface="Times New Roman"/>
              </a:rPr>
              <a:t>Pruebas de homogeneidad de varianzas</a:t>
            </a:r>
            <a:endParaRPr lang="es-PE" sz="28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ES" dirty="0" smtClean="0">
                <a:effectLst/>
                <a:latin typeface="Arial"/>
                <a:ea typeface="Times New Roman"/>
              </a:rPr>
              <a:t>Pruebas de hipótesis de medias</a:t>
            </a:r>
            <a:endParaRPr lang="es-PE" sz="28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ES" dirty="0" smtClean="0">
                <a:effectLst/>
                <a:latin typeface="Arial"/>
                <a:ea typeface="Times New Roman"/>
              </a:rPr>
              <a:t>Pruebas de hipótesis de proporciones</a:t>
            </a:r>
            <a:endParaRPr lang="es-PE" sz="28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ES" dirty="0" smtClean="0">
                <a:effectLst/>
                <a:latin typeface="Arial"/>
                <a:ea typeface="Times New Roman"/>
              </a:rPr>
              <a:t>Pruebas de ANOVA DE UNA VIA</a:t>
            </a:r>
            <a:endParaRPr lang="es-PE" sz="2800" dirty="0" smtClean="0">
              <a:effectLst/>
              <a:latin typeface="Times New Roman"/>
              <a:ea typeface="Times New Roman"/>
            </a:endParaRPr>
          </a:p>
          <a:p>
            <a:r>
              <a:rPr lang="es-ES" dirty="0" smtClean="0">
                <a:effectLst/>
                <a:latin typeface="Arial"/>
                <a:ea typeface="Times New Roman"/>
              </a:rPr>
              <a:t>Pruebas ANOVA de DOS VIAS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1794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96562" y="529861"/>
            <a:ext cx="7115797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90"/>
              </a:lnSpc>
              <a:spcAft>
                <a:spcPts val="0"/>
              </a:spcAft>
            </a:pPr>
            <a:r>
              <a:rPr lang="es-MX" dirty="0">
                <a:solidFill>
                  <a:srgbClr val="333333"/>
                </a:solidFill>
                <a:latin typeface="Segoe UI"/>
                <a:ea typeface="Times New Roman"/>
                <a:cs typeface="Times New Roman"/>
              </a:rPr>
              <a:t>La siguiente lista muestra las pruebas no paramétricas junto con sus alternativas paramétricas.</a:t>
            </a:r>
            <a:endParaRPr lang="es-PE" sz="1600" dirty="0"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4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0391626"/>
                  </p:ext>
                </p:extLst>
              </p:nvPr>
            </p:nvGraphicFramePr>
            <p:xfrm>
              <a:off x="683567" y="1340768"/>
              <a:ext cx="7920881" cy="42138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6237"/>
                    <a:gridCol w="3184057"/>
                    <a:gridCol w="2640587"/>
                  </a:tblGrid>
                  <a:tr h="22112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Condición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paramétrica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No paramétrica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224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Una muestra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Z (n grande o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conocida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t  (n chica y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desconocida)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signos de 1 muestra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224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Una muestra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Z (n grande o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conocida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t  (n chica y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desconocida)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Wilcoxon de una muestra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9047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PE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 muestras Independientes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Z (n1 y n2 grandes o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s-PE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SupPr>
                                <m:e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s-MX" sz="16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y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s-PE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SupPr>
                                <m:e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s-MX" sz="16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son conocidas)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Prueba t </a:t>
                          </a: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(n1 y n2 grandes o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s-PE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SupPr>
                                <m:e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s-MX" sz="16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y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s-PE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SupPr>
                                <m:e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s-MX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s-MX" sz="16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no son conocidas)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U de Mann Whitney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224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Dos muestras relacionadas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t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</a:t>
                          </a:r>
                          <a:r>
                            <a:rPr lang="es-MX" sz="1600" dirty="0" err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Wilcoxon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224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Más de 2 muestras y un solo factor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ANOVA DE 1 Factor (Prueba F)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 err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Kruskall</a:t>
                          </a: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Wallis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224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Más de 2 muestras y dos factores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ANOVA DE 2 factores (Prueba F)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Friedman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4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0391626"/>
                  </p:ext>
                </p:extLst>
              </p:nvPr>
            </p:nvGraphicFramePr>
            <p:xfrm>
              <a:off x="683567" y="1340768"/>
              <a:ext cx="7920881" cy="42138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6237"/>
                    <a:gridCol w="3184057"/>
                    <a:gridCol w="2640587"/>
                  </a:tblGrid>
                  <a:tr h="28041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Condición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paramétrica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No paramétrica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083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Una muestra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Z (n grande o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conocida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t  (n chica y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desconocida)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signos de 1 muestra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083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Una muestra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Z (n grande o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conocida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t  (n chica y </a:t>
                          </a:r>
                          <a:r>
                            <a:rPr lang="es-PE" sz="1600" dirty="0">
                              <a:effectLst/>
                              <a:latin typeface="Symbol"/>
                              <a:ea typeface="Calibri"/>
                              <a:cs typeface="Times New Roman"/>
                            </a:rPr>
                            <a:t>s</a:t>
                          </a:r>
                          <a:r>
                            <a:rPr lang="es-PE" sz="1600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s-PE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desconocida)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Wilcoxon de una muestra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928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PE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 muestras Independientes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65900" t="-128108" r="-83142" b="-15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U de Mann Whitney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083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Dos muestras relacionadas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t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</a:t>
                          </a:r>
                          <a:r>
                            <a:rPr lang="es-MX" sz="1600" dirty="0" err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Wilcoxon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083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Más de 2 muestras y un solo factor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ANOVA DE 1 Factor (Prueba F)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 err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Kruskall</a:t>
                          </a: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Wallis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083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Más de 2 muestras y dos factores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ANOVA DE 2 factores (Prueba F)</a:t>
                          </a:r>
                          <a:endParaRPr lang="es-PE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s-MX" sz="16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Prueba de Friedman</a:t>
                          </a:r>
                          <a:endParaRPr lang="es-PE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5 CuadroTexto"/>
          <p:cNvSpPr txBox="1"/>
          <p:nvPr/>
        </p:nvSpPr>
        <p:spPr>
          <a:xfrm>
            <a:off x="683568" y="573325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Las pruebas t, Z, F provienen de poblaciones con distribución normal, por tanto, las muestras deben seguir una distribución normal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3821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43608" y="33265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Aft>
                <a:spcPts val="0"/>
              </a:spcAft>
              <a:buFont typeface="+mj-lt"/>
              <a:buAutoNum type="arabicPeriod"/>
            </a:pPr>
            <a:r>
              <a:rPr lang="es-ES_tradnl" b="1" dirty="0">
                <a:solidFill>
                  <a:srgbClr val="FF0000"/>
                </a:solidFill>
                <a:latin typeface="Arial"/>
                <a:ea typeface="Times New Roman"/>
              </a:rPr>
              <a:t>PRUEBA DE NORMALIDAD DE LOS DATOS</a:t>
            </a:r>
            <a:endParaRPr lang="es-PE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691680" y="1105468"/>
            <a:ext cx="57606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</a:pPr>
            <a:r>
              <a:rPr lang="es-ES_tradnl" dirty="0">
                <a:solidFill>
                  <a:srgbClr val="000000"/>
                </a:solidFill>
                <a:latin typeface="Arial"/>
                <a:ea typeface="Times New Roman"/>
              </a:rPr>
              <a:t>La mayoría de las técnicas estadísticas corresponden a estadística paramétrica como las aplicadas a la media poblacional o diferencia de medias poblacionales, las cuales utilizan muestras independientes con variables que siguen una distribución normal o casi normal, por lo que están asociadas a las distribuciones Z o t.</a:t>
            </a:r>
            <a:endParaRPr lang="es-PE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2731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2682"/>
            <a:ext cx="7128791" cy="263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431" y="3140968"/>
            <a:ext cx="7187837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512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16"/>
          <a:stretch/>
        </p:blipFill>
        <p:spPr bwMode="auto">
          <a:xfrm>
            <a:off x="1298878" y="332656"/>
            <a:ext cx="716564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619672" y="4717347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Si el p-valor del estadístico de K-S es menor que alfa, se rechaza la H</a:t>
            </a:r>
            <a:r>
              <a:rPr lang="es-PE" baseline="-25000" dirty="0" smtClean="0"/>
              <a:t>0</a:t>
            </a:r>
            <a:endParaRPr lang="es-PE" baseline="-25000" dirty="0"/>
          </a:p>
        </p:txBody>
      </p:sp>
    </p:spTree>
    <p:extLst>
      <p:ext uri="{BB962C8B-B14F-4D97-AF65-F5344CB8AC3E}">
        <p14:creationId xmlns:p14="http://schemas.microsoft.com/office/powerpoint/2010/main" val="2665464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99" y="1052736"/>
            <a:ext cx="8836757" cy="334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557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0" t="-339" r="77071" b="57318"/>
          <a:stretch/>
        </p:blipFill>
        <p:spPr bwMode="auto">
          <a:xfrm>
            <a:off x="1979712" y="980728"/>
            <a:ext cx="4357126" cy="442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41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403648" y="116632"/>
            <a:ext cx="6768752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1325" algn="just" defTabSz="530225">
              <a:lnSpc>
                <a:spcPct val="115000"/>
              </a:lnSpc>
              <a:spcAft>
                <a:spcPts val="0"/>
              </a:spcAft>
            </a:pP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Analizar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Arial"/>
                <a:sym typeface="Wingdings"/>
              </a:rPr>
              <a:t>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Estadísticos</a:t>
            </a: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descriptivos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Arial"/>
                <a:sym typeface="Wingdings"/>
              </a:rPr>
              <a:t></a:t>
            </a:r>
            <a:r>
              <a:rPr lang="es-PE" sz="1400" dirty="0" err="1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Explorar</a:t>
            </a:r>
            <a:endParaRPr lang="es-PE" sz="1400" dirty="0">
              <a:ea typeface="Times New Roman"/>
              <a:cs typeface="Times New Roman"/>
            </a:endParaRPr>
          </a:p>
          <a:p>
            <a:pPr marL="899160" algn="just">
              <a:lnSpc>
                <a:spcPct val="115000"/>
              </a:lnSpc>
              <a:spcAft>
                <a:spcPts val="0"/>
              </a:spcAft>
            </a:pPr>
            <a:r>
              <a:rPr lang="es-PE" sz="1400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Arrastrar </a:t>
            </a: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la variable de interés 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X</a:t>
            </a:r>
            <a:r>
              <a:rPr lang="es-PE" sz="1400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a 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Lista </a:t>
            </a:r>
            <a:r>
              <a:rPr lang="es-PE" sz="1400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de 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dependientes</a:t>
            </a:r>
            <a:endParaRPr lang="es-PE" sz="1400" dirty="0">
              <a:ea typeface="Times New Roman"/>
              <a:cs typeface="Times New Roman"/>
            </a:endParaRPr>
          </a:p>
          <a:p>
            <a:pPr marL="899160" algn="just">
              <a:lnSpc>
                <a:spcPct val="115000"/>
              </a:lnSpc>
              <a:spcAft>
                <a:spcPts val="0"/>
              </a:spcAft>
            </a:pP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Arial"/>
                <a:sym typeface="Wingdings"/>
              </a:rPr>
              <a:t></a:t>
            </a:r>
            <a:r>
              <a:rPr lang="es-PE" sz="1400" b="1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Estadísticos</a:t>
            </a:r>
            <a:r>
              <a:rPr lang="es-PE" sz="1400" b="1" dirty="0" err="1">
                <a:solidFill>
                  <a:srgbClr val="002060"/>
                </a:solidFill>
                <a:latin typeface="Arial"/>
                <a:ea typeface="Times New Roman"/>
                <a:cs typeface="Arial"/>
                <a:sym typeface="Wingdings"/>
              </a:rPr>
              <a:t>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Activar</a:t>
            </a:r>
            <a:r>
              <a:rPr lang="es-PE" sz="1400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: Descriptivos</a:t>
            </a:r>
            <a:endParaRPr lang="es-PE" sz="1400" dirty="0">
              <a:ea typeface="Times New Roman"/>
              <a:cs typeface="Times New Roman"/>
            </a:endParaRPr>
          </a:p>
          <a:p>
            <a:pPr marL="1798320" indent="449580" algn="just">
              <a:lnSpc>
                <a:spcPct val="115000"/>
              </a:lnSpc>
              <a:spcAft>
                <a:spcPts val="0"/>
              </a:spcAft>
            </a:pPr>
            <a:r>
              <a:rPr lang="es-PE" sz="1400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		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 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Continuar</a:t>
            </a:r>
            <a:endParaRPr lang="es-PE" sz="1400" dirty="0">
              <a:ea typeface="Times New Roman"/>
              <a:cs typeface="Times New Roman"/>
            </a:endParaRPr>
          </a:p>
          <a:p>
            <a:pPr marL="898525" indent="1588" algn="just">
              <a:lnSpc>
                <a:spcPct val="115000"/>
              </a:lnSpc>
              <a:spcAft>
                <a:spcPts val="0"/>
              </a:spcAft>
            </a:pPr>
            <a:r>
              <a:rPr lang="es-PE" sz="1400" dirty="0" smtClean="0">
                <a:solidFill>
                  <a:srgbClr val="002060"/>
                </a:solidFill>
                <a:latin typeface="Arial"/>
                <a:ea typeface="Times New Roman"/>
                <a:cs typeface="Arial"/>
                <a:sym typeface="Wingdings"/>
              </a:rPr>
              <a:t>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Gráficos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Arial"/>
                <a:sym typeface="Wingdings"/>
              </a:rPr>
              <a:t></a:t>
            </a:r>
            <a:r>
              <a:rPr lang="es-PE" sz="1400" dirty="0" err="1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Activar</a:t>
            </a: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es-PE" sz="1400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Diagramas de caja</a:t>
            </a: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: Ninguna</a:t>
            </a:r>
            <a:endParaRPr lang="es-PE" sz="1400" dirty="0">
              <a:ea typeface="Times New Roman"/>
              <a:cs typeface="Times New Roman"/>
            </a:endParaRPr>
          </a:p>
          <a:p>
            <a:pPr marL="2247900" algn="just">
              <a:lnSpc>
                <a:spcPct val="115000"/>
              </a:lnSpc>
              <a:spcAft>
                <a:spcPts val="0"/>
              </a:spcAft>
            </a:pP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	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Gráficos </a:t>
            </a:r>
            <a:r>
              <a:rPr lang="es-PE" sz="1400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con pruebas de</a:t>
            </a: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  </a:t>
            </a:r>
            <a:r>
              <a:rPr lang="es-PE" sz="1400" b="1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normalidad</a:t>
            </a:r>
            <a:endParaRPr lang="es-PE" sz="1400" dirty="0">
              <a:ea typeface="Times New Roman"/>
              <a:cs typeface="Times New Roman"/>
            </a:endParaRPr>
          </a:p>
          <a:p>
            <a:pPr marL="2246630" algn="just">
              <a:lnSpc>
                <a:spcPct val="115000"/>
              </a:lnSpc>
              <a:spcAft>
                <a:spcPts val="0"/>
              </a:spcAft>
            </a:pPr>
            <a:r>
              <a:rPr lang="es-PE" sz="1400" dirty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		</a:t>
            </a: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Continuar</a:t>
            </a:r>
          </a:p>
          <a:p>
            <a:pPr marL="2246630" algn="just">
              <a:lnSpc>
                <a:spcPct val="115000"/>
              </a:lnSpc>
              <a:spcAft>
                <a:spcPts val="0"/>
              </a:spcAft>
            </a:pPr>
            <a:r>
              <a:rPr lang="es-PE" sz="1400" b="1" dirty="0" smtClean="0">
                <a:solidFill>
                  <a:srgbClr val="002060"/>
                </a:solidFill>
                <a:latin typeface="Arial"/>
                <a:ea typeface="Times New Roman"/>
                <a:cs typeface="Times New Roman"/>
              </a:rPr>
              <a:t>Aceptar</a:t>
            </a:r>
            <a:endParaRPr lang="es-PE" sz="1400" dirty="0">
              <a:ea typeface="Times New Roman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2" y="2111025"/>
            <a:ext cx="4436368" cy="95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47869"/>
            <a:ext cx="4014766" cy="239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5373216"/>
            <a:ext cx="4434057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6 CuadroTexto"/>
              <p:cNvSpPr txBox="1"/>
              <p:nvPr/>
            </p:nvSpPr>
            <p:spPr>
              <a:xfrm>
                <a:off x="5436096" y="3861048"/>
                <a:ext cx="3096344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PE" dirty="0" smtClean="0"/>
                  <a:t>Como el p valor no es menor que alfa</a:t>
                </a:r>
              </a:p>
              <a:p>
                <a:r>
                  <a:rPr lang="es-PE" dirty="0" smtClean="0"/>
                  <a:t>0.200</a:t>
                </a:r>
                <a14:m>
                  <m:oMath xmlns:m="http://schemas.openxmlformats.org/officeDocument/2006/math">
                    <m:r>
                      <a:rPr lang="es-PE" i="1" smtClean="0">
                        <a:latin typeface="Cambria Math"/>
                        <a:ea typeface="Cambria Math"/>
                      </a:rPr>
                      <m:t>≮</m:t>
                    </m:r>
                    <m:r>
                      <a:rPr lang="es-PE" b="0" i="1" smtClean="0">
                        <a:latin typeface="Cambria Math"/>
                        <a:ea typeface="Cambria Math"/>
                      </a:rPr>
                      <m:t>0.05</m:t>
                    </m:r>
                  </m:oMath>
                </a14:m>
                <a:endParaRPr lang="es-PE" dirty="0" smtClean="0"/>
              </a:p>
              <a:p>
                <a:r>
                  <a:rPr lang="es-PE" dirty="0" smtClean="0"/>
                  <a:t>No se recha la H</a:t>
                </a:r>
                <a:r>
                  <a:rPr lang="es-PE" baseline="-25000" dirty="0" smtClean="0"/>
                  <a:t>0</a:t>
                </a:r>
              </a:p>
              <a:p>
                <a:r>
                  <a:rPr lang="es-PE" dirty="0" smtClean="0"/>
                  <a:t>Por tanto los datos siguen una distribución normal</a:t>
                </a:r>
                <a:endParaRPr lang="es-PE" dirty="0"/>
              </a:p>
            </p:txBody>
          </p:sp>
        </mc:Choice>
        <mc:Fallback xmlns="">
          <p:sp>
            <p:nvSpPr>
              <p:cNvPr id="7" name="6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3861048"/>
                <a:ext cx="3096344" cy="1754326"/>
              </a:xfrm>
              <a:prstGeom prst="rect">
                <a:avLst/>
              </a:prstGeom>
              <a:blipFill rotWithShape="1">
                <a:blip r:embed="rId5"/>
                <a:stretch>
                  <a:fillRect l="-1772" t="-1736" b="-4514"/>
                </a:stretch>
              </a:blipFill>
            </p:spPr>
            <p:txBody>
              <a:bodyPr/>
              <a:lstStyle/>
              <a:p>
                <a:r>
                  <a:rPr lang="es-P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469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619</Words>
  <Application>Microsoft Office PowerPoint</Application>
  <PresentationFormat>Presentación en pantalla (4:3)</PresentationFormat>
  <Paragraphs>143</Paragraphs>
  <Slides>14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6" baseType="lpstr">
      <vt:lpstr>Tema de Office</vt:lpstr>
      <vt:lpstr>Microsoft Word Document</vt:lpstr>
      <vt:lpstr>CURSO TALLER ESTADISTICA COMPUTARIZADA APLICADA A LAS CIENCIAS EMPRESARIALES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Docente</dc:creator>
  <cp:lastModifiedBy>Usuario</cp:lastModifiedBy>
  <cp:revision>15</cp:revision>
  <dcterms:created xsi:type="dcterms:W3CDTF">2016-10-13T22:09:12Z</dcterms:created>
  <dcterms:modified xsi:type="dcterms:W3CDTF">2016-10-15T19:06:36Z</dcterms:modified>
</cp:coreProperties>
</file>