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5" r:id="rId18"/>
    <p:sldId id="276" r:id="rId19"/>
    <p:sldId id="277" r:id="rId20"/>
    <p:sldId id="278" r:id="rId21"/>
    <p:sldId id="279" r:id="rId22"/>
    <p:sldId id="290" r:id="rId23"/>
    <p:sldId id="281" r:id="rId24"/>
    <p:sldId id="282" r:id="rId25"/>
    <p:sldId id="283" r:id="rId26"/>
    <p:sldId id="284" r:id="rId27"/>
    <p:sldId id="285" r:id="rId28"/>
    <p:sldId id="291" r:id="rId29"/>
    <p:sldId id="286" r:id="rId30"/>
    <p:sldId id="287" r:id="rId31"/>
    <p:sldId id="288" r:id="rId32"/>
    <p:sldId id="289" r:id="rId3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0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1184870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4066166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4153119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551863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1333115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214895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3112777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2955918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2364013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12528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E4D0AC3-A920-44F4-AAC1-D05854560DC9}" type="datetimeFigureOut">
              <a:rPr lang="es-ES" smtClean="0"/>
              <a:t>15/10/2016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E22CCA7-61D4-49D3-87A6-9FD9DA38CBD2}" type="slidenum">
              <a:rPr lang="es-ES" smtClean="0"/>
              <a:t>‹Nº›</a:t>
            </a:fld>
            <a:endParaRPr lang="es-ES"/>
          </a:p>
        </p:txBody>
      </p:sp>
    </p:spTree>
    <p:extLst>
      <p:ext uri="{BB962C8B-B14F-4D97-AF65-F5344CB8AC3E}">
        <p14:creationId xmlns:p14="http://schemas.microsoft.com/office/powerpoint/2010/main" val="4170951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4D0AC3-A920-44F4-AAC1-D05854560DC9}" type="datetimeFigureOut">
              <a:rPr lang="es-ES" smtClean="0"/>
              <a:t>15/10/2016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2CCA7-61D4-49D3-87A6-9FD9DA38CBD2}" type="slidenum">
              <a:rPr lang="es-ES" smtClean="0"/>
              <a:t>‹Nº›</a:t>
            </a:fld>
            <a:endParaRPr lang="es-ES"/>
          </a:p>
        </p:txBody>
      </p:sp>
    </p:spTree>
    <p:extLst>
      <p:ext uri="{BB962C8B-B14F-4D97-AF65-F5344CB8AC3E}">
        <p14:creationId xmlns:p14="http://schemas.microsoft.com/office/powerpoint/2010/main" val="1436231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ES"/>
          </a:p>
        </p:txBody>
      </p:sp>
      <p:sp>
        <p:nvSpPr>
          <p:cNvPr id="3" name="2 Subtítulo"/>
          <p:cNvSpPr>
            <a:spLocks noGrp="1"/>
          </p:cNvSpPr>
          <p:nvPr>
            <p:ph type="subTitle" idx="1"/>
          </p:nvPr>
        </p:nvSpPr>
        <p:spPr/>
        <p:txBody>
          <a:bodyPr/>
          <a:lstStyle/>
          <a:p>
            <a:endParaRPr lang="es-ES"/>
          </a:p>
        </p:txBody>
      </p:sp>
    </p:spTree>
    <p:extLst>
      <p:ext uri="{BB962C8B-B14F-4D97-AF65-F5344CB8AC3E}">
        <p14:creationId xmlns:p14="http://schemas.microsoft.com/office/powerpoint/2010/main" val="4269500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683568" y="404664"/>
                <a:ext cx="7776864" cy="1200329"/>
              </a:xfrm>
              <a:prstGeom prst="rect">
                <a:avLst/>
              </a:prstGeom>
            </p:spPr>
            <p:txBody>
              <a:bodyPr wrap="square">
                <a:spAutoFit/>
              </a:bodyPr>
              <a:lstStyle/>
              <a:p>
                <a:pPr algn="just">
                  <a:spcAft>
                    <a:spcPts val="0"/>
                  </a:spcAft>
                </a:pPr>
                <a:r>
                  <a:rPr lang="es-EC" dirty="0">
                    <a:latin typeface="Arial"/>
                    <a:ea typeface="Calibri"/>
                    <a:cs typeface="Times New Roman"/>
                  </a:rPr>
                  <a:t>Si no se conoce la desviación estándar de la población (</a:t>
                </a:r>
                <a14:m>
                  <m:oMath xmlns:m="http://schemas.openxmlformats.org/officeDocument/2006/math">
                    <m:r>
                      <a:rPr lang="es-EC" i="1">
                        <a:effectLst/>
                        <a:latin typeface="Cambria Math"/>
                        <a:ea typeface="Calibri"/>
                        <a:cs typeface="Arial"/>
                      </a:rPr>
                      <m:t>𝜎</m:t>
                    </m:r>
                  </m:oMath>
                </a14:m>
                <a:r>
                  <a:rPr lang="es-EC" dirty="0">
                    <a:effectLst/>
                    <a:latin typeface="Arial"/>
                    <a:ea typeface="Calibri"/>
                    <a:cs typeface="Times New Roman"/>
                  </a:rPr>
                  <a:t>) y además, el </a:t>
                </a:r>
                <a:r>
                  <a:rPr lang="es-EC" b="1" dirty="0">
                    <a:effectLst/>
                    <a:latin typeface="Arial"/>
                    <a:ea typeface="Calibri"/>
                    <a:cs typeface="Times New Roman"/>
                  </a:rPr>
                  <a:t>tamaño de muestra es “chica”</a:t>
                </a:r>
                <a:r>
                  <a:rPr lang="es-EC" dirty="0">
                    <a:effectLst/>
                    <a:latin typeface="Arial"/>
                    <a:ea typeface="Calibri"/>
                    <a:cs typeface="Times New Roman"/>
                  </a:rPr>
                  <a:t> estadísticamente, es decir, </a:t>
                </a:r>
                <a:r>
                  <a:rPr lang="es-EC" b="1" dirty="0">
                    <a:effectLst/>
                    <a:latin typeface="Arial"/>
                    <a:ea typeface="Calibri"/>
                    <a:cs typeface="Times New Roman"/>
                  </a:rPr>
                  <a:t>n&lt;30</a:t>
                </a:r>
                <a:r>
                  <a:rPr lang="es-EC" dirty="0">
                    <a:effectLst/>
                    <a:latin typeface="Arial"/>
                    <a:ea typeface="Calibri"/>
                    <a:cs typeface="Times New Roman"/>
                  </a:rPr>
                  <a:t>, entonces se utiliza el estadístico de prueba asociado a la distribución </a:t>
                </a:r>
                <a:r>
                  <a:rPr lang="es-EC" b="1" dirty="0">
                    <a:effectLst/>
                    <a:latin typeface="Arial"/>
                    <a:ea typeface="Calibri"/>
                    <a:cs typeface="Times New Roman"/>
                  </a:rPr>
                  <a:t>t de </a:t>
                </a:r>
                <a:r>
                  <a:rPr lang="es-EC" b="1" dirty="0" err="1">
                    <a:effectLst/>
                    <a:latin typeface="Arial"/>
                    <a:ea typeface="Calibri"/>
                    <a:cs typeface="Times New Roman"/>
                  </a:rPr>
                  <a:t>Student</a:t>
                </a:r>
                <a:r>
                  <a:rPr lang="es-EC" dirty="0">
                    <a:effectLst/>
                    <a:latin typeface="Arial"/>
                    <a:ea typeface="Calibri"/>
                    <a:cs typeface="Times New Roman"/>
                  </a:rPr>
                  <a:t>:</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683568" y="404664"/>
                <a:ext cx="7776864" cy="1200329"/>
              </a:xfrm>
              <a:prstGeom prst="rect">
                <a:avLst/>
              </a:prstGeom>
              <a:blipFill rotWithShape="1">
                <a:blip r:embed="rId2"/>
                <a:stretch>
                  <a:fillRect l="-627" t="-2538" r="-705" b="-6599"/>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5" name="4 Rectángulo"/>
              <p:cNvSpPr/>
              <p:nvPr/>
            </p:nvSpPr>
            <p:spPr>
              <a:xfrm>
                <a:off x="3294629" y="1783108"/>
                <a:ext cx="1637411" cy="82997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s-ES" b="1" i="1">
                              <a:latin typeface="Cambria Math"/>
                              <a:ea typeface="Calibri"/>
                              <a:cs typeface="Arial"/>
                            </a:rPr>
                          </m:ctrlPr>
                        </m:sSubPr>
                        <m:e>
                          <m:r>
                            <a:rPr lang="es-EC" b="1" i="1">
                              <a:effectLst/>
                              <a:latin typeface="Cambria Math"/>
                              <a:ea typeface="Calibri"/>
                              <a:cs typeface="Arial"/>
                            </a:rPr>
                            <m:t>𝒕</m:t>
                          </m:r>
                        </m:e>
                        <m:sub>
                          <m:r>
                            <a:rPr lang="es-EC" b="1" i="1">
                              <a:effectLst/>
                              <a:latin typeface="Cambria Math"/>
                              <a:ea typeface="Calibri"/>
                              <a:cs typeface="Arial"/>
                            </a:rPr>
                            <m:t>𝒄</m:t>
                          </m:r>
                        </m:sub>
                      </m:sSub>
                      <m:r>
                        <a:rPr lang="es-EC" b="1" i="1">
                          <a:effectLst/>
                          <a:latin typeface="Cambria Math"/>
                          <a:ea typeface="Calibri"/>
                          <a:cs typeface="Arial"/>
                        </a:rPr>
                        <m:t>=</m:t>
                      </m:r>
                      <m:f>
                        <m:fPr>
                          <m:ctrlPr>
                            <a:rPr lang="es-ES" b="1" i="1">
                              <a:effectLst/>
                              <a:latin typeface="Cambria Math"/>
                              <a:ea typeface="Calibri"/>
                              <a:cs typeface="Arial"/>
                            </a:rPr>
                          </m:ctrlPr>
                        </m:fPr>
                        <m:num>
                          <m:acc>
                            <m:accPr>
                              <m:chr m:val="̅"/>
                              <m:ctrlPr>
                                <a:rPr lang="es-ES" b="1" i="1">
                                  <a:effectLst/>
                                  <a:latin typeface="Cambria Math"/>
                                  <a:ea typeface="Calibri"/>
                                  <a:cs typeface="Arial"/>
                                </a:rPr>
                              </m:ctrlPr>
                            </m:accPr>
                            <m:e>
                              <m:r>
                                <a:rPr lang="es-EC" b="1" i="1">
                                  <a:effectLst/>
                                  <a:latin typeface="Cambria Math"/>
                                  <a:ea typeface="Calibri"/>
                                  <a:cs typeface="Arial"/>
                                </a:rPr>
                                <m:t>𝑿</m:t>
                              </m:r>
                            </m:e>
                          </m:acc>
                          <m:r>
                            <a:rPr lang="es-EC" b="1" i="1">
                              <a:effectLst/>
                              <a:latin typeface="Cambria Math"/>
                              <a:ea typeface="Calibri"/>
                              <a:cs typeface="Arial"/>
                            </a:rPr>
                            <m:t>−</m:t>
                          </m:r>
                          <m:r>
                            <a:rPr lang="es-EC" b="1" i="1">
                              <a:effectLst/>
                              <a:latin typeface="Cambria Math"/>
                              <a:ea typeface="Calibri"/>
                              <a:cs typeface="Arial"/>
                            </a:rPr>
                            <m:t>𝝁</m:t>
                          </m:r>
                        </m:num>
                        <m:den>
                          <m:f>
                            <m:fPr>
                              <m:type m:val="skw"/>
                              <m:ctrlPr>
                                <a:rPr lang="es-ES" b="1" i="1">
                                  <a:effectLst/>
                                  <a:latin typeface="Cambria Math"/>
                                  <a:ea typeface="Calibri"/>
                                  <a:cs typeface="Arial"/>
                                </a:rPr>
                              </m:ctrlPr>
                            </m:fPr>
                            <m:num>
                              <m:r>
                                <a:rPr lang="es-EC" b="1" i="1">
                                  <a:effectLst/>
                                  <a:latin typeface="Cambria Math"/>
                                  <a:ea typeface="Calibri"/>
                                  <a:cs typeface="Arial"/>
                                </a:rPr>
                                <m:t>𝒔</m:t>
                              </m:r>
                            </m:num>
                            <m:den>
                              <m:rad>
                                <m:radPr>
                                  <m:degHide m:val="on"/>
                                  <m:ctrlPr>
                                    <a:rPr lang="es-ES" b="1" i="1">
                                      <a:effectLst/>
                                      <a:latin typeface="Cambria Math"/>
                                      <a:ea typeface="Calibri"/>
                                      <a:cs typeface="Arial"/>
                                    </a:rPr>
                                  </m:ctrlPr>
                                </m:radPr>
                                <m:deg/>
                                <m:e>
                                  <m:r>
                                    <a:rPr lang="es-EC" b="1" i="1">
                                      <a:effectLst/>
                                      <a:latin typeface="Cambria Math"/>
                                      <a:ea typeface="Calibri"/>
                                      <a:cs typeface="Arial"/>
                                    </a:rPr>
                                    <m:t>𝒏</m:t>
                                  </m:r>
                                </m:e>
                              </m:rad>
                            </m:den>
                          </m:f>
                        </m:den>
                      </m:f>
                    </m:oMath>
                  </m:oMathPara>
                </a14:m>
                <a:endParaRPr lang="es-ES" dirty="0"/>
              </a:p>
            </p:txBody>
          </p:sp>
        </mc:Choice>
        <mc:Fallback xmlns="">
          <p:sp>
            <p:nvSpPr>
              <p:cNvPr id="5" name="4 Rectángulo"/>
              <p:cNvSpPr>
                <a:spLocks noRot="1" noChangeAspect="1" noMove="1" noResize="1" noEditPoints="1" noAdjustHandles="1" noChangeArrowheads="1" noChangeShapeType="1" noTextEdit="1"/>
              </p:cNvSpPr>
              <p:nvPr/>
            </p:nvSpPr>
            <p:spPr>
              <a:xfrm>
                <a:off x="3294629" y="1783108"/>
                <a:ext cx="1637411" cy="829971"/>
              </a:xfrm>
              <a:prstGeom prst="rect">
                <a:avLst/>
              </a:prstGeom>
              <a:blipFill rotWithShape="1">
                <a:blip r:embed="rId3"/>
                <a:stretch>
                  <a:fillRect/>
                </a:stretch>
              </a:blipFill>
            </p:spPr>
            <p:txBody>
              <a:bodyPr/>
              <a:lstStyle/>
              <a:p>
                <a:r>
                  <a:rPr lang="es-ES">
                    <a:noFill/>
                  </a:rPr>
                  <a:t> </a:t>
                </a:r>
              </a:p>
            </p:txBody>
          </p:sp>
        </mc:Fallback>
      </mc:AlternateContent>
      <p:sp>
        <p:nvSpPr>
          <p:cNvPr id="6" name="5 Rectángulo"/>
          <p:cNvSpPr/>
          <p:nvPr/>
        </p:nvSpPr>
        <p:spPr>
          <a:xfrm>
            <a:off x="650163" y="2780928"/>
            <a:ext cx="7776864" cy="1200329"/>
          </a:xfrm>
          <a:prstGeom prst="rect">
            <a:avLst/>
          </a:prstGeom>
        </p:spPr>
        <p:txBody>
          <a:bodyPr wrap="square">
            <a:spAutoFit/>
          </a:bodyPr>
          <a:lstStyle/>
          <a:p>
            <a:pPr algn="just">
              <a:spcAft>
                <a:spcPts val="0"/>
              </a:spcAft>
            </a:pPr>
            <a:r>
              <a:rPr lang="es-EC" dirty="0">
                <a:latin typeface="Arial"/>
                <a:ea typeface="Calibri"/>
                <a:cs typeface="Times New Roman"/>
              </a:rPr>
              <a:t>Las ecuaciones anteriores corresponden a poblaciones infinitas. Pero, cuando la población es finita y el tamaño de muestra n es mas del 5% del tamaño de la población N (n&gt;0.05N) se aplica el factor de corrección para poblaciones finitas que equivale a </a:t>
            </a:r>
            <a:endParaRPr lang="es-ES" sz="1600" dirty="0">
              <a:ea typeface="Times New Roman"/>
              <a:cs typeface="Times New Roman"/>
            </a:endParaRPr>
          </a:p>
        </p:txBody>
      </p:sp>
      <mc:AlternateContent xmlns:mc="http://schemas.openxmlformats.org/markup-compatibility/2006" xmlns:a14="http://schemas.microsoft.com/office/drawing/2010/main">
        <mc:Choice Requires="a14">
          <p:sp>
            <p:nvSpPr>
              <p:cNvPr id="7" name="6 Rectángulo"/>
              <p:cNvSpPr/>
              <p:nvPr/>
            </p:nvSpPr>
            <p:spPr>
              <a:xfrm>
                <a:off x="4431646" y="3717032"/>
                <a:ext cx="1000787" cy="9106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ad>
                        <m:radPr>
                          <m:degHide m:val="on"/>
                          <m:ctrlPr>
                            <a:rPr lang="es-ES" i="1">
                              <a:latin typeface="Cambria Math"/>
                              <a:ea typeface="Calibri"/>
                              <a:cs typeface="Arial"/>
                            </a:rPr>
                          </m:ctrlPr>
                        </m:radPr>
                        <m:deg/>
                        <m:e>
                          <m:f>
                            <m:fPr>
                              <m:ctrlPr>
                                <a:rPr lang="es-ES" i="1">
                                  <a:effectLst/>
                                  <a:latin typeface="Cambria Math"/>
                                  <a:ea typeface="Calibri"/>
                                  <a:cs typeface="Arial"/>
                                </a:rPr>
                              </m:ctrlPr>
                            </m:fPr>
                            <m:num>
                              <m:r>
                                <a:rPr lang="es-EC" i="1">
                                  <a:effectLst/>
                                  <a:latin typeface="Cambria Math"/>
                                  <a:ea typeface="Calibri"/>
                                  <a:cs typeface="Arial"/>
                                </a:rPr>
                                <m:t>𝑁</m:t>
                              </m:r>
                              <m:r>
                                <a:rPr lang="es-EC" i="1">
                                  <a:effectLst/>
                                  <a:latin typeface="Cambria Math"/>
                                  <a:ea typeface="Calibri"/>
                                  <a:cs typeface="Arial"/>
                                </a:rPr>
                                <m:t>−</m:t>
                              </m:r>
                              <m:r>
                                <a:rPr lang="es-EC" i="1">
                                  <a:effectLst/>
                                  <a:latin typeface="Cambria Math"/>
                                  <a:ea typeface="Calibri"/>
                                  <a:cs typeface="Arial"/>
                                </a:rPr>
                                <m:t>𝑛</m:t>
                              </m:r>
                            </m:num>
                            <m:den>
                              <m:r>
                                <a:rPr lang="es-EC" i="1">
                                  <a:effectLst/>
                                  <a:latin typeface="Cambria Math"/>
                                  <a:ea typeface="Calibri"/>
                                  <a:cs typeface="Arial"/>
                                </a:rPr>
                                <m:t>𝑁</m:t>
                              </m:r>
                              <m:r>
                                <a:rPr lang="es-EC" i="1">
                                  <a:effectLst/>
                                  <a:latin typeface="Cambria Math"/>
                                  <a:ea typeface="Calibri"/>
                                  <a:cs typeface="Arial"/>
                                </a:rPr>
                                <m:t>−1</m:t>
                              </m:r>
                            </m:den>
                          </m:f>
                        </m:e>
                      </m:rad>
                    </m:oMath>
                  </m:oMathPara>
                </a14:m>
                <a:endParaRPr lang="es-ES" dirty="0"/>
              </a:p>
            </p:txBody>
          </p:sp>
        </mc:Choice>
        <mc:Fallback xmlns="">
          <p:sp>
            <p:nvSpPr>
              <p:cNvPr id="7" name="6 Rectángulo"/>
              <p:cNvSpPr>
                <a:spLocks noRot="1" noChangeAspect="1" noMove="1" noResize="1" noEditPoints="1" noAdjustHandles="1" noChangeArrowheads="1" noChangeShapeType="1" noTextEdit="1"/>
              </p:cNvSpPr>
              <p:nvPr/>
            </p:nvSpPr>
            <p:spPr>
              <a:xfrm>
                <a:off x="4431646" y="3717032"/>
                <a:ext cx="1000787" cy="910699"/>
              </a:xfrm>
              <a:prstGeom prst="rect">
                <a:avLst/>
              </a:prstGeom>
              <a:blipFill rotWithShape="1">
                <a:blip r:embed="rId4"/>
                <a:stretch>
                  <a:fillRect/>
                </a:stretch>
              </a:blipFill>
            </p:spPr>
            <p:txBody>
              <a:bodyPr/>
              <a:lstStyle/>
              <a:p>
                <a:r>
                  <a:rPr lang="es-ES">
                    <a:noFill/>
                  </a:rPr>
                  <a:t> </a:t>
                </a:r>
              </a:p>
            </p:txBody>
          </p:sp>
        </mc:Fallback>
      </mc:AlternateContent>
      <p:sp>
        <p:nvSpPr>
          <p:cNvPr id="8" name="7 Rectángulo"/>
          <p:cNvSpPr/>
          <p:nvPr/>
        </p:nvSpPr>
        <p:spPr>
          <a:xfrm>
            <a:off x="5466356" y="3757343"/>
            <a:ext cx="3426124" cy="1200329"/>
          </a:xfrm>
          <a:prstGeom prst="rect">
            <a:avLst/>
          </a:prstGeom>
        </p:spPr>
        <p:txBody>
          <a:bodyPr wrap="square">
            <a:spAutoFit/>
          </a:bodyPr>
          <a:lstStyle/>
          <a:p>
            <a:pPr algn="just">
              <a:spcAft>
                <a:spcPts val="0"/>
              </a:spcAft>
            </a:pPr>
            <a:r>
              <a:rPr lang="es-EC" dirty="0">
                <a:latin typeface="Arial"/>
                <a:ea typeface="Calibri"/>
                <a:cs typeface="Times New Roman"/>
              </a:rPr>
              <a:t>el cual se aplica a las desviaciones estándar, tal como se aprecia a continuación:</a:t>
            </a:r>
            <a:endParaRPr lang="es-ES" sz="1600" dirty="0">
              <a:ea typeface="Times New Roman"/>
              <a:cs typeface="Times New Roman"/>
            </a:endParaRPr>
          </a:p>
        </p:txBody>
      </p:sp>
      <mc:AlternateContent xmlns:mc="http://schemas.openxmlformats.org/markup-compatibility/2006" xmlns:a14="http://schemas.microsoft.com/office/drawing/2010/main">
        <mc:Choice Requires="a14">
          <p:sp>
            <p:nvSpPr>
              <p:cNvPr id="9" name="8 Rectángulo"/>
              <p:cNvSpPr/>
              <p:nvPr/>
            </p:nvSpPr>
            <p:spPr>
              <a:xfrm>
                <a:off x="1189236" y="4957482"/>
                <a:ext cx="2083455" cy="10300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ES" i="1">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acc>
                            <m:accPr>
                              <m:chr m:val="̅"/>
                              <m:ctrlPr>
                                <a:rPr lang="es-ES" i="1">
                                  <a:effectLst/>
                                  <a:latin typeface="Cambria Math"/>
                                  <a:ea typeface="Calibri"/>
                                  <a:cs typeface="Arial"/>
                                </a:rPr>
                              </m:ctrlPr>
                            </m:accPr>
                            <m:e>
                              <m:r>
                                <a:rPr lang="es-EC" i="1">
                                  <a:effectLst/>
                                  <a:latin typeface="Cambria Math"/>
                                  <a:ea typeface="Calibri"/>
                                  <a:cs typeface="Arial"/>
                                </a:rPr>
                                <m:t>𝑋</m:t>
                              </m:r>
                            </m:e>
                          </m:acc>
                          <m:r>
                            <a:rPr lang="es-EC" i="1">
                              <a:effectLst/>
                              <a:latin typeface="Cambria Math"/>
                              <a:ea typeface="Calibri"/>
                              <a:cs typeface="Arial"/>
                            </a:rPr>
                            <m:t>−</m:t>
                          </m:r>
                          <m:r>
                            <a:rPr lang="es-EC" i="1">
                              <a:effectLst/>
                              <a:latin typeface="Cambria Math"/>
                              <a:ea typeface="Calibri"/>
                              <a:cs typeface="Arial"/>
                            </a:rPr>
                            <m:t>𝜇</m:t>
                          </m:r>
                        </m:num>
                        <m:den>
                          <m:d>
                            <m:dPr>
                              <m:ctrlPr>
                                <a:rPr lang="es-ES" i="1">
                                  <a:effectLst/>
                                  <a:latin typeface="Cambria Math"/>
                                  <a:ea typeface="Calibri"/>
                                  <a:cs typeface="Arial"/>
                                </a:rPr>
                              </m:ctrlPr>
                            </m:dPr>
                            <m:e>
                              <m:f>
                                <m:fPr>
                                  <m:ctrlPr>
                                    <a:rPr lang="es-ES" i="1">
                                      <a:effectLst/>
                                      <a:latin typeface="Cambria Math"/>
                                      <a:ea typeface="Calibri"/>
                                      <a:cs typeface="Arial"/>
                                    </a:rPr>
                                  </m:ctrlPr>
                                </m:fPr>
                                <m:num>
                                  <m:r>
                                    <a:rPr lang="es-EC" i="1">
                                      <a:effectLst/>
                                      <a:latin typeface="Cambria Math"/>
                                      <a:ea typeface="Calibri"/>
                                      <a:cs typeface="Arial"/>
                                    </a:rPr>
                                    <m:t>𝜎</m:t>
                                  </m:r>
                                </m:num>
                                <m:den>
                                  <m:rad>
                                    <m:radPr>
                                      <m:degHide m:val="on"/>
                                      <m:ctrlPr>
                                        <a:rPr lang="es-ES" i="1">
                                          <a:effectLst/>
                                          <a:latin typeface="Cambria Math"/>
                                          <a:ea typeface="Calibri"/>
                                          <a:cs typeface="Arial"/>
                                        </a:rPr>
                                      </m:ctrlPr>
                                    </m:radPr>
                                    <m:deg/>
                                    <m:e>
                                      <m:r>
                                        <a:rPr lang="es-EC" i="1">
                                          <a:effectLst/>
                                          <a:latin typeface="Cambria Math"/>
                                          <a:ea typeface="Calibri"/>
                                          <a:cs typeface="Arial"/>
                                        </a:rPr>
                                        <m:t>𝑛</m:t>
                                      </m:r>
                                    </m:e>
                                  </m:rad>
                                </m:den>
                              </m:f>
                            </m:e>
                          </m:d>
                          <m:rad>
                            <m:radPr>
                              <m:degHide m:val="on"/>
                              <m:ctrlPr>
                                <a:rPr lang="es-ES" i="1">
                                  <a:effectLst/>
                                  <a:latin typeface="Cambria Math"/>
                                  <a:ea typeface="Calibri"/>
                                  <a:cs typeface="Arial"/>
                                </a:rPr>
                              </m:ctrlPr>
                            </m:radPr>
                            <m:deg/>
                            <m:e>
                              <m:f>
                                <m:fPr>
                                  <m:ctrlPr>
                                    <a:rPr lang="es-ES" i="1">
                                      <a:effectLst/>
                                      <a:latin typeface="Cambria Math"/>
                                      <a:ea typeface="Calibri"/>
                                      <a:cs typeface="Arial"/>
                                    </a:rPr>
                                  </m:ctrlPr>
                                </m:fPr>
                                <m:num>
                                  <m:r>
                                    <a:rPr lang="es-EC" i="1">
                                      <a:effectLst/>
                                      <a:latin typeface="Cambria Math"/>
                                      <a:ea typeface="Calibri"/>
                                      <a:cs typeface="Arial"/>
                                    </a:rPr>
                                    <m:t>𝑁</m:t>
                                  </m:r>
                                  <m:r>
                                    <a:rPr lang="es-EC" i="1">
                                      <a:effectLst/>
                                      <a:latin typeface="Cambria Math"/>
                                      <a:ea typeface="Calibri"/>
                                      <a:cs typeface="Arial"/>
                                    </a:rPr>
                                    <m:t>−</m:t>
                                  </m:r>
                                  <m:r>
                                    <a:rPr lang="es-EC" i="1">
                                      <a:effectLst/>
                                      <a:latin typeface="Cambria Math"/>
                                      <a:ea typeface="Calibri"/>
                                      <a:cs typeface="Arial"/>
                                    </a:rPr>
                                    <m:t>𝑛</m:t>
                                  </m:r>
                                </m:num>
                                <m:den>
                                  <m:r>
                                    <a:rPr lang="es-EC" i="1">
                                      <a:effectLst/>
                                      <a:latin typeface="Cambria Math"/>
                                      <a:ea typeface="Calibri"/>
                                      <a:cs typeface="Arial"/>
                                    </a:rPr>
                                    <m:t>𝑁</m:t>
                                  </m:r>
                                  <m:r>
                                    <a:rPr lang="es-EC" i="1">
                                      <a:effectLst/>
                                      <a:latin typeface="Cambria Math"/>
                                      <a:ea typeface="Calibri"/>
                                      <a:cs typeface="Arial"/>
                                    </a:rPr>
                                    <m:t>−1</m:t>
                                  </m:r>
                                </m:den>
                              </m:f>
                            </m:e>
                          </m:rad>
                        </m:den>
                      </m:f>
                    </m:oMath>
                  </m:oMathPara>
                </a14:m>
                <a:endParaRPr lang="es-ES" dirty="0"/>
              </a:p>
            </p:txBody>
          </p:sp>
        </mc:Choice>
        <mc:Fallback xmlns="">
          <p:sp>
            <p:nvSpPr>
              <p:cNvPr id="9" name="8 Rectángulo"/>
              <p:cNvSpPr>
                <a:spLocks noRot="1" noChangeAspect="1" noMove="1" noResize="1" noEditPoints="1" noAdjustHandles="1" noChangeArrowheads="1" noChangeShapeType="1" noTextEdit="1"/>
              </p:cNvSpPr>
              <p:nvPr/>
            </p:nvSpPr>
            <p:spPr>
              <a:xfrm>
                <a:off x="1189236" y="4957482"/>
                <a:ext cx="2083455" cy="1030026"/>
              </a:xfrm>
              <a:prstGeom prst="rect">
                <a:avLst/>
              </a:prstGeom>
              <a:blipFill rotWithShape="1">
                <a:blip r:embed="rId5"/>
                <a:stretch>
                  <a:fillRect/>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10" name="9 Rectángulo"/>
              <p:cNvSpPr/>
              <p:nvPr/>
            </p:nvSpPr>
            <p:spPr>
              <a:xfrm>
                <a:off x="3911087" y="4991981"/>
                <a:ext cx="2041906" cy="10300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ES" i="1">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acc>
                            <m:accPr>
                              <m:chr m:val="̅"/>
                              <m:ctrlPr>
                                <a:rPr lang="es-ES" i="1">
                                  <a:effectLst/>
                                  <a:latin typeface="Cambria Math"/>
                                  <a:ea typeface="Calibri"/>
                                  <a:cs typeface="Arial"/>
                                </a:rPr>
                              </m:ctrlPr>
                            </m:accPr>
                            <m:e>
                              <m:r>
                                <a:rPr lang="es-EC" i="1">
                                  <a:effectLst/>
                                  <a:latin typeface="Cambria Math"/>
                                  <a:ea typeface="Calibri"/>
                                  <a:cs typeface="Arial"/>
                                </a:rPr>
                                <m:t>𝑋</m:t>
                              </m:r>
                            </m:e>
                          </m:acc>
                          <m:r>
                            <a:rPr lang="es-EC" i="1">
                              <a:effectLst/>
                              <a:latin typeface="Cambria Math"/>
                              <a:ea typeface="Calibri"/>
                              <a:cs typeface="Arial"/>
                            </a:rPr>
                            <m:t>−</m:t>
                          </m:r>
                          <m:r>
                            <a:rPr lang="es-EC" i="1">
                              <a:effectLst/>
                              <a:latin typeface="Cambria Math"/>
                              <a:ea typeface="Calibri"/>
                              <a:cs typeface="Arial"/>
                            </a:rPr>
                            <m:t>𝜇</m:t>
                          </m:r>
                        </m:num>
                        <m:den>
                          <m:d>
                            <m:dPr>
                              <m:ctrlPr>
                                <a:rPr lang="es-ES" i="1">
                                  <a:effectLst/>
                                  <a:latin typeface="Cambria Math"/>
                                  <a:ea typeface="Calibri"/>
                                  <a:cs typeface="Arial"/>
                                </a:rPr>
                              </m:ctrlPr>
                            </m:dPr>
                            <m:e>
                              <m:f>
                                <m:fPr>
                                  <m:ctrlPr>
                                    <a:rPr lang="es-ES" i="1">
                                      <a:effectLst/>
                                      <a:latin typeface="Cambria Math"/>
                                      <a:ea typeface="Calibri"/>
                                      <a:cs typeface="Arial"/>
                                    </a:rPr>
                                  </m:ctrlPr>
                                </m:fPr>
                                <m:num>
                                  <m:r>
                                    <a:rPr lang="es-EC" i="1">
                                      <a:effectLst/>
                                      <a:latin typeface="Cambria Math"/>
                                      <a:ea typeface="Calibri"/>
                                      <a:cs typeface="Arial"/>
                                    </a:rPr>
                                    <m:t>𝑠</m:t>
                                  </m:r>
                                </m:num>
                                <m:den>
                                  <m:rad>
                                    <m:radPr>
                                      <m:degHide m:val="on"/>
                                      <m:ctrlPr>
                                        <a:rPr lang="es-ES" i="1">
                                          <a:effectLst/>
                                          <a:latin typeface="Cambria Math"/>
                                          <a:ea typeface="Calibri"/>
                                          <a:cs typeface="Arial"/>
                                        </a:rPr>
                                      </m:ctrlPr>
                                    </m:radPr>
                                    <m:deg/>
                                    <m:e>
                                      <m:r>
                                        <a:rPr lang="es-EC" i="1">
                                          <a:effectLst/>
                                          <a:latin typeface="Cambria Math"/>
                                          <a:ea typeface="Calibri"/>
                                          <a:cs typeface="Arial"/>
                                        </a:rPr>
                                        <m:t>𝑛</m:t>
                                      </m:r>
                                    </m:e>
                                  </m:rad>
                                </m:den>
                              </m:f>
                            </m:e>
                          </m:d>
                          <m:rad>
                            <m:radPr>
                              <m:degHide m:val="on"/>
                              <m:ctrlPr>
                                <a:rPr lang="es-ES" i="1">
                                  <a:effectLst/>
                                  <a:latin typeface="Cambria Math"/>
                                  <a:ea typeface="Calibri"/>
                                  <a:cs typeface="Arial"/>
                                </a:rPr>
                              </m:ctrlPr>
                            </m:radPr>
                            <m:deg/>
                            <m:e>
                              <m:f>
                                <m:fPr>
                                  <m:ctrlPr>
                                    <a:rPr lang="es-ES" i="1">
                                      <a:effectLst/>
                                      <a:latin typeface="Cambria Math"/>
                                      <a:ea typeface="Calibri"/>
                                      <a:cs typeface="Arial"/>
                                    </a:rPr>
                                  </m:ctrlPr>
                                </m:fPr>
                                <m:num>
                                  <m:r>
                                    <a:rPr lang="es-EC" i="1">
                                      <a:effectLst/>
                                      <a:latin typeface="Cambria Math"/>
                                      <a:ea typeface="Calibri"/>
                                      <a:cs typeface="Arial"/>
                                    </a:rPr>
                                    <m:t>𝑁</m:t>
                                  </m:r>
                                  <m:r>
                                    <a:rPr lang="es-EC" i="1">
                                      <a:effectLst/>
                                      <a:latin typeface="Cambria Math"/>
                                      <a:ea typeface="Calibri"/>
                                      <a:cs typeface="Arial"/>
                                    </a:rPr>
                                    <m:t>−</m:t>
                                  </m:r>
                                  <m:r>
                                    <a:rPr lang="es-EC" i="1">
                                      <a:effectLst/>
                                      <a:latin typeface="Cambria Math"/>
                                      <a:ea typeface="Calibri"/>
                                      <a:cs typeface="Arial"/>
                                    </a:rPr>
                                    <m:t>𝑛</m:t>
                                  </m:r>
                                </m:num>
                                <m:den>
                                  <m:r>
                                    <a:rPr lang="es-EC" i="1">
                                      <a:effectLst/>
                                      <a:latin typeface="Cambria Math"/>
                                      <a:ea typeface="Calibri"/>
                                      <a:cs typeface="Arial"/>
                                    </a:rPr>
                                    <m:t>𝑁</m:t>
                                  </m:r>
                                  <m:r>
                                    <a:rPr lang="es-EC" i="1">
                                      <a:effectLst/>
                                      <a:latin typeface="Cambria Math"/>
                                      <a:ea typeface="Calibri"/>
                                      <a:cs typeface="Arial"/>
                                    </a:rPr>
                                    <m:t>−1</m:t>
                                  </m:r>
                                </m:den>
                              </m:f>
                            </m:e>
                          </m:rad>
                        </m:den>
                      </m:f>
                    </m:oMath>
                  </m:oMathPara>
                </a14:m>
                <a:endParaRPr lang="es-ES" dirty="0"/>
              </a:p>
            </p:txBody>
          </p:sp>
        </mc:Choice>
        <mc:Fallback xmlns="">
          <p:sp>
            <p:nvSpPr>
              <p:cNvPr id="10" name="9 Rectángulo"/>
              <p:cNvSpPr>
                <a:spLocks noRot="1" noChangeAspect="1" noMove="1" noResize="1" noEditPoints="1" noAdjustHandles="1" noChangeArrowheads="1" noChangeShapeType="1" noTextEdit="1"/>
              </p:cNvSpPr>
              <p:nvPr/>
            </p:nvSpPr>
            <p:spPr>
              <a:xfrm>
                <a:off x="3911087" y="4991981"/>
                <a:ext cx="2041906" cy="1030026"/>
              </a:xfrm>
              <a:prstGeom prst="rect">
                <a:avLst/>
              </a:prstGeom>
              <a:blipFill rotWithShape="1">
                <a:blip r:embed="rId6"/>
                <a:stretch>
                  <a:fillRect/>
                </a:stretch>
              </a:blipFill>
            </p:spPr>
            <p:txBody>
              <a:bodyPr/>
              <a:lstStyle/>
              <a:p>
                <a:r>
                  <a:rPr lang="es-ES">
                    <a:noFill/>
                  </a:rPr>
                  <a:t> </a:t>
                </a:r>
              </a:p>
            </p:txBody>
          </p:sp>
        </mc:Fallback>
      </mc:AlternateContent>
    </p:spTree>
    <p:extLst>
      <p:ext uri="{BB962C8B-B14F-4D97-AF65-F5344CB8AC3E}">
        <p14:creationId xmlns:p14="http://schemas.microsoft.com/office/powerpoint/2010/main" val="389476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83568" y="520512"/>
            <a:ext cx="7776864" cy="2031325"/>
          </a:xfrm>
          <a:prstGeom prst="rect">
            <a:avLst/>
          </a:prstGeom>
        </p:spPr>
        <p:txBody>
          <a:bodyPr wrap="square">
            <a:spAutoFit/>
          </a:bodyPr>
          <a:lstStyle/>
          <a:p>
            <a:pPr algn="just">
              <a:spcAft>
                <a:spcPts val="0"/>
              </a:spcAft>
            </a:pPr>
            <a:r>
              <a:rPr lang="es-EC" dirty="0">
                <a:latin typeface="Arial"/>
                <a:ea typeface="Calibri"/>
                <a:cs typeface="Times New Roman"/>
              </a:rPr>
              <a:t>Para tomar la decisión estadística de rechazar o no la Hipótesis nula, en el caso gráfico se compara el estadístico de prueba con los valores críticos. Si el estadístico de prueba en este proceso excede a los valores críticos, es decir, cae en la zona de rechazo, entonces la decisión estadística será rechazar la Hipótesis Nula.</a:t>
            </a:r>
            <a:endParaRPr lang="es-ES" sz="1600" dirty="0">
              <a:ea typeface="Times New Roman"/>
              <a:cs typeface="Times New Roman"/>
            </a:endParaRPr>
          </a:p>
          <a:p>
            <a:pPr algn="just">
              <a:spcAft>
                <a:spcPts val="0"/>
              </a:spcAft>
            </a:pPr>
            <a:r>
              <a:rPr lang="es-EC" dirty="0">
                <a:latin typeface="Arial"/>
                <a:ea typeface="Calibri"/>
                <a:cs typeface="Times New Roman"/>
              </a:rPr>
              <a:t>También la decisión estadística se toma comparando algebraicamente el estadístico de prueba y los valores críticos.</a:t>
            </a:r>
            <a:endParaRPr lang="es-ES" sz="1600" dirty="0">
              <a:ea typeface="Times New Roman"/>
              <a:cs typeface="Times New Roman"/>
            </a:endParaRPr>
          </a:p>
        </p:txBody>
      </p:sp>
      <mc:AlternateContent xmlns:mc="http://schemas.openxmlformats.org/markup-compatibility/2006" xmlns:a14="http://schemas.microsoft.com/office/drawing/2010/main">
        <mc:Choice Requires="a14">
          <p:sp>
            <p:nvSpPr>
              <p:cNvPr id="5" name="4 Rectángulo"/>
              <p:cNvSpPr/>
              <p:nvPr/>
            </p:nvSpPr>
            <p:spPr>
              <a:xfrm>
                <a:off x="467544" y="2996952"/>
                <a:ext cx="8424936" cy="2952731"/>
              </a:xfrm>
              <a:prstGeom prst="rect">
                <a:avLst/>
              </a:prstGeom>
            </p:spPr>
            <p:txBody>
              <a:bodyPr wrap="square">
                <a:spAutoFit/>
              </a:bodyPr>
              <a:lstStyle/>
              <a:p>
                <a:pPr algn="just">
                  <a:spcAft>
                    <a:spcPts val="0"/>
                  </a:spcAft>
                </a:pPr>
                <a:r>
                  <a:rPr lang="es-EC" dirty="0" smtClean="0">
                    <a:latin typeface="Arial"/>
                    <a:ea typeface="Calibri"/>
                    <a:cs typeface="Times New Roman"/>
                  </a:rPr>
                  <a:t>En la </a:t>
                </a:r>
                <a:r>
                  <a:rPr lang="es-EC" dirty="0">
                    <a:latin typeface="Arial"/>
                    <a:ea typeface="Calibri"/>
                    <a:cs typeface="Times New Roman"/>
                  </a:rPr>
                  <a:t>distribución Z, para una prueba de dos colas, se </a:t>
                </a:r>
                <a:r>
                  <a:rPr lang="es-EC" dirty="0" smtClean="0">
                    <a:latin typeface="Arial"/>
                    <a:ea typeface="Calibri"/>
                    <a:cs typeface="Times New Roman"/>
                  </a:rPr>
                  <a:t>rechazará </a:t>
                </a:r>
                <a:r>
                  <a:rPr lang="es-EC" dirty="0">
                    <a:latin typeface="Arial"/>
                    <a:ea typeface="Calibri"/>
                    <a:cs typeface="Times New Roman"/>
                  </a:rPr>
                  <a:t>la H</a:t>
                </a:r>
                <a:r>
                  <a:rPr lang="es-EC" baseline="-25000" dirty="0">
                    <a:effectLst/>
                    <a:latin typeface="Arial"/>
                    <a:ea typeface="Calibri"/>
                    <a:cs typeface="Times New Roman"/>
                  </a:rPr>
                  <a:t>0</a:t>
                </a:r>
                <a:r>
                  <a:rPr lang="es-EC" dirty="0">
                    <a:effectLst/>
                    <a:latin typeface="Arial"/>
                    <a:ea typeface="Calibri"/>
                    <a:cs typeface="Times New Roman"/>
                  </a:rPr>
                  <a:t> </a:t>
                </a:r>
                <a:r>
                  <a:rPr lang="es-EC" dirty="0" smtClean="0">
                    <a:effectLst/>
                    <a:latin typeface="Arial"/>
                    <a:ea typeface="Calibri"/>
                    <a:cs typeface="Times New Roman"/>
                  </a:rPr>
                  <a:t>si </a:t>
                </a:r>
                <a14:m>
                  <m:oMath xmlns:m="http://schemas.openxmlformats.org/officeDocument/2006/math">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e>
                    </m:d>
                    <m:r>
                      <a:rPr lang="es-EC" i="1">
                        <a:effectLst/>
                        <a:latin typeface="Cambria Math"/>
                        <a:ea typeface="Calibri"/>
                        <a:cs typeface="Arial"/>
                      </a:rPr>
                      <m:t>&gt;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𝛼</m:t>
                        </m:r>
                        <m:r>
                          <a:rPr lang="es-ES" i="1">
                            <a:effectLst/>
                            <a:latin typeface="Cambria Math"/>
                            <a:ea typeface="Calibri"/>
                            <a:cs typeface="Arial"/>
                          </a:rPr>
                          <m:t>/2</m:t>
                        </m:r>
                      </m:sub>
                    </m:sSub>
                  </m:oMath>
                </a14:m>
                <a:endParaRPr lang="es-ES" sz="1600" dirty="0">
                  <a:ea typeface="Times New Roman"/>
                  <a:cs typeface="Times New Roman"/>
                </a:endParaRPr>
              </a:p>
              <a:p>
                <a:pPr algn="just">
                  <a:spcAft>
                    <a:spcPts val="0"/>
                  </a:spcAft>
                </a:pPr>
                <a:r>
                  <a:rPr lang="es-EC" dirty="0">
                    <a:effectLst/>
                    <a:latin typeface="Arial"/>
                    <a:ea typeface="Calibri"/>
                    <a:cs typeface="Times New Roman"/>
                  </a:rPr>
                  <a:t>En </a:t>
                </a:r>
                <a:r>
                  <a:rPr lang="es-EC" dirty="0" smtClean="0">
                    <a:effectLst/>
                    <a:latin typeface="Arial"/>
                    <a:ea typeface="Calibri"/>
                    <a:cs typeface="Times New Roman"/>
                  </a:rPr>
                  <a:t>la prueba </a:t>
                </a:r>
                <a:r>
                  <a:rPr lang="es-EC" dirty="0">
                    <a:effectLst/>
                    <a:latin typeface="Arial"/>
                    <a:ea typeface="Calibri"/>
                    <a:cs typeface="Times New Roman"/>
                  </a:rPr>
                  <a:t>de cola inferior la decisión de rechazar la H</a:t>
                </a:r>
                <a:r>
                  <a:rPr lang="es-EC" baseline="-25000" dirty="0">
                    <a:effectLst/>
                    <a:latin typeface="Arial"/>
                    <a:ea typeface="Calibri"/>
                    <a:cs typeface="Times New Roman"/>
                  </a:rPr>
                  <a:t>0</a:t>
                </a:r>
                <a:r>
                  <a:rPr lang="es-EC" dirty="0">
                    <a:effectLst/>
                    <a:latin typeface="Arial"/>
                    <a:ea typeface="Calibri"/>
                    <a:cs typeface="Times New Roman"/>
                  </a:rPr>
                  <a:t> se realiza si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&lt;−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𝛼</m:t>
                        </m:r>
                      </m:sub>
                    </m:sSub>
                  </m:oMath>
                </a14:m>
                <a:r>
                  <a:rPr lang="es-ES" dirty="0">
                    <a:effectLst/>
                    <a:latin typeface="Arial"/>
                    <a:ea typeface="Calibri"/>
                    <a:cs typeface="Times New Roman"/>
                  </a:rPr>
                  <a:t>.</a:t>
                </a:r>
                <a:endParaRPr lang="es-ES" sz="1600" dirty="0">
                  <a:ea typeface="Times New Roman"/>
                  <a:cs typeface="Times New Roman"/>
                </a:endParaRPr>
              </a:p>
              <a:p>
                <a:pPr algn="just">
                  <a:spcAft>
                    <a:spcPts val="0"/>
                  </a:spcAft>
                </a:pPr>
                <a:r>
                  <a:rPr lang="es-ES" dirty="0">
                    <a:effectLst/>
                    <a:latin typeface="Arial"/>
                    <a:ea typeface="Calibri"/>
                    <a:cs typeface="Times New Roman"/>
                  </a:rPr>
                  <a:t>En </a:t>
                </a:r>
                <a:r>
                  <a:rPr lang="es-ES" dirty="0" smtClean="0">
                    <a:effectLst/>
                    <a:latin typeface="Arial"/>
                    <a:ea typeface="Calibri"/>
                    <a:cs typeface="Times New Roman"/>
                  </a:rPr>
                  <a:t>la prueba </a:t>
                </a:r>
                <a:r>
                  <a:rPr lang="es-ES" dirty="0">
                    <a:effectLst/>
                    <a:latin typeface="Arial"/>
                    <a:ea typeface="Calibri"/>
                    <a:cs typeface="Times New Roman"/>
                  </a:rPr>
                  <a:t>de cola superior la decisión de rechazar la H</a:t>
                </a:r>
                <a:r>
                  <a:rPr lang="es-ES" baseline="-25000" dirty="0">
                    <a:effectLst/>
                    <a:latin typeface="Arial"/>
                    <a:ea typeface="Calibri"/>
                    <a:cs typeface="Times New Roman"/>
                  </a:rPr>
                  <a:t>0</a:t>
                </a:r>
                <a:r>
                  <a:rPr lang="es-ES" dirty="0">
                    <a:effectLst/>
                    <a:latin typeface="Arial"/>
                    <a:ea typeface="Calibri"/>
                    <a:cs typeface="Times New Roman"/>
                  </a:rPr>
                  <a:t> se realiza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&gt;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𝛼</m:t>
                        </m:r>
                      </m:sub>
                    </m:sSub>
                  </m:oMath>
                </a14:m>
                <a:endParaRPr lang="es-ES" sz="1600" dirty="0">
                  <a:ea typeface="Times New Roman"/>
                  <a:cs typeface="Times New Roman"/>
                </a:endParaRPr>
              </a:p>
              <a:p>
                <a:pPr algn="just">
                  <a:spcAft>
                    <a:spcPts val="0"/>
                  </a:spcAft>
                </a:pPr>
                <a:r>
                  <a:rPr lang="es-EC" dirty="0">
                    <a:effectLst/>
                    <a:latin typeface="Arial"/>
                    <a:ea typeface="Calibri"/>
                    <a:cs typeface="Times New Roman"/>
                  </a:rPr>
                  <a:t>En </a:t>
                </a:r>
                <a:r>
                  <a:rPr lang="es-EC" dirty="0" smtClean="0">
                    <a:effectLst/>
                    <a:latin typeface="Arial"/>
                    <a:ea typeface="Calibri"/>
                    <a:cs typeface="Times New Roman"/>
                  </a:rPr>
                  <a:t>la </a:t>
                </a:r>
                <a:r>
                  <a:rPr lang="es-EC" dirty="0">
                    <a:effectLst/>
                    <a:latin typeface="Arial"/>
                    <a:ea typeface="Calibri"/>
                    <a:cs typeface="Times New Roman"/>
                  </a:rPr>
                  <a:t>distribución t, para una prueba de dos colas, se </a:t>
                </a:r>
                <a:r>
                  <a:rPr lang="es-EC" dirty="0" smtClean="0">
                    <a:effectLst/>
                    <a:latin typeface="Arial"/>
                    <a:ea typeface="Calibri"/>
                    <a:cs typeface="Times New Roman"/>
                  </a:rPr>
                  <a:t>rechazará </a:t>
                </a:r>
                <a:r>
                  <a:rPr lang="es-EC" dirty="0">
                    <a:effectLst/>
                    <a:latin typeface="Arial"/>
                    <a:ea typeface="Calibri"/>
                    <a:cs typeface="Times New Roman"/>
                  </a:rPr>
                  <a:t>la H</a:t>
                </a:r>
                <a:r>
                  <a:rPr lang="es-EC" baseline="-25000" dirty="0">
                    <a:effectLst/>
                    <a:latin typeface="Arial"/>
                    <a:ea typeface="Calibri"/>
                    <a:cs typeface="Times New Roman"/>
                  </a:rPr>
                  <a:t>0</a:t>
                </a:r>
                <a:r>
                  <a:rPr lang="es-EC" dirty="0">
                    <a:effectLst/>
                    <a:latin typeface="Arial"/>
                    <a:ea typeface="Calibri"/>
                    <a:cs typeface="Times New Roman"/>
                  </a:rPr>
                  <a:t> si</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14:m>
                  <m:oMath xmlns:m="http://schemas.openxmlformats.org/officeDocument/2006/math">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e>
                    </m:d>
                    <m:r>
                      <a:rPr lang="es-EC" i="1">
                        <a:effectLst/>
                        <a:latin typeface="Cambria Math"/>
                        <a:ea typeface="Calibri"/>
                        <a:cs typeface="Arial"/>
                      </a:rPr>
                      <m:t>&gt;</m:t>
                    </m:r>
                    <m:sSub>
                      <m:sSubPr>
                        <m:ctrlPr>
                          <a:rPr lang="es-ES" i="1">
                            <a:effectLst/>
                            <a:latin typeface="Cambria Math"/>
                            <a:ea typeface="Calibri"/>
                            <a:cs typeface="Arial"/>
                          </a:rPr>
                        </m:ctrlPr>
                      </m:sSubPr>
                      <m:e>
                        <m:r>
                          <a:rPr lang="es-ES" i="1">
                            <a:effectLst/>
                            <a:latin typeface="Cambria Math"/>
                            <a:ea typeface="Calibri"/>
                            <a:cs typeface="Arial"/>
                          </a:rPr>
                          <m:t>𝑡</m:t>
                        </m:r>
                      </m:e>
                      <m:sub>
                        <m:r>
                          <a:rPr lang="es-ES" i="1">
                            <a:effectLst/>
                            <a:latin typeface="Cambria Math"/>
                            <a:ea typeface="Calibri"/>
                            <a:cs typeface="Arial"/>
                          </a:rPr>
                          <m:t>𝛼</m:t>
                        </m:r>
                        <m:r>
                          <a:rPr lang="es-ES" i="1">
                            <a:effectLst/>
                            <a:latin typeface="Cambria Math"/>
                            <a:ea typeface="Calibri"/>
                            <a:cs typeface="Arial"/>
                          </a:rPr>
                          <m:t>/2, (</m:t>
                        </m:r>
                        <m:r>
                          <a:rPr lang="es-ES" i="1">
                            <a:effectLst/>
                            <a:latin typeface="Cambria Math"/>
                            <a:ea typeface="Calibri"/>
                            <a:cs typeface="Arial"/>
                          </a:rPr>
                          <m:t>𝑛</m:t>
                        </m:r>
                        <m:r>
                          <a:rPr lang="es-ES" i="1">
                            <a:effectLst/>
                            <a:latin typeface="Cambria Math"/>
                            <a:ea typeface="Calibri"/>
                            <a:cs typeface="Arial"/>
                          </a:rPr>
                          <m:t>−1)</m:t>
                        </m:r>
                      </m:sub>
                    </m:sSub>
                  </m:oMath>
                </a14:m>
                <a:r>
                  <a:rPr lang="es-ES" dirty="0">
                    <a:effectLst/>
                    <a:latin typeface="Arial"/>
                    <a:ea typeface="Calibri"/>
                    <a:cs typeface="Times New Roman"/>
                  </a:rPr>
                  <a:t>.</a:t>
                </a:r>
                <a:endParaRPr lang="es-ES" sz="1600" dirty="0">
                  <a:ea typeface="Times New Roman"/>
                  <a:cs typeface="Times New Roman"/>
                </a:endParaRPr>
              </a:p>
              <a:p>
                <a:pPr algn="just">
                  <a:spcAft>
                    <a:spcPts val="0"/>
                  </a:spcAft>
                </a:pPr>
                <a:r>
                  <a:rPr lang="es-EC" dirty="0">
                    <a:effectLst/>
                    <a:latin typeface="Arial"/>
                    <a:ea typeface="Calibri"/>
                    <a:cs typeface="Times New Roman"/>
                  </a:rPr>
                  <a:t>En </a:t>
                </a:r>
                <a:r>
                  <a:rPr lang="es-EC" dirty="0" err="1" smtClean="0">
                    <a:effectLst/>
                    <a:latin typeface="Arial"/>
                    <a:ea typeface="Calibri"/>
                    <a:cs typeface="Times New Roman"/>
                  </a:rPr>
                  <a:t>laprueba</a:t>
                </a:r>
                <a:r>
                  <a:rPr lang="es-EC" dirty="0" smtClean="0">
                    <a:effectLst/>
                    <a:latin typeface="Arial"/>
                    <a:ea typeface="Calibri"/>
                    <a:cs typeface="Times New Roman"/>
                  </a:rPr>
                  <a:t> </a:t>
                </a:r>
                <a:r>
                  <a:rPr lang="es-EC" dirty="0">
                    <a:effectLst/>
                    <a:latin typeface="Arial"/>
                    <a:ea typeface="Calibri"/>
                    <a:cs typeface="Times New Roman"/>
                  </a:rPr>
                  <a:t>de cola inferior la decisión de rechazar la H</a:t>
                </a:r>
                <a:r>
                  <a:rPr lang="es-EC" baseline="-25000" dirty="0">
                    <a:effectLst/>
                    <a:latin typeface="Arial"/>
                    <a:ea typeface="Calibri"/>
                    <a:cs typeface="Times New Roman"/>
                  </a:rPr>
                  <a:t>0</a:t>
                </a:r>
                <a:r>
                  <a:rPr lang="es-EC" dirty="0">
                    <a:effectLst/>
                    <a:latin typeface="Arial"/>
                    <a:ea typeface="Calibri"/>
                    <a:cs typeface="Times New Roman"/>
                  </a:rPr>
                  <a:t> se realiza si </a:t>
                </a:r>
                <a:endParaRPr lang="es-ES" sz="1600" dirty="0">
                  <a:ea typeface="Times New Roman"/>
                  <a:cs typeface="Times New Roman"/>
                </a:endParaRPr>
              </a:p>
              <a:p>
                <a:pPr algn="just">
                  <a:spcAft>
                    <a:spcPts val="0"/>
                  </a:spcAft>
                </a:pP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&lt;−</m:t>
                    </m:r>
                    <m:sSub>
                      <m:sSubPr>
                        <m:ctrlPr>
                          <a:rPr lang="es-ES" i="1">
                            <a:effectLst/>
                            <a:latin typeface="Cambria Math"/>
                            <a:ea typeface="Calibri"/>
                            <a:cs typeface="Arial"/>
                          </a:rPr>
                        </m:ctrlPr>
                      </m:sSubPr>
                      <m:e>
                        <m:r>
                          <a:rPr lang="es-ES" i="1">
                            <a:effectLst/>
                            <a:latin typeface="Cambria Math"/>
                            <a:ea typeface="Calibri"/>
                            <a:cs typeface="Arial"/>
                          </a:rPr>
                          <m:t>𝑡</m:t>
                        </m:r>
                      </m:e>
                      <m:sub>
                        <m:r>
                          <a:rPr lang="es-ES" i="1">
                            <a:effectLst/>
                            <a:latin typeface="Cambria Math"/>
                            <a:ea typeface="Calibri"/>
                            <a:cs typeface="Arial"/>
                          </a:rPr>
                          <m:t>𝛼</m:t>
                        </m:r>
                        <m:r>
                          <a:rPr lang="es-ES" b="0" i="1" smtClean="0">
                            <a:effectLst/>
                            <a:latin typeface="Cambria Math"/>
                            <a:ea typeface="Calibri"/>
                            <a:cs typeface="Arial"/>
                          </a:rPr>
                          <m:t>, (</m:t>
                        </m:r>
                        <m:r>
                          <a:rPr lang="es-ES" b="0" i="1" smtClean="0">
                            <a:effectLst/>
                            <a:latin typeface="Cambria Math"/>
                            <a:ea typeface="Calibri"/>
                            <a:cs typeface="Arial"/>
                          </a:rPr>
                          <m:t>𝑛</m:t>
                        </m:r>
                        <m:r>
                          <a:rPr lang="es-ES" b="0" i="1" smtClean="0">
                            <a:effectLst/>
                            <a:latin typeface="Cambria Math"/>
                            <a:ea typeface="Calibri"/>
                            <a:cs typeface="Arial"/>
                          </a:rPr>
                          <m:t>−1)</m:t>
                        </m:r>
                      </m:sub>
                    </m:sSub>
                  </m:oMath>
                </a14:m>
                <a:r>
                  <a:rPr lang="es-ES" dirty="0">
                    <a:effectLst/>
                    <a:latin typeface="Arial"/>
                    <a:ea typeface="Calibri"/>
                    <a:cs typeface="Times New Roman"/>
                  </a:rPr>
                  <a:t>.</a:t>
                </a:r>
                <a:endParaRPr lang="es-ES" sz="1600" dirty="0">
                  <a:ea typeface="Times New Roman"/>
                  <a:cs typeface="Times New Roman"/>
                </a:endParaRPr>
              </a:p>
              <a:p>
                <a:pPr algn="just">
                  <a:spcAft>
                    <a:spcPts val="0"/>
                  </a:spcAft>
                </a:pPr>
                <a:r>
                  <a:rPr lang="es-ES" dirty="0">
                    <a:effectLst/>
                    <a:latin typeface="Arial"/>
                    <a:ea typeface="Calibri"/>
                    <a:cs typeface="Times New Roman"/>
                  </a:rPr>
                  <a:t>En </a:t>
                </a:r>
                <a:r>
                  <a:rPr lang="es-ES" dirty="0" smtClean="0">
                    <a:effectLst/>
                    <a:latin typeface="Arial"/>
                    <a:ea typeface="Calibri"/>
                    <a:cs typeface="Times New Roman"/>
                  </a:rPr>
                  <a:t>la prueba </a:t>
                </a:r>
                <a:r>
                  <a:rPr lang="es-ES" dirty="0">
                    <a:effectLst/>
                    <a:latin typeface="Arial"/>
                    <a:ea typeface="Calibri"/>
                    <a:cs typeface="Times New Roman"/>
                  </a:rPr>
                  <a:t>de cola superior la decisión de rechazar la H</a:t>
                </a:r>
                <a:r>
                  <a:rPr lang="es-ES" baseline="-25000" dirty="0">
                    <a:effectLst/>
                    <a:latin typeface="Arial"/>
                    <a:ea typeface="Calibri"/>
                    <a:cs typeface="Times New Roman"/>
                  </a:rPr>
                  <a:t>0</a:t>
                </a:r>
                <a:r>
                  <a:rPr lang="es-ES" dirty="0">
                    <a:effectLst/>
                    <a:latin typeface="Arial"/>
                    <a:ea typeface="Calibri"/>
                    <a:cs typeface="Times New Roman"/>
                  </a:rPr>
                  <a:t> se realiza</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&gt;</m:t>
                      </m:r>
                      <m:sSub>
                        <m:sSubPr>
                          <m:ctrlPr>
                            <a:rPr lang="es-ES" i="1">
                              <a:effectLst/>
                              <a:latin typeface="Cambria Math"/>
                              <a:ea typeface="Calibri"/>
                              <a:cs typeface="Arial"/>
                            </a:rPr>
                          </m:ctrlPr>
                        </m:sSubPr>
                        <m:e>
                          <m:r>
                            <a:rPr lang="es-ES" i="1">
                              <a:effectLst/>
                              <a:latin typeface="Cambria Math"/>
                              <a:ea typeface="Calibri"/>
                              <a:cs typeface="Arial"/>
                            </a:rPr>
                            <m:t>𝑡</m:t>
                          </m:r>
                        </m:e>
                        <m:sub>
                          <m:r>
                            <a:rPr lang="es-ES" i="1">
                              <a:effectLst/>
                              <a:latin typeface="Cambria Math"/>
                              <a:ea typeface="Calibri"/>
                              <a:cs typeface="Arial"/>
                            </a:rPr>
                            <m:t>𝛼</m:t>
                          </m:r>
                          <m:r>
                            <a:rPr lang="es-ES" b="0" i="1" smtClean="0">
                              <a:effectLst/>
                              <a:latin typeface="Cambria Math"/>
                              <a:ea typeface="Calibri"/>
                              <a:cs typeface="Arial"/>
                            </a:rPr>
                            <m:t>,(</m:t>
                          </m:r>
                          <m:r>
                            <a:rPr lang="es-ES" b="0" i="1" smtClean="0">
                              <a:effectLst/>
                              <a:latin typeface="Cambria Math"/>
                              <a:ea typeface="Calibri"/>
                              <a:cs typeface="Arial"/>
                            </a:rPr>
                            <m:t>𝑛</m:t>
                          </m:r>
                          <m:r>
                            <a:rPr lang="es-ES" b="0" i="1" smtClean="0">
                              <a:effectLst/>
                              <a:latin typeface="Cambria Math"/>
                              <a:ea typeface="Calibri"/>
                              <a:cs typeface="Arial"/>
                            </a:rPr>
                            <m:t>−1)</m:t>
                          </m:r>
                        </m:sub>
                      </m:sSub>
                    </m:oMath>
                  </m:oMathPara>
                </a14:m>
                <a:endParaRPr lang="es-ES" sz="1600" dirty="0">
                  <a:ea typeface="Times New Roman"/>
                  <a:cs typeface="Times New Roman"/>
                </a:endParaRPr>
              </a:p>
            </p:txBody>
          </p:sp>
        </mc:Choice>
        <mc:Fallback xmlns="">
          <p:sp>
            <p:nvSpPr>
              <p:cNvPr id="5" name="4 Rectángulo"/>
              <p:cNvSpPr>
                <a:spLocks noRot="1" noChangeAspect="1" noMove="1" noResize="1" noEditPoints="1" noAdjustHandles="1" noChangeArrowheads="1" noChangeShapeType="1" noTextEdit="1"/>
              </p:cNvSpPr>
              <p:nvPr/>
            </p:nvSpPr>
            <p:spPr>
              <a:xfrm>
                <a:off x="467544" y="2996952"/>
                <a:ext cx="8424936" cy="2952731"/>
              </a:xfrm>
              <a:prstGeom prst="rect">
                <a:avLst/>
              </a:prstGeom>
              <a:blipFill rotWithShape="1">
                <a:blip r:embed="rId2"/>
                <a:stretch>
                  <a:fillRect l="-651" t="-1033" r="-579" b="-826"/>
                </a:stretch>
              </a:blipFill>
            </p:spPr>
            <p:txBody>
              <a:bodyPr/>
              <a:lstStyle/>
              <a:p>
                <a:r>
                  <a:rPr lang="es-ES">
                    <a:noFill/>
                  </a:rPr>
                  <a:t> </a:t>
                </a:r>
              </a:p>
            </p:txBody>
          </p:sp>
        </mc:Fallback>
      </mc:AlternateContent>
    </p:spTree>
    <p:extLst>
      <p:ext uri="{BB962C8B-B14F-4D97-AF65-F5344CB8AC3E}">
        <p14:creationId xmlns:p14="http://schemas.microsoft.com/office/powerpoint/2010/main" val="2848538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1560" y="563032"/>
            <a:ext cx="7704856" cy="646331"/>
          </a:xfrm>
          <a:prstGeom prst="rect">
            <a:avLst/>
          </a:prstGeom>
        </p:spPr>
        <p:txBody>
          <a:bodyPr wrap="square">
            <a:spAutoFit/>
          </a:bodyPr>
          <a:lstStyle/>
          <a:p>
            <a:pPr>
              <a:spcAft>
                <a:spcPts val="0"/>
              </a:spcAft>
            </a:pPr>
            <a:r>
              <a:rPr lang="es-EC" b="1" dirty="0">
                <a:latin typeface="Arial"/>
                <a:ea typeface="Calibri"/>
                <a:cs typeface="Times New Roman"/>
              </a:rPr>
              <a:t>Procedimiento para realizar una prueba de hipótesis:</a:t>
            </a:r>
            <a:endParaRPr lang="es-ES" sz="1600" dirty="0">
              <a:ea typeface="Times New Roman"/>
              <a:cs typeface="Times New Roman"/>
            </a:endParaRPr>
          </a:p>
          <a:p>
            <a:pPr>
              <a:spcAft>
                <a:spcPts val="0"/>
              </a:spcAft>
            </a:pPr>
            <a:r>
              <a:rPr lang="es-EC" dirty="0">
                <a:latin typeface="Arial"/>
                <a:ea typeface="Calibri"/>
                <a:cs typeface="Times New Roman"/>
              </a:rPr>
              <a:t>Se siguen los siguientes pasos:</a:t>
            </a:r>
            <a:endParaRPr lang="es-ES" sz="1600" dirty="0">
              <a:ea typeface="Times New Roman"/>
              <a:cs typeface="Times New Roman"/>
            </a:endParaRPr>
          </a:p>
        </p:txBody>
      </p:sp>
      <p:sp>
        <p:nvSpPr>
          <p:cNvPr id="5" name="4 Rectángulo"/>
          <p:cNvSpPr/>
          <p:nvPr/>
        </p:nvSpPr>
        <p:spPr>
          <a:xfrm>
            <a:off x="755576" y="2074783"/>
            <a:ext cx="7560840" cy="3139321"/>
          </a:xfrm>
          <a:prstGeom prst="rect">
            <a:avLst/>
          </a:prstGeom>
        </p:spPr>
        <p:txBody>
          <a:bodyPr wrap="square">
            <a:spAutoFit/>
          </a:bodyPr>
          <a:lstStyle/>
          <a:p>
            <a:pPr marL="342900" lvl="0" indent="-342900">
              <a:spcAft>
                <a:spcPts val="0"/>
              </a:spcAft>
              <a:buFont typeface="+mj-lt"/>
              <a:buAutoNum type="arabicPeriod"/>
            </a:pPr>
            <a:r>
              <a:rPr lang="es-EC" dirty="0">
                <a:latin typeface="Arial"/>
                <a:ea typeface="Calibri"/>
              </a:rPr>
              <a:t>Plantear la H</a:t>
            </a:r>
            <a:r>
              <a:rPr lang="es-EC" baseline="-25000" dirty="0">
                <a:latin typeface="Arial"/>
                <a:ea typeface="Calibri"/>
              </a:rPr>
              <a:t>0</a:t>
            </a:r>
            <a:endParaRPr lang="es-ES" dirty="0"/>
          </a:p>
          <a:p>
            <a:pPr marL="342900" lvl="0" indent="-342900">
              <a:spcAft>
                <a:spcPts val="0"/>
              </a:spcAft>
              <a:buFont typeface="+mj-lt"/>
              <a:buAutoNum type="arabicPeriod"/>
            </a:pPr>
            <a:r>
              <a:rPr lang="es-EC" dirty="0">
                <a:latin typeface="Arial"/>
                <a:ea typeface="Calibri"/>
              </a:rPr>
              <a:t>Plantear la H</a:t>
            </a:r>
            <a:r>
              <a:rPr lang="es-EC" baseline="-25000" dirty="0">
                <a:latin typeface="Arial"/>
                <a:ea typeface="Calibri"/>
              </a:rPr>
              <a:t>1</a:t>
            </a:r>
            <a:r>
              <a:rPr lang="es-EC" dirty="0">
                <a:latin typeface="Arial"/>
                <a:ea typeface="Calibri"/>
              </a:rPr>
              <a:t> respectiva</a:t>
            </a:r>
            <a:endParaRPr lang="es-ES" dirty="0"/>
          </a:p>
          <a:p>
            <a:pPr marL="342900" lvl="0" indent="-342900">
              <a:spcAft>
                <a:spcPts val="0"/>
              </a:spcAft>
              <a:buFont typeface="+mj-lt"/>
              <a:buAutoNum type="arabicPeriod"/>
            </a:pPr>
            <a:r>
              <a:rPr lang="es-EC" dirty="0">
                <a:latin typeface="Arial"/>
                <a:ea typeface="Calibri"/>
              </a:rPr>
              <a:t>Determinar el nivel de significancia</a:t>
            </a:r>
            <a:endParaRPr lang="es-ES" dirty="0"/>
          </a:p>
          <a:p>
            <a:pPr marL="342900" lvl="0" indent="-342900">
              <a:spcAft>
                <a:spcPts val="0"/>
              </a:spcAft>
              <a:buFont typeface="+mj-lt"/>
              <a:buAutoNum type="arabicPeriod"/>
            </a:pPr>
            <a:r>
              <a:rPr lang="es-EC" dirty="0">
                <a:latin typeface="Arial"/>
                <a:ea typeface="Calibri"/>
              </a:rPr>
              <a:t>Determinar el tipo de distribución a utilizar</a:t>
            </a:r>
            <a:endParaRPr lang="es-ES" dirty="0"/>
          </a:p>
          <a:p>
            <a:pPr marL="342900" lvl="0" indent="-342900">
              <a:spcAft>
                <a:spcPts val="0"/>
              </a:spcAft>
              <a:buFont typeface="+mj-lt"/>
              <a:buAutoNum type="arabicPeriod"/>
            </a:pPr>
            <a:r>
              <a:rPr lang="es-EC" dirty="0">
                <a:latin typeface="Arial"/>
                <a:ea typeface="Calibri"/>
              </a:rPr>
              <a:t>Calcular el estadístico de prueba, según el tipo de distribución</a:t>
            </a:r>
            <a:endParaRPr lang="es-ES" dirty="0"/>
          </a:p>
          <a:p>
            <a:pPr marL="342900" lvl="0" indent="-342900">
              <a:spcAft>
                <a:spcPts val="0"/>
              </a:spcAft>
              <a:buFont typeface="+mj-lt"/>
              <a:buAutoNum type="arabicPeriod"/>
            </a:pPr>
            <a:r>
              <a:rPr lang="es-EC" dirty="0">
                <a:latin typeface="Arial"/>
                <a:ea typeface="Calibri"/>
              </a:rPr>
              <a:t>Establecer las regiones de rechazo en correspondencia a la H</a:t>
            </a:r>
            <a:r>
              <a:rPr lang="es-EC" baseline="-25000" dirty="0">
                <a:latin typeface="Arial"/>
                <a:ea typeface="Calibri"/>
              </a:rPr>
              <a:t>1</a:t>
            </a:r>
            <a:r>
              <a:rPr lang="es-EC" dirty="0">
                <a:latin typeface="Arial"/>
                <a:ea typeface="Calibri"/>
              </a:rPr>
              <a:t>.</a:t>
            </a:r>
            <a:endParaRPr lang="es-ES" dirty="0"/>
          </a:p>
          <a:p>
            <a:pPr>
              <a:spcAft>
                <a:spcPts val="0"/>
              </a:spcAft>
            </a:pPr>
            <a:r>
              <a:rPr lang="es-EC" dirty="0">
                <a:latin typeface="Arial"/>
                <a:ea typeface="Calibri"/>
              </a:rPr>
              <a:t>(Obviar este paso si la comparación del estadístico de prueba con los valores críticos se realiza algebraicamente).</a:t>
            </a:r>
            <a:endParaRPr lang="es-ES" dirty="0"/>
          </a:p>
          <a:p>
            <a:pPr marL="355600" lvl="0" indent="-355600">
              <a:spcAft>
                <a:spcPts val="0"/>
              </a:spcAft>
            </a:pPr>
            <a:r>
              <a:rPr lang="es-EC" dirty="0" smtClean="0">
                <a:latin typeface="Arial"/>
                <a:ea typeface="Calibri"/>
              </a:rPr>
              <a:t>7.  Comparar </a:t>
            </a:r>
            <a:r>
              <a:rPr lang="es-EC" dirty="0">
                <a:latin typeface="Arial"/>
                <a:ea typeface="Calibri"/>
              </a:rPr>
              <a:t>el estadístico de prueba con los valores críticos y tomar la decisión estadística.</a:t>
            </a:r>
            <a:endParaRPr lang="es-ES" dirty="0"/>
          </a:p>
          <a:p>
            <a:pPr lvl="0">
              <a:spcAft>
                <a:spcPts val="0"/>
              </a:spcAft>
            </a:pPr>
            <a:r>
              <a:rPr lang="es-EC" dirty="0" smtClean="0">
                <a:latin typeface="Arial"/>
                <a:ea typeface="Calibri"/>
              </a:rPr>
              <a:t>8.  Interpretar </a:t>
            </a:r>
            <a:r>
              <a:rPr lang="es-EC" dirty="0">
                <a:latin typeface="Arial"/>
                <a:ea typeface="Calibri"/>
              </a:rPr>
              <a:t>la decisión estadística en términos del problema.</a:t>
            </a:r>
            <a:endParaRPr lang="es-ES" dirty="0">
              <a:effectLst/>
            </a:endParaRPr>
          </a:p>
        </p:txBody>
      </p:sp>
    </p:spTree>
    <p:extLst>
      <p:ext uri="{BB962C8B-B14F-4D97-AF65-F5344CB8AC3E}">
        <p14:creationId xmlns:p14="http://schemas.microsoft.com/office/powerpoint/2010/main" val="2032182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611560" y="692696"/>
                <a:ext cx="7992888" cy="3970318"/>
              </a:xfrm>
              <a:prstGeom prst="rect">
                <a:avLst/>
              </a:prstGeom>
            </p:spPr>
            <p:txBody>
              <a:bodyPr wrap="square">
                <a:spAutoFit/>
              </a:bodyPr>
              <a:lstStyle/>
              <a:p>
                <a:pPr algn="just">
                  <a:spcAft>
                    <a:spcPts val="0"/>
                  </a:spcAft>
                </a:pPr>
                <a:r>
                  <a:rPr lang="es-EC" b="1" dirty="0">
                    <a:solidFill>
                      <a:srgbClr val="FF0000"/>
                    </a:solidFill>
                    <a:latin typeface="Arial"/>
                    <a:ea typeface="Calibri"/>
                    <a:cs typeface="Times New Roman"/>
                  </a:rPr>
                  <a:t>Ejemplo 1.</a:t>
                </a:r>
                <a:r>
                  <a:rPr lang="es-EC" dirty="0">
                    <a:effectLst/>
                    <a:latin typeface="Arial"/>
                    <a:ea typeface="Calibri"/>
                    <a:cs typeface="Times New Roman"/>
                  </a:rPr>
                  <a:t> Un fabricante sostiene que sus autos consumen 5.5 galones cada 100 km. Un vendedor de la compañía comprueba el consumo de gasolina de 35 autos y encuentra que el consumo medio de ese grupo es de 5.65 galones cada 100 km con una desviación estándar de 0.35 galones. Con esto datos ¿puede dudarse de lo sustentado de la compañía? Usar un nivel a=0.01  </a:t>
                </a:r>
                <a:endParaRPr lang="es-ES" sz="1600" dirty="0">
                  <a:ea typeface="Times New Roman"/>
                  <a:cs typeface="Times New Roman"/>
                </a:endParaRPr>
              </a:p>
              <a:p>
                <a:pPr>
                  <a:spcAft>
                    <a:spcPts val="0"/>
                  </a:spcAft>
                </a:pPr>
                <a:r>
                  <a:rPr lang="es-EC" dirty="0">
                    <a:effectLst/>
                    <a:latin typeface="Arial"/>
                    <a:ea typeface="Times New Roman"/>
                    <a:cs typeface="Times New Roman"/>
                  </a:rPr>
                  <a:t>Los datos son:</a:t>
                </a:r>
                <a:endParaRPr lang="es-ES" sz="1600" dirty="0">
                  <a:ea typeface="Times New Roman"/>
                  <a:cs typeface="Times New Roman"/>
                </a:endParaRPr>
              </a:p>
              <a:p>
                <a:pPr>
                  <a:spcAft>
                    <a:spcPts val="0"/>
                  </a:spcAft>
                </a:pPr>
                <a:r>
                  <a:rPr lang="es-EC" dirty="0">
                    <a:effectLst/>
                    <a:latin typeface="Symbol"/>
                    <a:ea typeface="Times New Roman"/>
                    <a:cs typeface="Arial"/>
                  </a:rPr>
                  <a:t>m</a:t>
                </a:r>
                <a:r>
                  <a:rPr lang="es-EC" dirty="0">
                    <a:effectLst/>
                    <a:latin typeface="Arial"/>
                    <a:ea typeface="Times New Roman"/>
                    <a:cs typeface="Times New Roman"/>
                  </a:rPr>
                  <a:t>=5.5</a:t>
                </a:r>
                <a:endParaRPr lang="es-ES" sz="1600" dirty="0">
                  <a:ea typeface="Times New Roman"/>
                  <a:cs typeface="Times New Roman"/>
                </a:endParaRPr>
              </a:p>
              <a:p>
                <a:pPr>
                  <a:spcAft>
                    <a:spcPts val="0"/>
                  </a:spcAft>
                </a:pPr>
                <a:r>
                  <a:rPr lang="es-EC" dirty="0">
                    <a:effectLst/>
                    <a:latin typeface="Arial"/>
                    <a:ea typeface="Times New Roman"/>
                    <a:cs typeface="Times New Roman"/>
                  </a:rPr>
                  <a:t>n=35</a:t>
                </a:r>
                <a:endParaRPr lang="es-ES" sz="1600" dirty="0">
                  <a:ea typeface="Times New Roman"/>
                  <a:cs typeface="Times New Roman"/>
                </a:endParaRPr>
              </a:p>
              <a:p>
                <a:pPr>
                  <a:spcAft>
                    <a:spcPts val="0"/>
                  </a:spcAft>
                </a:pPr>
                <a14:m>
                  <m:oMath xmlns:m="http://schemas.openxmlformats.org/officeDocument/2006/math">
                    <m:acc>
                      <m:accPr>
                        <m:chr m:val="̅"/>
                        <m:ctrlPr>
                          <a:rPr lang="es-ES" i="1">
                            <a:effectLst/>
                            <a:latin typeface="Cambria Math"/>
                            <a:ea typeface="Times New Roman"/>
                            <a:cs typeface="Arial"/>
                          </a:rPr>
                        </m:ctrlPr>
                      </m:accPr>
                      <m:e>
                        <m:r>
                          <a:rPr lang="es-EC" i="1">
                            <a:effectLst/>
                            <a:latin typeface="Cambria Math"/>
                            <a:ea typeface="Times New Roman"/>
                            <a:cs typeface="Arial"/>
                          </a:rPr>
                          <m:t>𝑋</m:t>
                        </m:r>
                      </m:e>
                    </m:acc>
                  </m:oMath>
                </a14:m>
                <a:r>
                  <a:rPr lang="es-EC" dirty="0">
                    <a:effectLst/>
                    <a:latin typeface="Arial"/>
                    <a:ea typeface="Times New Roman"/>
                    <a:cs typeface="Times New Roman"/>
                  </a:rPr>
                  <a:t>=5.65</a:t>
                </a:r>
                <a:endParaRPr lang="es-ES" sz="1600" dirty="0">
                  <a:ea typeface="Times New Roman"/>
                  <a:cs typeface="Times New Roman"/>
                </a:endParaRPr>
              </a:p>
              <a:p>
                <a:pPr>
                  <a:spcAft>
                    <a:spcPts val="0"/>
                  </a:spcAft>
                </a:pPr>
                <a:r>
                  <a:rPr lang="es-EC" dirty="0">
                    <a:effectLst/>
                    <a:latin typeface="Arial"/>
                    <a:ea typeface="Times New Roman"/>
                    <a:cs typeface="Times New Roman"/>
                  </a:rPr>
                  <a:t>s=0.35</a:t>
                </a:r>
                <a:endParaRPr lang="es-ES" sz="1600" dirty="0">
                  <a:ea typeface="Times New Roman"/>
                  <a:cs typeface="Times New Roman"/>
                </a:endParaRPr>
              </a:p>
              <a:p>
                <a:pPr>
                  <a:spcAft>
                    <a:spcPts val="0"/>
                  </a:spcAft>
                </a:pPr>
                <a:r>
                  <a:rPr lang="es-EC" dirty="0">
                    <a:effectLst/>
                    <a:latin typeface="Symbol"/>
                    <a:ea typeface="Times New Roman"/>
                    <a:cs typeface="Arial"/>
                  </a:rPr>
                  <a:t>a</a:t>
                </a:r>
                <a:r>
                  <a:rPr lang="es-EC" dirty="0">
                    <a:effectLst/>
                    <a:latin typeface="Arial"/>
                    <a:ea typeface="Times New Roman"/>
                    <a:cs typeface="Times New Roman"/>
                  </a:rPr>
                  <a:t>=0.01</a:t>
                </a:r>
                <a:endParaRPr lang="es-ES" sz="1600" dirty="0">
                  <a:ea typeface="Times New Roman"/>
                  <a:cs typeface="Times New Roman"/>
                </a:endParaRPr>
              </a:p>
              <a:p>
                <a:pPr>
                  <a:spcAft>
                    <a:spcPts val="0"/>
                  </a:spcAft>
                </a:pPr>
                <a:r>
                  <a:rPr lang="es-EC" dirty="0">
                    <a:effectLst/>
                    <a:latin typeface="Arial"/>
                    <a:ea typeface="Times New Roman"/>
                    <a:cs typeface="Times New Roman"/>
                  </a:rPr>
                  <a:t>Como no se tiene información de la población asumiremos, utilizaremos la fórmula para poblaciones infinitas.</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611560" y="692696"/>
                <a:ext cx="7992888" cy="3970318"/>
              </a:xfrm>
              <a:prstGeom prst="rect">
                <a:avLst/>
              </a:prstGeom>
              <a:blipFill rotWithShape="1">
                <a:blip r:embed="rId2"/>
                <a:stretch>
                  <a:fillRect l="-610" t="-768" r="-686" b="-1382"/>
                </a:stretch>
              </a:blipFill>
            </p:spPr>
            <p:txBody>
              <a:bodyPr/>
              <a:lstStyle/>
              <a:p>
                <a:r>
                  <a:rPr lang="es-ES">
                    <a:noFill/>
                  </a:rPr>
                  <a:t> </a:t>
                </a:r>
              </a:p>
            </p:txBody>
          </p:sp>
        </mc:Fallback>
      </mc:AlternateContent>
    </p:spTree>
    <p:extLst>
      <p:ext uri="{BB962C8B-B14F-4D97-AF65-F5344CB8AC3E}">
        <p14:creationId xmlns:p14="http://schemas.microsoft.com/office/powerpoint/2010/main" val="162266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611560" y="404664"/>
                <a:ext cx="8136904" cy="6142194"/>
              </a:xfrm>
              <a:prstGeom prst="rect">
                <a:avLst/>
              </a:prstGeom>
            </p:spPr>
            <p:txBody>
              <a:bodyPr wrap="square">
                <a:spAutoFit/>
              </a:bodyPr>
              <a:lstStyle/>
              <a:p>
                <a:pPr>
                  <a:spcAft>
                    <a:spcPts val="0"/>
                  </a:spcAft>
                </a:pPr>
                <a:r>
                  <a:rPr lang="es-EC" dirty="0">
                    <a:latin typeface="Arial"/>
                    <a:ea typeface="Times New Roman"/>
                    <a:cs typeface="Times New Roman"/>
                  </a:rPr>
                  <a:t>Según el procedimiento:</a:t>
                </a:r>
                <a:endParaRPr lang="es-ES" sz="1600" dirty="0">
                  <a:ea typeface="Times New Roman"/>
                  <a:cs typeface="Times New Roman"/>
                </a:endParaRPr>
              </a:p>
              <a:p>
                <a:pPr>
                  <a:spcAft>
                    <a:spcPts val="0"/>
                  </a:spcAft>
                </a:pPr>
                <a:r>
                  <a:rPr lang="es-EC" dirty="0">
                    <a:effectLst/>
                    <a:latin typeface="Arial"/>
                    <a:ea typeface="Times New Roman"/>
                    <a:cs typeface="Times New Roman"/>
                  </a:rPr>
                  <a:t>H</a:t>
                </a:r>
                <a:r>
                  <a:rPr lang="es-EC" baseline="-25000" dirty="0">
                    <a:effectLst/>
                    <a:latin typeface="Arial"/>
                    <a:ea typeface="Times New Roman"/>
                    <a:cs typeface="Times New Roman"/>
                  </a:rPr>
                  <a:t>0</a:t>
                </a:r>
                <a:r>
                  <a:rPr lang="es-EC" dirty="0">
                    <a:effectLst/>
                    <a:latin typeface="Arial"/>
                    <a:ea typeface="Times New Roman"/>
                    <a:cs typeface="Times New Roman"/>
                  </a:rPr>
                  <a:t>: </a:t>
                </a:r>
                <a:r>
                  <a:rPr lang="es-EC" dirty="0">
                    <a:effectLst/>
                    <a:latin typeface="Symbol"/>
                    <a:ea typeface="Times New Roman"/>
                    <a:cs typeface="Arial"/>
                  </a:rPr>
                  <a:t>m</a:t>
                </a:r>
                <a:r>
                  <a:rPr lang="es-EC" dirty="0">
                    <a:effectLst/>
                    <a:latin typeface="Arial"/>
                    <a:ea typeface="Times New Roman"/>
                    <a:cs typeface="Times New Roman"/>
                  </a:rPr>
                  <a:t>=5.5				(</a:t>
                </a:r>
                <a:r>
                  <a:rPr lang="es-EC" dirty="0">
                    <a:solidFill>
                      <a:srgbClr val="FF0000"/>
                    </a:solidFill>
                    <a:effectLst/>
                    <a:latin typeface="Arial"/>
                    <a:ea typeface="Times New Roman"/>
                    <a:cs typeface="Times New Roman"/>
                  </a:rPr>
                  <a:t>paso 1</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Arial"/>
                    <a:ea typeface="Times New Roman"/>
                    <a:cs typeface="Times New Roman"/>
                  </a:rPr>
                  <a:t>H</a:t>
                </a:r>
                <a:r>
                  <a:rPr lang="es-EC" baseline="-25000" dirty="0">
                    <a:effectLst/>
                    <a:latin typeface="Arial"/>
                    <a:ea typeface="Times New Roman"/>
                    <a:cs typeface="Times New Roman"/>
                  </a:rPr>
                  <a:t>1</a:t>
                </a:r>
                <a:r>
                  <a:rPr lang="es-EC" dirty="0">
                    <a:effectLst/>
                    <a:latin typeface="Arial"/>
                    <a:ea typeface="Times New Roman"/>
                    <a:cs typeface="Times New Roman"/>
                  </a:rPr>
                  <a:t>: </a:t>
                </a:r>
                <a:r>
                  <a:rPr lang="es-EC" dirty="0">
                    <a:effectLst/>
                    <a:latin typeface="Symbol"/>
                    <a:ea typeface="Times New Roman"/>
                    <a:cs typeface="Arial"/>
                  </a:rPr>
                  <a:t>m</a:t>
                </a:r>
                <a14:m>
                  <m:oMath xmlns:m="http://schemas.openxmlformats.org/officeDocument/2006/math">
                    <m:r>
                      <a:rPr lang="es-EC" i="1">
                        <a:effectLst/>
                        <a:latin typeface="Cambria Math"/>
                        <a:ea typeface="Times New Roman"/>
                        <a:cs typeface="Arial"/>
                      </a:rPr>
                      <m:t>≠</m:t>
                    </m:r>
                  </m:oMath>
                </a14:m>
                <a:r>
                  <a:rPr lang="es-EC" dirty="0">
                    <a:effectLst/>
                    <a:latin typeface="Arial"/>
                    <a:ea typeface="Times New Roman"/>
                    <a:cs typeface="Times New Roman"/>
                  </a:rPr>
                  <a:t>5.5				(</a:t>
                </a:r>
                <a:r>
                  <a:rPr lang="es-EC" dirty="0">
                    <a:solidFill>
                      <a:srgbClr val="FF0000"/>
                    </a:solidFill>
                    <a:effectLst/>
                    <a:latin typeface="Arial"/>
                    <a:ea typeface="Times New Roman"/>
                    <a:cs typeface="Times New Roman"/>
                  </a:rPr>
                  <a:t>paso 2</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Symbol"/>
                    <a:ea typeface="Times New Roman"/>
                    <a:cs typeface="Arial"/>
                  </a:rPr>
                  <a:t>a</a:t>
                </a:r>
                <a:r>
                  <a:rPr lang="es-EC" dirty="0">
                    <a:effectLst/>
                    <a:latin typeface="Arial"/>
                    <a:ea typeface="Times New Roman"/>
                    <a:cs typeface="Times New Roman"/>
                  </a:rPr>
                  <a:t>=0.01				</a:t>
                </a:r>
                <a:r>
                  <a:rPr lang="es-EC" dirty="0" smtClean="0">
                    <a:effectLst/>
                    <a:latin typeface="Arial"/>
                    <a:ea typeface="Times New Roman"/>
                    <a:cs typeface="Times New Roman"/>
                  </a:rPr>
                  <a:t>              (</a:t>
                </a:r>
                <a:r>
                  <a:rPr lang="es-EC" dirty="0">
                    <a:solidFill>
                      <a:srgbClr val="FF0000"/>
                    </a:solidFill>
                    <a:effectLst/>
                    <a:latin typeface="Arial"/>
                    <a:ea typeface="Times New Roman"/>
                    <a:cs typeface="Times New Roman"/>
                  </a:rPr>
                  <a:t>Paso 3</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Arial"/>
                    <a:ea typeface="Times New Roman"/>
                    <a:cs typeface="Times New Roman"/>
                  </a:rPr>
                  <a:t>Como el tamaño de muestra es grande, se usará la distribución </a:t>
                </a:r>
                <a:r>
                  <a:rPr lang="es-EC" dirty="0" smtClean="0">
                    <a:effectLst/>
                    <a:latin typeface="Arial"/>
                    <a:ea typeface="Times New Roman"/>
                    <a:cs typeface="Times New Roman"/>
                  </a:rPr>
                  <a:t>Z (</a:t>
                </a:r>
                <a:r>
                  <a:rPr lang="es-EC" dirty="0" smtClean="0">
                    <a:solidFill>
                      <a:srgbClr val="FF0000"/>
                    </a:solidFill>
                    <a:effectLst/>
                    <a:latin typeface="Arial"/>
                    <a:ea typeface="Times New Roman"/>
                    <a:cs typeface="Times New Roman"/>
                  </a:rPr>
                  <a:t>paso </a:t>
                </a:r>
                <a:r>
                  <a:rPr lang="es-EC" dirty="0">
                    <a:solidFill>
                      <a:srgbClr val="FF0000"/>
                    </a:solidFill>
                    <a:effectLst/>
                    <a:latin typeface="Arial"/>
                    <a:ea typeface="Times New Roman"/>
                    <a:cs typeface="Times New Roman"/>
                  </a:rPr>
                  <a:t>4</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Arial"/>
                    <a:ea typeface="Times New Roman"/>
                    <a:cs typeface="Times New Roman"/>
                  </a:rPr>
                  <a:t>El estadístico de prueba a utilizarse es el de poblaciones </a:t>
                </a:r>
                <a:r>
                  <a:rPr lang="es-EC" dirty="0" smtClean="0">
                    <a:effectLst/>
                    <a:latin typeface="Arial"/>
                    <a:ea typeface="Times New Roman"/>
                    <a:cs typeface="Times New Roman"/>
                  </a:rPr>
                  <a:t>infinitas (</a:t>
                </a:r>
                <a:r>
                  <a:rPr lang="es-EC" dirty="0" smtClean="0">
                    <a:solidFill>
                      <a:srgbClr val="FF0000"/>
                    </a:solidFill>
                    <a:effectLst/>
                    <a:latin typeface="Arial"/>
                    <a:ea typeface="Times New Roman"/>
                    <a:cs typeface="Times New Roman"/>
                  </a:rPr>
                  <a:t>paso </a:t>
                </a:r>
                <a:r>
                  <a:rPr lang="es-EC" dirty="0">
                    <a:solidFill>
                      <a:srgbClr val="FF0000"/>
                    </a:solidFill>
                    <a:effectLst/>
                    <a:latin typeface="Arial"/>
                    <a:ea typeface="Times New Roman"/>
                    <a:cs typeface="Times New Roman"/>
                  </a:rPr>
                  <a:t>5</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Arial"/>
                    <a:ea typeface="Times New Roman"/>
                    <a:cs typeface="Times New Roman"/>
                  </a:rPr>
                  <a:t>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acc>
                          <m:accPr>
                            <m:chr m:val="̅"/>
                            <m:ctrlPr>
                              <a:rPr lang="es-ES" i="1">
                                <a:effectLst/>
                                <a:latin typeface="Cambria Math"/>
                                <a:ea typeface="Calibri"/>
                                <a:cs typeface="Arial"/>
                              </a:rPr>
                            </m:ctrlPr>
                          </m:accPr>
                          <m:e>
                            <m:r>
                              <a:rPr lang="es-EC" i="1">
                                <a:effectLst/>
                                <a:latin typeface="Cambria Math"/>
                                <a:ea typeface="Calibri"/>
                                <a:cs typeface="Arial"/>
                              </a:rPr>
                              <m:t>𝑋</m:t>
                            </m:r>
                          </m:e>
                        </m:acc>
                        <m:r>
                          <a:rPr lang="es-EC" i="1">
                            <a:effectLst/>
                            <a:latin typeface="Cambria Math"/>
                            <a:ea typeface="Calibri"/>
                            <a:cs typeface="Arial"/>
                          </a:rPr>
                          <m:t>−</m:t>
                        </m:r>
                        <m:r>
                          <a:rPr lang="es-EC" i="1">
                            <a:effectLst/>
                            <a:latin typeface="Cambria Math"/>
                            <a:ea typeface="Calibri"/>
                            <a:cs typeface="Arial"/>
                          </a:rPr>
                          <m:t>𝜇</m:t>
                        </m:r>
                      </m:num>
                      <m:den>
                        <m:f>
                          <m:fPr>
                            <m:type m:val="skw"/>
                            <m:ctrlPr>
                              <a:rPr lang="es-ES" i="1">
                                <a:effectLst/>
                                <a:latin typeface="Cambria Math"/>
                                <a:ea typeface="Calibri"/>
                                <a:cs typeface="Arial"/>
                              </a:rPr>
                            </m:ctrlPr>
                          </m:fPr>
                          <m:num>
                            <m:r>
                              <a:rPr lang="es-EC" i="1">
                                <a:effectLst/>
                                <a:latin typeface="Cambria Math"/>
                                <a:ea typeface="Calibri"/>
                                <a:cs typeface="Arial"/>
                              </a:rPr>
                              <m:t>𝑠</m:t>
                            </m:r>
                          </m:num>
                          <m:den>
                            <m:rad>
                              <m:radPr>
                                <m:degHide m:val="on"/>
                                <m:ctrlPr>
                                  <a:rPr lang="es-ES" i="1">
                                    <a:effectLst/>
                                    <a:latin typeface="Cambria Math"/>
                                    <a:ea typeface="Calibri"/>
                                    <a:cs typeface="Arial"/>
                                  </a:rPr>
                                </m:ctrlPr>
                              </m:radPr>
                              <m:deg/>
                              <m:e>
                                <m:r>
                                  <a:rPr lang="es-EC" i="1">
                                    <a:effectLst/>
                                    <a:latin typeface="Cambria Math"/>
                                    <a:ea typeface="Calibri"/>
                                    <a:cs typeface="Arial"/>
                                  </a:rPr>
                                  <m:t>𝑛</m:t>
                                </m:r>
                              </m:e>
                            </m:rad>
                          </m:den>
                        </m:f>
                      </m:den>
                    </m:f>
                  </m:oMath>
                </a14:m>
                <a:endParaRPr lang="es-ES" sz="1600" dirty="0">
                  <a:ea typeface="Times New Roman"/>
                  <a:cs typeface="Times New Roman"/>
                </a:endParaRPr>
              </a:p>
              <a:p>
                <a:pPr>
                  <a:spcAft>
                    <a:spcPts val="0"/>
                  </a:spcAft>
                </a:pPr>
                <a:r>
                  <a:rPr lang="es-EC" dirty="0">
                    <a:effectLst/>
                    <a:latin typeface="Arial"/>
                    <a:ea typeface="Times New Roman"/>
                    <a:cs typeface="Times New Roman"/>
                  </a:rPr>
                  <a:t> </a:t>
                </a:r>
                <a:endParaRPr lang="es-ES" sz="1600" dirty="0">
                  <a:ea typeface="Times New Roman"/>
                  <a:cs typeface="Times New Roman"/>
                </a:endParaRPr>
              </a:p>
              <a:p>
                <a:pPr>
                  <a:spcAft>
                    <a:spcPts val="0"/>
                  </a:spcAft>
                </a:pP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r>
                          <a:rPr lang="es-EC" i="1">
                            <a:effectLst/>
                            <a:latin typeface="Cambria Math"/>
                            <a:ea typeface="Calibri"/>
                            <a:cs typeface="Arial"/>
                          </a:rPr>
                          <m:t>5.65−5.5</m:t>
                        </m:r>
                      </m:num>
                      <m:den>
                        <m:f>
                          <m:fPr>
                            <m:type m:val="skw"/>
                            <m:ctrlPr>
                              <a:rPr lang="es-ES" i="1">
                                <a:effectLst/>
                                <a:latin typeface="Cambria Math"/>
                                <a:ea typeface="Calibri"/>
                                <a:cs typeface="Arial"/>
                              </a:rPr>
                            </m:ctrlPr>
                          </m:fPr>
                          <m:num>
                            <m:r>
                              <a:rPr lang="es-EC" i="1">
                                <a:effectLst/>
                                <a:latin typeface="Cambria Math"/>
                                <a:ea typeface="Calibri"/>
                                <a:cs typeface="Arial"/>
                              </a:rPr>
                              <m:t>0.35</m:t>
                            </m:r>
                          </m:num>
                          <m:den>
                            <m:rad>
                              <m:radPr>
                                <m:degHide m:val="on"/>
                                <m:ctrlPr>
                                  <a:rPr lang="es-ES" i="1">
                                    <a:effectLst/>
                                    <a:latin typeface="Cambria Math"/>
                                    <a:ea typeface="Calibri"/>
                                    <a:cs typeface="Arial"/>
                                  </a:rPr>
                                </m:ctrlPr>
                              </m:radPr>
                              <m:deg/>
                              <m:e>
                                <m:r>
                                  <a:rPr lang="es-EC" i="1">
                                    <a:effectLst/>
                                    <a:latin typeface="Cambria Math"/>
                                    <a:ea typeface="Calibri"/>
                                    <a:cs typeface="Arial"/>
                                  </a:rPr>
                                  <m:t>35</m:t>
                                </m:r>
                              </m:e>
                            </m:rad>
                          </m:den>
                        </m:f>
                      </m:den>
                    </m:f>
                  </m:oMath>
                </a14:m>
                <a:r>
                  <a:rPr lang="es-EC" dirty="0">
                    <a:effectLst/>
                    <a:latin typeface="Arial"/>
                    <a:ea typeface="Times New Roman"/>
                    <a:cs typeface="Times New Roman"/>
                  </a:rPr>
                  <a:t>=2.53</a:t>
                </a:r>
                <a:endParaRPr lang="es-ES" sz="1600" dirty="0">
                  <a:ea typeface="Times New Roman"/>
                  <a:cs typeface="Times New Roman"/>
                </a:endParaRPr>
              </a:p>
              <a:p>
                <a:pPr>
                  <a:spcAft>
                    <a:spcPts val="0"/>
                  </a:spcAft>
                </a:pPr>
                <a:r>
                  <a:rPr lang="es-EC" dirty="0">
                    <a:effectLst/>
                    <a:latin typeface="Arial"/>
                    <a:ea typeface="Times New Roman"/>
                    <a:cs typeface="Times New Roman"/>
                  </a:rPr>
                  <a:t> </a:t>
                </a:r>
                <a:endParaRPr lang="es-ES" sz="1600" dirty="0">
                  <a:ea typeface="Times New Roman"/>
                  <a:cs typeface="Times New Roman"/>
                </a:endParaRPr>
              </a:p>
              <a:p>
                <a:pPr>
                  <a:spcAft>
                    <a:spcPts val="0"/>
                  </a:spcAft>
                </a:pPr>
                <a:r>
                  <a:rPr lang="es-EC" dirty="0">
                    <a:effectLst/>
                    <a:latin typeface="Arial"/>
                    <a:ea typeface="Times New Roman"/>
                    <a:cs typeface="Times New Roman"/>
                  </a:rPr>
                  <a:t>La comparación del estadístico de prueba con los valores críticos se realizará con la fórmula</a:t>
                </a:r>
                <a:endParaRPr lang="es-ES" sz="1600" dirty="0">
                  <a:ea typeface="Times New Roman"/>
                  <a:cs typeface="Times New Roman"/>
                </a:endParaRPr>
              </a:p>
              <a:p>
                <a:pPr>
                  <a:spcAft>
                    <a:spcPts val="0"/>
                  </a:spcAft>
                </a:pPr>
                <a:r>
                  <a:rPr lang="es-EC" dirty="0">
                    <a:effectLst/>
                    <a:latin typeface="Arial"/>
                    <a:ea typeface="Times New Roman"/>
                    <a:cs typeface="Times New Roman"/>
                  </a:rPr>
                  <a:t>Si</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e>
                      </m:d>
                      <m:r>
                        <a:rPr lang="es-EC" i="1">
                          <a:effectLst/>
                          <a:latin typeface="Cambria Math"/>
                          <a:ea typeface="Calibri"/>
                          <a:cs typeface="Arial"/>
                        </a:rPr>
                        <m:t>&gt;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𝛼</m:t>
                          </m:r>
                          <m:r>
                            <a:rPr lang="es-ES" i="1">
                              <a:effectLst/>
                              <a:latin typeface="Cambria Math"/>
                              <a:ea typeface="Calibri"/>
                              <a:cs typeface="Arial"/>
                            </a:rPr>
                            <m:t>/2</m:t>
                          </m:r>
                        </m:sub>
                      </m:sSub>
                    </m:oMath>
                  </m:oMathPara>
                </a14:m>
                <a:endParaRPr lang="es-ES" sz="1600" dirty="0">
                  <a:ea typeface="Times New Roman"/>
                  <a:cs typeface="Times New Roman"/>
                </a:endParaRPr>
              </a:p>
              <a:p>
                <a:pPr>
                  <a:spcAft>
                    <a:spcPts val="0"/>
                  </a:spcAft>
                </a:pPr>
                <a:r>
                  <a:rPr lang="es-EC" dirty="0">
                    <a:effectLst/>
                    <a:latin typeface="Arial"/>
                    <a:ea typeface="Times New Roman"/>
                    <a:cs typeface="Times New Roman"/>
                  </a:rPr>
                  <a:t>Se rechazará la H</a:t>
                </a:r>
                <a:r>
                  <a:rPr lang="es-EC" baseline="-25000" dirty="0">
                    <a:effectLst/>
                    <a:latin typeface="Arial"/>
                    <a:ea typeface="Times New Roman"/>
                    <a:cs typeface="Times New Roman"/>
                  </a:rPr>
                  <a:t>0</a:t>
                </a:r>
                <a:r>
                  <a:rPr lang="es-EC" dirty="0">
                    <a:effectLst/>
                    <a:latin typeface="Arial"/>
                    <a:ea typeface="Times New Roman"/>
                    <a:cs typeface="Times New Roman"/>
                  </a:rPr>
                  <a:t>.</a:t>
                </a:r>
                <a:endParaRPr lang="es-ES" sz="1600" dirty="0">
                  <a:ea typeface="Times New Roman"/>
                  <a:cs typeface="Times New Roman"/>
                </a:endParaRPr>
              </a:p>
              <a:p>
                <a:pPr>
                  <a:spcAft>
                    <a:spcPts val="0"/>
                  </a:spcAft>
                </a:pPr>
                <a:r>
                  <a:rPr lang="es-EC" dirty="0">
                    <a:effectLst/>
                    <a:latin typeface="Arial"/>
                    <a:ea typeface="Times New Roman"/>
                    <a:cs typeface="Times New Roman"/>
                  </a:rPr>
                  <a:t> </a:t>
                </a:r>
                <a:endParaRPr lang="es-ES" sz="1600" dirty="0">
                  <a:ea typeface="Times New Roman"/>
                  <a:cs typeface="Times New Roman"/>
                </a:endParaRPr>
              </a:p>
              <a:p>
                <a:pPr>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𝛼</m:t>
                          </m:r>
                          <m:r>
                            <a:rPr lang="es-ES" i="1">
                              <a:effectLst/>
                              <a:latin typeface="Cambria Math"/>
                              <a:ea typeface="Calibri"/>
                              <a:cs typeface="Arial"/>
                            </a:rPr>
                            <m:t>/2</m:t>
                          </m:r>
                        </m:sub>
                      </m:sSub>
                      <m:r>
                        <a:rPr lang="es-ES" i="1">
                          <a:effectLst/>
                          <a:latin typeface="Cambria Math"/>
                          <a:ea typeface="Calibri"/>
                          <a:cs typeface="Arial"/>
                        </a:rPr>
                        <m:t>= </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0.01/2</m:t>
                          </m:r>
                        </m:sub>
                      </m:sSub>
                      <m:r>
                        <a:rPr lang="es-ES" i="1">
                          <a:effectLst/>
                          <a:latin typeface="Cambria Math"/>
                          <a:ea typeface="Calibri"/>
                          <a:cs typeface="Arial"/>
                        </a:rPr>
                        <m: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0.005</m:t>
                          </m:r>
                        </m:sub>
                      </m:sSub>
                      <m:r>
                        <a:rPr lang="es-ES" i="1">
                          <a:effectLst/>
                          <a:latin typeface="Cambria Math"/>
                          <a:ea typeface="Calibri"/>
                          <a:cs typeface="Arial"/>
                        </a:rPr>
                        <m:t>=</m:t>
                      </m:r>
                      <m:sSub>
                        <m:sSubPr>
                          <m:ctrlPr>
                            <a:rPr lang="es-ES" i="1">
                              <a:effectLst/>
                              <a:latin typeface="Cambria Math"/>
                              <a:ea typeface="Calibri"/>
                              <a:cs typeface="Arial"/>
                            </a:rPr>
                          </m:ctrlPr>
                        </m:sSubPr>
                        <m:e>
                          <m:r>
                            <a:rPr lang="es-ES" i="1">
                              <a:effectLst/>
                              <a:latin typeface="Cambria Math"/>
                              <a:ea typeface="Calibri"/>
                              <a:cs typeface="Arial"/>
                            </a:rPr>
                            <m:t>𝑍</m:t>
                          </m:r>
                        </m:e>
                        <m:sub>
                          <m:r>
                            <a:rPr lang="es-ES" i="1">
                              <a:effectLst/>
                              <a:latin typeface="Cambria Math"/>
                              <a:ea typeface="Calibri"/>
                              <a:cs typeface="Arial"/>
                            </a:rPr>
                            <m:t>0.995</m:t>
                          </m:r>
                        </m:sub>
                      </m:sSub>
                      <m:r>
                        <a:rPr lang="es-ES" i="1">
                          <a:effectLst/>
                          <a:latin typeface="Cambria Math"/>
                          <a:ea typeface="Calibri"/>
                          <a:cs typeface="Arial"/>
                        </a:rPr>
                        <m:t>=2.57</m:t>
                      </m:r>
                    </m:oMath>
                  </m:oMathPara>
                </a14:m>
                <a:endParaRPr lang="es-ES" sz="1600" dirty="0">
                  <a:ea typeface="Times New Roman"/>
                  <a:cs typeface="Times New Roman"/>
                </a:endParaRPr>
              </a:p>
              <a:p>
                <a:pPr>
                  <a:spcAft>
                    <a:spcPts val="0"/>
                  </a:spcAft>
                </a:pPr>
                <a:r>
                  <a:rPr lang="es-EC" dirty="0">
                    <a:effectLst/>
                    <a:latin typeface="Arial"/>
                    <a:ea typeface="Times New Roman"/>
                    <a:cs typeface="Times New Roman"/>
                  </a:rPr>
                  <a:t>Como </a:t>
                </a:r>
                <a14:m>
                  <m:oMath xmlns:m="http://schemas.openxmlformats.org/officeDocument/2006/math">
                    <m:d>
                      <m:dPr>
                        <m:begChr m:val="|"/>
                        <m:endChr m:val="|"/>
                        <m:ctrlPr>
                          <a:rPr lang="es-ES" i="1">
                            <a:effectLst/>
                            <a:latin typeface="Cambria Math"/>
                            <a:ea typeface="Calibri"/>
                            <a:cs typeface="Arial"/>
                          </a:rPr>
                        </m:ctrlPr>
                      </m:dPr>
                      <m:e>
                        <m:r>
                          <a:rPr lang="es-EC" i="1">
                            <a:effectLst/>
                            <a:latin typeface="Cambria Math"/>
                            <a:ea typeface="Calibri"/>
                            <a:cs typeface="Arial"/>
                          </a:rPr>
                          <m:t>2.53</m:t>
                        </m:r>
                      </m:e>
                    </m:d>
                    <m:r>
                      <a:rPr lang="es-EC" i="1">
                        <a:effectLst/>
                        <a:latin typeface="Cambria Math"/>
                        <a:ea typeface="Times New Roman"/>
                        <a:cs typeface="Arial"/>
                      </a:rPr>
                      <m:t>≯</m:t>
                    </m:r>
                    <m:r>
                      <a:rPr lang="es-ES">
                        <a:effectLst/>
                        <a:latin typeface="Cambria Math"/>
                        <a:ea typeface="Calibri"/>
                        <a:cs typeface="Arial"/>
                      </a:rPr>
                      <m:t>2.57</m:t>
                    </m:r>
                  </m:oMath>
                </a14:m>
                <a:endParaRPr lang="es-ES" sz="1600" dirty="0">
                  <a:ea typeface="Times New Roman"/>
                  <a:cs typeface="Times New Roman"/>
                </a:endParaRPr>
              </a:p>
              <a:p>
                <a:pPr>
                  <a:spcAft>
                    <a:spcPts val="0"/>
                  </a:spcAft>
                </a:pPr>
                <a:r>
                  <a:rPr lang="es-ES" dirty="0">
                    <a:effectLst/>
                    <a:latin typeface="Arial"/>
                    <a:ea typeface="Times New Roman"/>
                    <a:cs typeface="Times New Roman"/>
                  </a:rPr>
                  <a:t>Con lo cual no se rechaza la Hipótesis nula.			(</a:t>
                </a:r>
                <a:r>
                  <a:rPr lang="es-ES" dirty="0">
                    <a:solidFill>
                      <a:srgbClr val="FF0000"/>
                    </a:solidFill>
                    <a:effectLst/>
                    <a:latin typeface="Arial"/>
                    <a:ea typeface="Times New Roman"/>
                    <a:cs typeface="Times New Roman"/>
                  </a:rPr>
                  <a:t>Paso 7</a:t>
                </a:r>
                <a:r>
                  <a:rPr lang="es-ES" dirty="0">
                    <a:effectLst/>
                    <a:latin typeface="Arial"/>
                    <a:ea typeface="Times New Roman"/>
                    <a:cs typeface="Times New Roman"/>
                  </a:rPr>
                  <a:t>)</a:t>
                </a:r>
                <a:endParaRPr lang="es-ES" sz="1600" dirty="0">
                  <a:ea typeface="Times New Roman"/>
                  <a:cs typeface="Times New Roman"/>
                </a:endParaRPr>
              </a:p>
              <a:p>
                <a:pPr>
                  <a:spcAft>
                    <a:spcPts val="0"/>
                  </a:spcAft>
                </a:pPr>
                <a:r>
                  <a:rPr lang="es-ES" dirty="0">
                    <a:effectLst/>
                    <a:latin typeface="Arial"/>
                    <a:ea typeface="Times New Roman"/>
                    <a:cs typeface="Times New Roman"/>
                  </a:rPr>
                  <a:t>Es decir, se debe dudar de lo sustentado por la compañía.	(</a:t>
                </a:r>
                <a:r>
                  <a:rPr lang="es-ES" dirty="0">
                    <a:solidFill>
                      <a:srgbClr val="FF0000"/>
                    </a:solidFill>
                    <a:effectLst/>
                    <a:latin typeface="Arial"/>
                    <a:ea typeface="Times New Roman"/>
                    <a:cs typeface="Times New Roman"/>
                  </a:rPr>
                  <a:t>Paso 8</a:t>
                </a:r>
                <a:r>
                  <a:rPr lang="es-ES" dirty="0">
                    <a:effectLst/>
                    <a:latin typeface="Arial"/>
                    <a:ea typeface="Times New Roman"/>
                    <a:cs typeface="Times New Roman"/>
                  </a:rPr>
                  <a:t>)</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611560" y="404664"/>
                <a:ext cx="8136904" cy="6142194"/>
              </a:xfrm>
              <a:prstGeom prst="rect">
                <a:avLst/>
              </a:prstGeom>
              <a:blipFill rotWithShape="1">
                <a:blip r:embed="rId2"/>
                <a:stretch>
                  <a:fillRect l="-599" t="-595" r="-300" b="-496"/>
                </a:stretch>
              </a:blipFill>
            </p:spPr>
            <p:txBody>
              <a:bodyPr/>
              <a:lstStyle/>
              <a:p>
                <a:r>
                  <a:rPr lang="es-ES">
                    <a:noFill/>
                  </a:rPr>
                  <a:t> </a:t>
                </a:r>
              </a:p>
            </p:txBody>
          </p:sp>
        </mc:Fallback>
      </mc:AlternateContent>
    </p:spTree>
    <p:extLst>
      <p:ext uri="{BB962C8B-B14F-4D97-AF65-F5344CB8AC3E}">
        <p14:creationId xmlns:p14="http://schemas.microsoft.com/office/powerpoint/2010/main" val="1887948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67544" y="260648"/>
            <a:ext cx="1274708" cy="369332"/>
          </a:xfrm>
          <a:prstGeom prst="rect">
            <a:avLst/>
          </a:prstGeom>
        </p:spPr>
        <p:txBody>
          <a:bodyPr wrap="none">
            <a:spAutoFit/>
          </a:bodyPr>
          <a:lstStyle/>
          <a:p>
            <a:r>
              <a:rPr lang="es-ES" b="1" dirty="0">
                <a:solidFill>
                  <a:srgbClr val="FF0000"/>
                </a:solidFill>
                <a:latin typeface="Arial"/>
                <a:ea typeface="Times New Roman"/>
              </a:rPr>
              <a:t>Ejemplo 2</a:t>
            </a:r>
            <a:endParaRPr lang="es-ES" dirty="0"/>
          </a:p>
        </p:txBody>
      </p:sp>
      <p:graphicFrame>
        <p:nvGraphicFramePr>
          <p:cNvPr id="5" name="4 Tabla"/>
          <p:cNvGraphicFramePr>
            <a:graphicFrameLocks noGrp="1"/>
          </p:cNvGraphicFramePr>
          <p:nvPr>
            <p:extLst>
              <p:ext uri="{D42A27DB-BD31-4B8C-83A1-F6EECF244321}">
                <p14:modId xmlns:p14="http://schemas.microsoft.com/office/powerpoint/2010/main" val="3973774520"/>
              </p:ext>
            </p:extLst>
          </p:nvPr>
        </p:nvGraphicFramePr>
        <p:xfrm>
          <a:off x="1870322" y="2492892"/>
          <a:ext cx="4824537" cy="1440164"/>
        </p:xfrm>
        <a:graphic>
          <a:graphicData uri="http://schemas.openxmlformats.org/drawingml/2006/table">
            <a:tbl>
              <a:tblPr firstRow="1" firstCol="1" bandRow="1"/>
              <a:tblGrid>
                <a:gridCol w="948200"/>
                <a:gridCol w="930976"/>
                <a:gridCol w="981787"/>
                <a:gridCol w="981787"/>
                <a:gridCol w="981787"/>
              </a:tblGrid>
              <a:tr h="360041">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137.4</a:t>
                      </a:r>
                      <a:endParaRPr lang="es-ES" sz="1600" dirty="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140.0</a:t>
                      </a:r>
                      <a:endParaRPr lang="es-ES" sz="1600" dirty="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138.8</a:t>
                      </a:r>
                      <a:endParaRPr lang="es-ES" sz="1600" dirty="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139.1</a:t>
                      </a:r>
                      <a:endParaRPr lang="es-ES" sz="1600" dirty="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144.4</a:t>
                      </a:r>
                      <a:endParaRPr lang="es-ES" sz="1600" dirty="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r>
              <a:tr h="360041">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139.2</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141.8</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137.3</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133.5</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138.2</a:t>
                      </a:r>
                      <a:endParaRPr lang="es-ES" sz="1600" dirty="0">
                        <a:effectLst/>
                        <a:latin typeface="Calibri"/>
                        <a:ea typeface="Times New Roman"/>
                        <a:cs typeface="Times New Roman"/>
                      </a:endParaRPr>
                    </a:p>
                  </a:txBody>
                  <a:tcPr marL="68580" marR="68580" marT="0" marB="0">
                    <a:lnL>
                      <a:noFill/>
                    </a:lnL>
                    <a:lnR>
                      <a:noFill/>
                    </a:lnR>
                    <a:lnT>
                      <a:noFill/>
                    </a:lnT>
                    <a:lnB>
                      <a:noFill/>
                    </a:lnB>
                  </a:tcPr>
                </a:tc>
              </a:tr>
              <a:tr h="360041">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141.1</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139.7</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136.7</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136.3</a:t>
                      </a:r>
                      <a:endParaRPr lang="es-ES" sz="1600" dirty="0">
                        <a:effectLst/>
                        <a:latin typeface="Calibri"/>
                        <a:ea typeface="Times New Roman"/>
                        <a:cs typeface="Times New Roman"/>
                      </a:endParaRPr>
                    </a:p>
                  </a:txBody>
                  <a:tcPr marL="68580" marR="68580" marT="0" marB="0">
                    <a:lnL>
                      <a:noFill/>
                    </a:lnL>
                    <a:lnR>
                      <a:noFill/>
                    </a:lnR>
                    <a:lnT>
                      <a:noFill/>
                    </a:lnT>
                    <a:lnB>
                      <a:noFill/>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135.6</a:t>
                      </a:r>
                      <a:endParaRPr lang="es-ES" sz="1600" dirty="0">
                        <a:effectLst/>
                        <a:latin typeface="Calibri"/>
                        <a:ea typeface="Times New Roman"/>
                        <a:cs typeface="Times New Roman"/>
                      </a:endParaRPr>
                    </a:p>
                  </a:txBody>
                  <a:tcPr marL="68580" marR="68580" marT="0" marB="0">
                    <a:lnL>
                      <a:noFill/>
                    </a:lnL>
                    <a:lnR>
                      <a:noFill/>
                    </a:lnR>
                    <a:lnT>
                      <a:noFill/>
                    </a:lnT>
                    <a:lnB>
                      <a:noFill/>
                    </a:lnB>
                  </a:tcPr>
                </a:tc>
              </a:tr>
              <a:tr h="360041">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138.0</a:t>
                      </a:r>
                      <a:endParaRPr lang="es-ES" sz="16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140.9</a:t>
                      </a:r>
                      <a:endParaRPr lang="es-ES" sz="16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140.6</a:t>
                      </a:r>
                      <a:endParaRPr lang="es-ES" sz="16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136.7</a:t>
                      </a:r>
                      <a:endParaRPr lang="es-ES" sz="16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r">
                        <a:lnSpc>
                          <a:spcPts val="1200"/>
                        </a:lnSpc>
                        <a:spcAft>
                          <a:spcPts val="0"/>
                        </a:spcAft>
                      </a:pPr>
                      <a:endParaRPr lang="es-EC" sz="1600" dirty="0" smtClean="0">
                        <a:effectLst/>
                        <a:latin typeface="Arial"/>
                        <a:ea typeface="Calibri"/>
                        <a:cs typeface="Times New Roman"/>
                      </a:endParaRPr>
                    </a:p>
                    <a:p>
                      <a:pPr algn="r">
                        <a:lnSpc>
                          <a:spcPts val="1200"/>
                        </a:lnSpc>
                        <a:spcAft>
                          <a:spcPts val="0"/>
                        </a:spcAft>
                      </a:pPr>
                      <a:r>
                        <a:rPr lang="es-EC" sz="1600" dirty="0" smtClean="0">
                          <a:effectLst/>
                          <a:latin typeface="Arial"/>
                          <a:ea typeface="Calibri"/>
                          <a:cs typeface="Times New Roman"/>
                        </a:rPr>
                        <a:t>134.1</a:t>
                      </a:r>
                      <a:endParaRPr lang="es-ES" sz="16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6" name="Rectangle 1"/>
          <p:cNvSpPr>
            <a:spLocks noChangeArrowheads="1"/>
          </p:cNvSpPr>
          <p:nvPr/>
        </p:nvSpPr>
        <p:spPr bwMode="auto">
          <a:xfrm>
            <a:off x="542306" y="343690"/>
            <a:ext cx="8062142"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En una f</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á</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brica la capacidad promedio de cierto tipo de bater</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í</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a es 140 amperes-horas. La distribuci</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ó</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n de la capacidad es normal. Una agencia de servicio al consumidor quiere chequear que la media prometida por la f</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á</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brica es correcta y para hacerlo escogen una muestra aleatoria de 20 bater</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í</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as. Su inter</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é</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s primordial es asegurarse de que no se estafe a los consumidores. Los resultados son los siguientes: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s-ES" altLang="es-ES" dirty="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s-ES" altLang="es-ES" dirty="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s-ES" altLang="es-ES" dirty="0">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La prueba de hip</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ó</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tesis  en esta situaci</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ó</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n debe ser una prueba de una cola donde la media y la desviaci</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ó</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n est</a:t>
            </a:r>
            <a:r>
              <a:rPr kumimoji="0" lang="es-ES_tradnl" altLang="es-ES" b="0" i="0" u="none" strike="noStrike" cap="none" normalizeH="0" baseline="0" dirty="0" smtClean="0">
                <a:ln>
                  <a:noFill/>
                </a:ln>
                <a:solidFill>
                  <a:srgbClr val="000000"/>
                </a:solidFill>
                <a:effectLst/>
                <a:latin typeface="Calibri"/>
                <a:ea typeface="+mn-ea" charset="0"/>
                <a:cs typeface="Arial" pitchFamily="34" charset="0"/>
              </a:rPr>
              <a:t>á</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ndar  son  s = 2.66; media = </a:t>
            </a: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138.47</a:t>
            </a:r>
          </a:p>
          <a:p>
            <a:pPr marL="0" marR="0" lvl="0" indent="0" algn="l" defTabSz="914400" rtl="0" eaLnBrk="0" fontAlgn="base" latinLnBrk="0" hangingPunct="0">
              <a:lnSpc>
                <a:spcPct val="100000"/>
              </a:lnSpc>
              <a:spcBef>
                <a:spcPct val="0"/>
              </a:spcBef>
              <a:spcAft>
                <a:spcPct val="0"/>
              </a:spcAft>
              <a:buClrTx/>
              <a:buSzTx/>
              <a:buFontTx/>
              <a:buNone/>
              <a:tabLst/>
            </a:pPr>
            <a:endParaRPr lang="es-ES_tradnl" altLang="es-ES" dirty="0">
              <a:solidFill>
                <a:srgbClr val="000000"/>
              </a:solidFill>
              <a:latin typeface="Arial" pitchFamily="34" charset="0"/>
              <a:ea typeface="+mn-ea"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ES" b="0" i="0" u="none" strike="noStrike" cap="none" normalizeH="0" baseline="0" dirty="0" smtClean="0">
                <a:ln>
                  <a:noFill/>
                </a:ln>
                <a:solidFill>
                  <a:srgbClr val="000000"/>
                </a:solidFill>
                <a:effectLst/>
                <a:latin typeface="Arial" pitchFamily="34" charset="0"/>
                <a:ea typeface="+mn-ea" charset="0"/>
                <a:cs typeface="Arial" pitchFamily="34" charset="0"/>
              </a:rPr>
              <a:t>La prueba de normalidad indica que los datos siguen una distribución normal</a:t>
            </a:r>
            <a:endParaRPr kumimoji="0" lang="es-ES_tradnl" altLang="es-ES"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 name="1 Tabla"/>
          <p:cNvGraphicFramePr>
            <a:graphicFrameLocks noGrp="1"/>
          </p:cNvGraphicFramePr>
          <p:nvPr>
            <p:extLst>
              <p:ext uri="{D42A27DB-BD31-4B8C-83A1-F6EECF244321}">
                <p14:modId xmlns:p14="http://schemas.microsoft.com/office/powerpoint/2010/main" val="3575156162"/>
              </p:ext>
            </p:extLst>
          </p:nvPr>
        </p:nvGraphicFramePr>
        <p:xfrm>
          <a:off x="2201652" y="5293320"/>
          <a:ext cx="4743450" cy="1016000"/>
        </p:xfrm>
        <a:graphic>
          <a:graphicData uri="http://schemas.openxmlformats.org/drawingml/2006/table">
            <a:tbl>
              <a:tblPr>
                <a:tableStyleId>{5C22544A-7EE6-4342-B048-85BDC9FD1C3A}</a:tableStyleId>
              </a:tblPr>
              <a:tblGrid>
                <a:gridCol w="728439"/>
                <a:gridCol w="728439"/>
                <a:gridCol w="609898"/>
                <a:gridCol w="728439"/>
                <a:gridCol w="728439"/>
                <a:gridCol w="609898"/>
                <a:gridCol w="609898"/>
              </a:tblGrid>
              <a:tr h="0">
                <a:tc gridSpan="7">
                  <a:txBody>
                    <a:bodyPr/>
                    <a:lstStyle/>
                    <a:p>
                      <a:pPr marL="38100" marR="38100" algn="ctr">
                        <a:lnSpc>
                          <a:spcPts val="1600"/>
                        </a:lnSpc>
                        <a:spcAft>
                          <a:spcPts val="0"/>
                        </a:spcAft>
                      </a:pPr>
                      <a:r>
                        <a:rPr lang="es-ES" sz="1600" dirty="0">
                          <a:effectLst/>
                        </a:rPr>
                        <a:t>Pruebas de normalidad</a:t>
                      </a:r>
                      <a:endParaRPr lang="es-ES" sz="1600" dirty="0">
                        <a:effectLst/>
                        <a:latin typeface="Calibri"/>
                        <a:ea typeface="Calibri"/>
                        <a:cs typeface="Times New Roman"/>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0">
                <a:tc rowSpan="2">
                  <a:txBody>
                    <a:bodyPr/>
                    <a:lstStyle/>
                    <a:p>
                      <a:pPr>
                        <a:lnSpc>
                          <a:spcPct val="115000"/>
                        </a:lnSpc>
                        <a:spcAft>
                          <a:spcPts val="0"/>
                        </a:spcAft>
                      </a:pPr>
                      <a:r>
                        <a:rPr lang="es-ES" sz="1200">
                          <a:effectLst/>
                        </a:rPr>
                        <a:t> </a:t>
                      </a:r>
                      <a:endParaRPr lang="es-ES" sz="1100">
                        <a:effectLst/>
                        <a:latin typeface="Calibri"/>
                        <a:ea typeface="Calibri"/>
                        <a:cs typeface="Times New Roman"/>
                      </a:endParaRPr>
                    </a:p>
                  </a:txBody>
                  <a:tcPr marL="0" marR="0" marT="0" marB="0" anchor="b"/>
                </a:tc>
                <a:tc gridSpan="3">
                  <a:txBody>
                    <a:bodyPr/>
                    <a:lstStyle/>
                    <a:p>
                      <a:pPr marL="38100" marR="38100" algn="ctr">
                        <a:lnSpc>
                          <a:spcPts val="1600"/>
                        </a:lnSpc>
                        <a:spcAft>
                          <a:spcPts val="0"/>
                        </a:spcAft>
                      </a:pPr>
                      <a:r>
                        <a:rPr lang="es-ES" sz="1600" dirty="0" err="1">
                          <a:effectLst/>
                        </a:rPr>
                        <a:t>Kolmogorov-Smirnov</a:t>
                      </a:r>
                      <a:r>
                        <a:rPr lang="es-ES" sz="1600" baseline="30000" dirty="0" err="1">
                          <a:effectLst/>
                        </a:rPr>
                        <a:t>a</a:t>
                      </a:r>
                      <a:endParaRPr lang="es-ES" sz="1600" dirty="0">
                        <a:effectLst/>
                        <a:latin typeface="Calibri"/>
                        <a:ea typeface="Calibri"/>
                        <a:cs typeface="Times New Roman"/>
                      </a:endParaRPr>
                    </a:p>
                  </a:txBody>
                  <a:tcPr marL="0" marR="0" marT="0" marB="0" anchor="b"/>
                </a:tc>
                <a:tc hMerge="1">
                  <a:txBody>
                    <a:bodyPr/>
                    <a:lstStyle/>
                    <a:p>
                      <a:endParaRPr lang="es-ES"/>
                    </a:p>
                  </a:txBody>
                  <a:tcPr/>
                </a:tc>
                <a:tc hMerge="1">
                  <a:txBody>
                    <a:bodyPr/>
                    <a:lstStyle/>
                    <a:p>
                      <a:endParaRPr lang="es-ES"/>
                    </a:p>
                  </a:txBody>
                  <a:tcPr/>
                </a:tc>
                <a:tc gridSpan="3">
                  <a:txBody>
                    <a:bodyPr/>
                    <a:lstStyle/>
                    <a:p>
                      <a:pPr marL="38100" marR="38100" algn="ctr">
                        <a:lnSpc>
                          <a:spcPts val="1600"/>
                        </a:lnSpc>
                        <a:spcAft>
                          <a:spcPts val="0"/>
                        </a:spcAft>
                      </a:pPr>
                      <a:r>
                        <a:rPr lang="es-ES" sz="1600">
                          <a:effectLst/>
                        </a:rPr>
                        <a:t>Shapiro-Wilk</a:t>
                      </a:r>
                      <a:endParaRPr lang="es-ES" sz="1600">
                        <a:effectLst/>
                        <a:latin typeface="Calibri"/>
                        <a:ea typeface="Calibri"/>
                        <a:cs typeface="Times New Roman"/>
                      </a:endParaRPr>
                    </a:p>
                  </a:txBody>
                  <a:tcPr marL="0" marR="0" marT="0" marB="0" anchor="b"/>
                </a:tc>
                <a:tc hMerge="1">
                  <a:txBody>
                    <a:bodyPr/>
                    <a:lstStyle/>
                    <a:p>
                      <a:endParaRPr lang="es-ES"/>
                    </a:p>
                  </a:txBody>
                  <a:tcPr/>
                </a:tc>
                <a:tc hMerge="1">
                  <a:txBody>
                    <a:bodyPr/>
                    <a:lstStyle/>
                    <a:p>
                      <a:endParaRPr lang="es-ES"/>
                    </a:p>
                  </a:txBody>
                  <a:tcPr/>
                </a:tc>
              </a:tr>
              <a:tr h="0">
                <a:tc vMerge="1">
                  <a:txBody>
                    <a:bodyPr/>
                    <a:lstStyle/>
                    <a:p>
                      <a:endParaRPr lang="es-ES"/>
                    </a:p>
                  </a:txBody>
                  <a:tcPr/>
                </a:tc>
                <a:tc>
                  <a:txBody>
                    <a:bodyPr/>
                    <a:lstStyle/>
                    <a:p>
                      <a:pPr marL="38100" marR="38100" algn="ctr">
                        <a:lnSpc>
                          <a:spcPts val="1600"/>
                        </a:lnSpc>
                        <a:spcAft>
                          <a:spcPts val="0"/>
                        </a:spcAft>
                      </a:pPr>
                      <a:r>
                        <a:rPr lang="es-ES" sz="900">
                          <a:effectLst/>
                        </a:rPr>
                        <a:t>Estadístico</a:t>
                      </a:r>
                      <a:endParaRPr lang="es-ES" sz="11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gl</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dirty="0">
                          <a:effectLst/>
                        </a:rPr>
                        <a:t>Sig.</a:t>
                      </a:r>
                      <a:endParaRPr lang="es-ES" sz="1600" dirty="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Estadístico</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gl</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Sig.</a:t>
                      </a:r>
                      <a:endParaRPr lang="es-ES" sz="1600">
                        <a:effectLst/>
                        <a:latin typeface="Calibri"/>
                        <a:ea typeface="Calibri"/>
                        <a:cs typeface="Times New Roman"/>
                      </a:endParaRPr>
                    </a:p>
                  </a:txBody>
                  <a:tcPr marL="0" marR="0" marT="0" marB="0" anchor="b"/>
                </a:tc>
              </a:tr>
              <a:tr h="0">
                <a:tc>
                  <a:txBody>
                    <a:bodyPr/>
                    <a:lstStyle/>
                    <a:p>
                      <a:pPr marL="38100" marR="38100">
                        <a:lnSpc>
                          <a:spcPts val="1600"/>
                        </a:lnSpc>
                        <a:spcAft>
                          <a:spcPts val="0"/>
                        </a:spcAft>
                      </a:pPr>
                      <a:r>
                        <a:rPr lang="es-ES" sz="900">
                          <a:effectLst/>
                        </a:rPr>
                        <a:t>Baterìa</a:t>
                      </a:r>
                      <a:endParaRPr lang="es-ES" sz="11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900">
                          <a:effectLst/>
                        </a:rPr>
                        <a:t>,061</a:t>
                      </a:r>
                      <a:endParaRPr lang="es-ES" sz="11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20</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,200</a:t>
                      </a:r>
                      <a:r>
                        <a:rPr lang="es-ES" sz="1600" baseline="30000" dirty="0">
                          <a:effectLst/>
                        </a:rPr>
                        <a:t>*</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,989</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20</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,997</a:t>
                      </a:r>
                      <a:endParaRPr lang="es-ES" sz="1600" dirty="0">
                        <a:effectLst/>
                        <a:latin typeface="Calibri"/>
                        <a:ea typeface="Calibri"/>
                        <a:cs typeface="Times New Roman"/>
                      </a:endParaRPr>
                    </a:p>
                  </a:txBody>
                  <a:tcPr marL="0" marR="0" marT="0" marB="0" anchor="ctr"/>
                </a:tc>
              </a:tr>
            </a:tbl>
          </a:graphicData>
        </a:graphic>
      </p:graphicFrame>
    </p:spTree>
    <p:extLst>
      <p:ext uri="{BB962C8B-B14F-4D97-AF65-F5344CB8AC3E}">
        <p14:creationId xmlns:p14="http://schemas.microsoft.com/office/powerpoint/2010/main" val="3225278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755576" y="415579"/>
                <a:ext cx="7920880" cy="5066259"/>
              </a:xfrm>
              <a:prstGeom prst="rect">
                <a:avLst/>
              </a:prstGeom>
            </p:spPr>
            <p:txBody>
              <a:bodyPr wrap="square">
                <a:spAutoFit/>
              </a:bodyPr>
              <a:lstStyle/>
              <a:p>
                <a:pPr algn="just" fontAlgn="base">
                  <a:lnSpc>
                    <a:spcPct val="115000"/>
                  </a:lnSpc>
                  <a:spcAft>
                    <a:spcPts val="0"/>
                  </a:spcAft>
                </a:pPr>
                <a:r>
                  <a:rPr lang="es-ES_tradnl" b="1" dirty="0">
                    <a:solidFill>
                      <a:srgbClr val="000000"/>
                    </a:solidFill>
                    <a:latin typeface="Arial"/>
                    <a:cs typeface="Times New Roman"/>
                  </a:rPr>
                  <a:t>Prueba de hipótesis</a:t>
                </a:r>
                <a:endParaRPr lang="es-ES" sz="1600" dirty="0">
                  <a:ea typeface="Times New Roman"/>
                  <a:cs typeface="Times New Roman"/>
                </a:endParaRPr>
              </a:p>
              <a:p>
                <a:pPr algn="just" fontAlgn="base">
                  <a:lnSpc>
                    <a:spcPct val="115000"/>
                  </a:lnSpc>
                  <a:spcAft>
                    <a:spcPts val="0"/>
                  </a:spcAft>
                </a:pPr>
                <a:r>
                  <a:rPr lang="es-ES_tradnl" b="1" dirty="0">
                    <a:solidFill>
                      <a:srgbClr val="000000"/>
                    </a:solidFill>
                    <a:latin typeface="Arial"/>
                    <a:cs typeface="Times New Roman"/>
                  </a:rPr>
                  <a:t>Paso 1 y 2</a:t>
                </a:r>
                <a:r>
                  <a:rPr lang="es-ES_tradnl" dirty="0">
                    <a:solidFill>
                      <a:srgbClr val="000000"/>
                    </a:solidFill>
                    <a:latin typeface="Arial"/>
                    <a:cs typeface="Times New Roman"/>
                  </a:rPr>
                  <a:t>:</a:t>
                </a:r>
                <a:endParaRPr lang="es-ES" sz="1600" dirty="0">
                  <a:ea typeface="Times New Roman"/>
                  <a:cs typeface="Times New Roman"/>
                </a:endParaRPr>
              </a:p>
              <a:p>
                <a:pPr algn="just" fontAlgn="base">
                  <a:lnSpc>
                    <a:spcPct val="115000"/>
                  </a:lnSpc>
                  <a:spcAft>
                    <a:spcPts val="0"/>
                  </a:spcAft>
                </a:pPr>
                <a:r>
                  <a:rPr lang="es-ES_tradnl" dirty="0">
                    <a:solidFill>
                      <a:srgbClr val="000000"/>
                    </a:solidFill>
                    <a:latin typeface="Arial"/>
                    <a:cs typeface="Times New Roman"/>
                  </a:rPr>
                  <a:t>H</a:t>
                </a:r>
                <a:r>
                  <a:rPr lang="es-ES_tradnl" baseline="-25000" dirty="0">
                    <a:solidFill>
                      <a:srgbClr val="000000"/>
                    </a:solidFill>
                    <a:latin typeface="Arial"/>
                    <a:cs typeface="Times New Roman"/>
                  </a:rPr>
                  <a:t>o</a:t>
                </a:r>
                <a:r>
                  <a:rPr lang="es-ES_tradnl" dirty="0">
                    <a:solidFill>
                      <a:srgbClr val="000000"/>
                    </a:solidFill>
                    <a:latin typeface="Arial"/>
                    <a:cs typeface="Times New Roman"/>
                  </a:rPr>
                  <a:t>: </a:t>
                </a:r>
                <a14:m>
                  <m:oMath xmlns:m="http://schemas.openxmlformats.org/officeDocument/2006/math">
                    <m:r>
                      <a:rPr lang="es-ES_tradnl" i="1">
                        <a:solidFill>
                          <a:srgbClr val="000000"/>
                        </a:solidFill>
                        <a:latin typeface="Cambria Math"/>
                        <a:cs typeface="Arial"/>
                      </a:rPr>
                      <m:t>𝜇</m:t>
                    </m:r>
                    <m:r>
                      <a:rPr lang="es-ES_tradnl" i="1">
                        <a:solidFill>
                          <a:srgbClr val="000000"/>
                        </a:solidFill>
                        <a:latin typeface="Cambria Math"/>
                        <a:cs typeface="Arial"/>
                      </a:rPr>
                      <m:t>≥140</m:t>
                    </m:r>
                  </m:oMath>
                </a14:m>
                <a:r>
                  <a:rPr lang="es-ES_tradnl" dirty="0">
                    <a:solidFill>
                      <a:srgbClr val="000000"/>
                    </a:solidFill>
                    <a:latin typeface="Arial"/>
                    <a:cs typeface="Times New Roman"/>
                  </a:rPr>
                  <a:t>    (no se estafa a los consumidores)</a:t>
                </a:r>
                <a:endParaRPr lang="es-ES" sz="1600" dirty="0">
                  <a:ea typeface="Times New Roman"/>
                  <a:cs typeface="Times New Roman"/>
                </a:endParaRPr>
              </a:p>
              <a:p>
                <a:pPr algn="just">
                  <a:lnSpc>
                    <a:spcPts val="1200"/>
                  </a:lnSpc>
                  <a:spcAft>
                    <a:spcPts val="0"/>
                  </a:spcAft>
                </a:pPr>
                <a:r>
                  <a:rPr lang="es-ES_tradnl" dirty="0">
                    <a:solidFill>
                      <a:srgbClr val="000000"/>
                    </a:solidFill>
                    <a:latin typeface="Arial"/>
                    <a:cs typeface="Times New Roman"/>
                  </a:rPr>
                  <a:t>H</a:t>
                </a:r>
                <a:r>
                  <a:rPr lang="es-ES_tradnl" baseline="-25000" dirty="0">
                    <a:solidFill>
                      <a:srgbClr val="000000"/>
                    </a:solidFill>
                    <a:latin typeface="Arial"/>
                    <a:cs typeface="Times New Roman"/>
                  </a:rPr>
                  <a:t>1</a:t>
                </a:r>
                <a:r>
                  <a:rPr lang="es-ES_tradnl" dirty="0">
                    <a:solidFill>
                      <a:srgbClr val="000000"/>
                    </a:solidFill>
                    <a:latin typeface="Arial"/>
                    <a:cs typeface="Times New Roman"/>
                  </a:rPr>
                  <a:t>: </a:t>
                </a:r>
                <a14:m>
                  <m:oMath xmlns:m="http://schemas.openxmlformats.org/officeDocument/2006/math">
                    <m:r>
                      <a:rPr lang="es-ES_tradnl" i="1">
                        <a:solidFill>
                          <a:srgbClr val="000000"/>
                        </a:solidFill>
                        <a:latin typeface="Cambria Math"/>
                        <a:cs typeface="Arial"/>
                      </a:rPr>
                      <m:t>𝜇</m:t>
                    </m:r>
                    <m:r>
                      <a:rPr lang="es-ES_tradnl" i="1">
                        <a:solidFill>
                          <a:srgbClr val="000000"/>
                        </a:solidFill>
                        <a:latin typeface="Cambria Math"/>
                        <a:cs typeface="Arial"/>
                      </a:rPr>
                      <m:t>&lt;140</m:t>
                    </m:r>
                  </m:oMath>
                </a14:m>
                <a:r>
                  <a:rPr lang="es-ES_tradnl" dirty="0">
                    <a:solidFill>
                      <a:srgbClr val="000000"/>
                    </a:solidFill>
                    <a:latin typeface="Arial"/>
                    <a:cs typeface="Times New Roman"/>
                  </a:rPr>
                  <a:t>    (se estafa a los consumidores)</a:t>
                </a:r>
                <a:endParaRPr lang="es-ES" sz="1600" dirty="0">
                  <a:ea typeface="Times New Roman"/>
                  <a:cs typeface="Times New Roman"/>
                </a:endParaRPr>
              </a:p>
              <a:p>
                <a:pPr algn="just" fontAlgn="base">
                  <a:lnSpc>
                    <a:spcPct val="115000"/>
                  </a:lnSpc>
                  <a:spcAft>
                    <a:spcPts val="0"/>
                  </a:spcAft>
                </a:pPr>
                <a:r>
                  <a:rPr lang="es-ES_tradnl" b="1" dirty="0">
                    <a:solidFill>
                      <a:srgbClr val="000000"/>
                    </a:solidFill>
                    <a:latin typeface="Arial"/>
                    <a:cs typeface="Times New Roman"/>
                  </a:rPr>
                  <a:t>Paso 3</a:t>
                </a:r>
                <a:r>
                  <a:rPr lang="es-ES_tradnl" dirty="0">
                    <a:solidFill>
                      <a:srgbClr val="000000"/>
                    </a:solidFill>
                    <a:latin typeface="Arial"/>
                    <a:cs typeface="Times New Roman"/>
                  </a:rPr>
                  <a:t>: </a:t>
                </a:r>
                <a:r>
                  <a:rPr lang="es-ES_tradnl" dirty="0">
                    <a:solidFill>
                      <a:srgbClr val="000000"/>
                    </a:solidFill>
                    <a:latin typeface="Arial"/>
                    <a:cs typeface="Arial"/>
                    <a:sym typeface="Symbol"/>
                  </a:rPr>
                  <a:t></a:t>
                </a:r>
                <a:r>
                  <a:rPr lang="es-ES_tradnl" dirty="0">
                    <a:solidFill>
                      <a:srgbClr val="000000"/>
                    </a:solidFill>
                    <a:latin typeface="Arial"/>
                    <a:cs typeface="Times New Roman"/>
                  </a:rPr>
                  <a:t> = 0.05; los grados de libertad n = 20 por lo tanto hay n -1 = 19 </a:t>
                </a:r>
                <a:r>
                  <a:rPr lang="es-ES_tradnl" dirty="0" err="1">
                    <a:solidFill>
                      <a:srgbClr val="000000"/>
                    </a:solidFill>
                    <a:latin typeface="Arial"/>
                    <a:cs typeface="Times New Roman"/>
                  </a:rPr>
                  <a:t>d.f.</a:t>
                </a:r>
                <a:endParaRPr lang="es-ES" sz="1600" dirty="0">
                  <a:ea typeface="Times New Roman"/>
                  <a:cs typeface="Times New Roman"/>
                </a:endParaRPr>
              </a:p>
              <a:p>
                <a:pPr algn="just" fontAlgn="base">
                  <a:lnSpc>
                    <a:spcPct val="115000"/>
                  </a:lnSpc>
                  <a:spcAft>
                    <a:spcPts val="0"/>
                  </a:spcAft>
                </a:pPr>
                <a:r>
                  <a:rPr lang="es-ES_tradnl" b="1" dirty="0">
                    <a:solidFill>
                      <a:srgbClr val="000000"/>
                    </a:solidFill>
                    <a:latin typeface="Arial"/>
                    <a:cs typeface="Times New Roman"/>
                  </a:rPr>
                  <a:t>Paso 4</a:t>
                </a:r>
                <a:r>
                  <a:rPr lang="es-ES_tradnl" dirty="0">
                    <a:solidFill>
                      <a:srgbClr val="000000"/>
                    </a:solidFill>
                    <a:latin typeface="Arial"/>
                    <a:cs typeface="Times New Roman"/>
                  </a:rPr>
                  <a:t>: En este caso, donde </a:t>
                </a:r>
                <a14:m>
                  <m:oMath xmlns:m="http://schemas.openxmlformats.org/officeDocument/2006/math">
                    <m:r>
                      <a:rPr lang="es-ES_tradnl" i="1">
                        <a:solidFill>
                          <a:srgbClr val="000000"/>
                        </a:solidFill>
                        <a:latin typeface="Cambria Math"/>
                        <a:cs typeface="Arial"/>
                      </a:rPr>
                      <m:t>𝜎</m:t>
                    </m:r>
                  </m:oMath>
                </a14:m>
                <a:r>
                  <a:rPr lang="es-ES_tradnl" dirty="0">
                    <a:solidFill>
                      <a:srgbClr val="000000"/>
                    </a:solidFill>
                    <a:latin typeface="Arial"/>
                    <a:cs typeface="Times New Roman"/>
                  </a:rPr>
                  <a:t> no es conocida se usa la prueba t.</a:t>
                </a:r>
                <a:endParaRPr lang="es-ES" sz="1600" dirty="0">
                  <a:ea typeface="Times New Roman"/>
                  <a:cs typeface="Times New Roman"/>
                </a:endParaRPr>
              </a:p>
              <a:p>
                <a:pPr algn="just" fontAlgn="base">
                  <a:lnSpc>
                    <a:spcPct val="115000"/>
                  </a:lnSpc>
                  <a:spcAft>
                    <a:spcPts val="0"/>
                  </a:spcAft>
                </a:pPr>
                <a:r>
                  <a:rPr lang="es-ES_tradnl" dirty="0">
                    <a:solidFill>
                      <a:srgbClr val="000000"/>
                    </a:solidFill>
                    <a:latin typeface="Arial"/>
                    <a:cs typeface="Times New Roman"/>
                  </a:rPr>
                  <a:t>Paso 5: El estadístico de prueba es </a:t>
                </a:r>
                <a:endParaRPr lang="es-ES" sz="1600" dirty="0">
                  <a:ea typeface="Times New Roman"/>
                  <a:cs typeface="Times New Roman"/>
                </a:endParaRPr>
              </a:p>
              <a:p>
                <a:pPr algn="just" fontAlgn="base">
                  <a:lnSpc>
                    <a:spcPct val="115000"/>
                  </a:lnSpc>
                  <a:spcAft>
                    <a:spcPts val="0"/>
                  </a:spcAft>
                </a:pPr>
                <a:r>
                  <a:rPr lang="es-ES_tradnl" dirty="0">
                    <a:solidFill>
                      <a:srgbClr val="000000"/>
                    </a:solidFill>
                    <a:latin typeface="Arial"/>
                    <a:cs typeface="Times New Roman"/>
                  </a:rPr>
                  <a:t> </a:t>
                </a:r>
                <a:endParaRPr lang="es-ES" sz="1600" dirty="0">
                  <a:ea typeface="Times New Roman"/>
                  <a:cs typeface="Times New Roman"/>
                </a:endParaRPr>
              </a:p>
              <a:p>
                <a:pPr algn="just" fontAlgn="base">
                  <a:lnSpc>
                    <a:spcPct val="115000"/>
                  </a:lnSpc>
                  <a:spcAft>
                    <a:spcPts val="0"/>
                  </a:spcAft>
                </a:pPr>
                <a14:m>
                  <m:oMathPara xmlns:m="http://schemas.openxmlformats.org/officeDocument/2006/math">
                    <m:oMathParaPr>
                      <m:jc m:val="centerGroup"/>
                    </m:oMathParaPr>
                    <m:oMath xmlns:m="http://schemas.openxmlformats.org/officeDocument/2006/math">
                      <m:sSub>
                        <m:sSubPr>
                          <m:ctrlPr>
                            <a:rPr lang="es-ES" b="1" i="1">
                              <a:effectLst/>
                              <a:latin typeface="Cambria Math"/>
                              <a:ea typeface="Times New Roman"/>
                              <a:cs typeface="Arial"/>
                            </a:rPr>
                          </m:ctrlPr>
                        </m:sSubPr>
                        <m:e>
                          <m:r>
                            <a:rPr lang="es-ES" b="1" i="1">
                              <a:effectLst/>
                              <a:latin typeface="Cambria Math"/>
                              <a:ea typeface="Times New Roman"/>
                              <a:cs typeface="Arial"/>
                            </a:rPr>
                            <m:t>𝒕</m:t>
                          </m:r>
                        </m:e>
                        <m:sub>
                          <m:r>
                            <a:rPr lang="es-ES" b="1" i="1">
                              <a:effectLst/>
                              <a:latin typeface="Cambria Math"/>
                              <a:ea typeface="Times New Roman"/>
                              <a:cs typeface="Arial"/>
                            </a:rPr>
                            <m:t>𝒄</m:t>
                          </m:r>
                        </m:sub>
                      </m:sSub>
                      <m:r>
                        <a:rPr lang="es-ES" b="1" i="1">
                          <a:effectLst/>
                          <a:latin typeface="Cambria Math"/>
                          <a:ea typeface="Times New Roman"/>
                          <a:cs typeface="Arial"/>
                        </a:rPr>
                        <m:t>=</m:t>
                      </m:r>
                      <m:f>
                        <m:fPr>
                          <m:ctrlPr>
                            <a:rPr lang="es-ES" b="1" i="1">
                              <a:effectLst/>
                              <a:latin typeface="Cambria Math"/>
                              <a:ea typeface="Times New Roman"/>
                              <a:cs typeface="Arial"/>
                            </a:rPr>
                          </m:ctrlPr>
                        </m:fPr>
                        <m:num>
                          <m:r>
                            <a:rPr lang="es-ES" b="1" i="1">
                              <a:effectLst/>
                              <a:latin typeface="Cambria Math"/>
                              <a:ea typeface="Times New Roman"/>
                              <a:cs typeface="Arial"/>
                            </a:rPr>
                            <m:t>𝟏𝟑𝟖</m:t>
                          </m:r>
                          <m:r>
                            <a:rPr lang="es-ES" b="1" i="1">
                              <a:effectLst/>
                              <a:latin typeface="Cambria Math"/>
                              <a:ea typeface="Times New Roman"/>
                              <a:cs typeface="Arial"/>
                            </a:rPr>
                            <m:t>.</m:t>
                          </m:r>
                          <m:r>
                            <a:rPr lang="es-ES" b="1" i="1">
                              <a:effectLst/>
                              <a:latin typeface="Cambria Math"/>
                              <a:ea typeface="Times New Roman"/>
                              <a:cs typeface="Arial"/>
                            </a:rPr>
                            <m:t>𝟒𝟕</m:t>
                          </m:r>
                          <m:r>
                            <a:rPr lang="es-ES" b="1" i="1">
                              <a:effectLst/>
                              <a:latin typeface="Cambria Math"/>
                              <a:ea typeface="Times New Roman"/>
                              <a:cs typeface="Arial"/>
                            </a:rPr>
                            <m:t>−</m:t>
                          </m:r>
                          <m:r>
                            <a:rPr lang="es-ES" b="1" i="1">
                              <a:effectLst/>
                              <a:latin typeface="Cambria Math"/>
                              <a:ea typeface="Times New Roman"/>
                              <a:cs typeface="Arial"/>
                            </a:rPr>
                            <m:t>𝟏𝟒𝟎</m:t>
                          </m:r>
                          <m:r>
                            <a:rPr lang="es-ES" b="1" i="1">
                              <a:effectLst/>
                              <a:latin typeface="Cambria Math"/>
                              <a:ea typeface="Times New Roman"/>
                              <a:cs typeface="Arial"/>
                            </a:rPr>
                            <m:t>.</m:t>
                          </m:r>
                          <m:r>
                            <a:rPr lang="es-ES" b="1" i="1">
                              <a:effectLst/>
                              <a:latin typeface="Cambria Math"/>
                              <a:ea typeface="Times New Roman"/>
                              <a:cs typeface="Arial"/>
                            </a:rPr>
                            <m:t>𝟎</m:t>
                          </m:r>
                        </m:num>
                        <m:den>
                          <m:f>
                            <m:fPr>
                              <m:type m:val="skw"/>
                              <m:ctrlPr>
                                <a:rPr lang="es-ES" b="1" i="1">
                                  <a:effectLst/>
                                  <a:latin typeface="Cambria Math"/>
                                  <a:ea typeface="Times New Roman"/>
                                  <a:cs typeface="Arial"/>
                                </a:rPr>
                              </m:ctrlPr>
                            </m:fPr>
                            <m:num>
                              <m:r>
                                <a:rPr lang="es-ES" b="1" i="1">
                                  <a:effectLst/>
                                  <a:latin typeface="Cambria Math"/>
                                  <a:ea typeface="Times New Roman"/>
                                  <a:cs typeface="Arial"/>
                                </a:rPr>
                                <m:t>𝟐</m:t>
                              </m:r>
                              <m:r>
                                <a:rPr lang="es-ES" b="1" i="1">
                                  <a:effectLst/>
                                  <a:latin typeface="Cambria Math"/>
                                  <a:ea typeface="Times New Roman"/>
                                  <a:cs typeface="Arial"/>
                                </a:rPr>
                                <m:t>.</m:t>
                              </m:r>
                              <m:r>
                                <a:rPr lang="es-ES" b="1" i="1">
                                  <a:effectLst/>
                                  <a:latin typeface="Cambria Math"/>
                                  <a:ea typeface="Times New Roman"/>
                                  <a:cs typeface="Arial"/>
                                </a:rPr>
                                <m:t>𝟔𝟔</m:t>
                              </m:r>
                            </m:num>
                            <m:den>
                              <m:rad>
                                <m:radPr>
                                  <m:degHide m:val="on"/>
                                  <m:ctrlPr>
                                    <a:rPr lang="es-ES" b="1" i="1">
                                      <a:effectLst/>
                                      <a:latin typeface="Cambria Math"/>
                                      <a:ea typeface="Times New Roman"/>
                                      <a:cs typeface="Arial"/>
                                    </a:rPr>
                                  </m:ctrlPr>
                                </m:radPr>
                                <m:deg/>
                                <m:e>
                                  <m:r>
                                    <a:rPr lang="es-ES" b="1" i="1">
                                      <a:effectLst/>
                                      <a:latin typeface="Cambria Math"/>
                                      <a:ea typeface="Times New Roman"/>
                                      <a:cs typeface="Arial"/>
                                    </a:rPr>
                                    <m:t>𝟐𝟎</m:t>
                                  </m:r>
                                </m:e>
                              </m:rad>
                            </m:den>
                          </m:f>
                        </m:den>
                      </m:f>
                      <m:r>
                        <a:rPr lang="es-ES" b="1" i="1">
                          <a:effectLst/>
                          <a:latin typeface="Cambria Math"/>
                          <a:ea typeface="Times New Roman"/>
                          <a:cs typeface="Arial"/>
                        </a:rPr>
                        <m:t>=−</m:t>
                      </m:r>
                      <m:r>
                        <a:rPr lang="es-ES" b="1" i="1">
                          <a:effectLst/>
                          <a:latin typeface="Cambria Math"/>
                          <a:ea typeface="Times New Roman"/>
                          <a:cs typeface="Arial"/>
                        </a:rPr>
                        <m:t>𝟐</m:t>
                      </m:r>
                      <m:r>
                        <a:rPr lang="es-ES" b="1" i="1">
                          <a:effectLst/>
                          <a:latin typeface="Cambria Math"/>
                          <a:ea typeface="Times New Roman"/>
                          <a:cs typeface="Arial"/>
                        </a:rPr>
                        <m:t>.</m:t>
                      </m:r>
                      <m:r>
                        <a:rPr lang="es-ES" b="1" i="1">
                          <a:effectLst/>
                          <a:latin typeface="Cambria Math"/>
                          <a:ea typeface="Times New Roman"/>
                          <a:cs typeface="Arial"/>
                        </a:rPr>
                        <m:t>𝟓𝟕</m:t>
                      </m:r>
                    </m:oMath>
                  </m:oMathPara>
                </a14:m>
                <a:endParaRPr lang="es-ES" sz="1600" dirty="0">
                  <a:ea typeface="Times New Roman"/>
                  <a:cs typeface="Times New Roman"/>
                </a:endParaRPr>
              </a:p>
              <a:p>
                <a:pPr algn="just" fontAlgn="base">
                  <a:lnSpc>
                    <a:spcPct val="115000"/>
                  </a:lnSpc>
                  <a:spcAft>
                    <a:spcPts val="0"/>
                  </a:spcAft>
                </a:pPr>
                <a:r>
                  <a:rPr lang="es-ES_tradnl" b="1" dirty="0">
                    <a:solidFill>
                      <a:srgbClr val="000000"/>
                    </a:solidFill>
                    <a:latin typeface="Arial"/>
                    <a:cs typeface="Times New Roman"/>
                  </a:rPr>
                  <a:t>Paso 7</a:t>
                </a:r>
                <a:r>
                  <a:rPr lang="es-ES_tradnl" dirty="0">
                    <a:solidFill>
                      <a:srgbClr val="000000"/>
                    </a:solidFill>
                    <a:latin typeface="Arial"/>
                    <a:cs typeface="Times New Roman"/>
                  </a:rPr>
                  <a:t>: </a:t>
                </a:r>
                <a:endParaRPr lang="es-ES" sz="1600" dirty="0">
                  <a:ea typeface="Times New Roman"/>
                  <a:cs typeface="Times New Roman"/>
                </a:endParaRPr>
              </a:p>
              <a:p>
                <a:pPr algn="just">
                  <a:lnSpc>
                    <a:spcPts val="1200"/>
                  </a:lnSpc>
                  <a:spcAft>
                    <a:spcPts val="0"/>
                  </a:spcAft>
                </a:pPr>
                <a:r>
                  <a:rPr lang="es-ES_tradnl" sz="1600" dirty="0">
                    <a:solidFill>
                      <a:srgbClr val="000000"/>
                    </a:solidFill>
                    <a:latin typeface="Arial"/>
                    <a:cs typeface="Times New Roman"/>
                  </a:rPr>
                  <a:t>Si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&lt;</m:t>
                    </m:r>
                    <m:sSub>
                      <m:sSubPr>
                        <m:ctrlPr>
                          <a:rPr lang="es-ES" i="1">
                            <a:effectLst/>
                            <a:latin typeface="Cambria Math"/>
                            <a:ea typeface="Calibri"/>
                            <a:cs typeface="Arial"/>
                          </a:rPr>
                        </m:ctrlPr>
                      </m:sSubPr>
                      <m:e>
                        <m:r>
                          <a:rPr lang="es-ES" i="1">
                            <a:effectLst/>
                            <a:latin typeface="Cambria Math"/>
                            <a:ea typeface="Calibri"/>
                            <a:cs typeface="Arial"/>
                          </a:rPr>
                          <m:t>−</m:t>
                        </m:r>
                        <m:r>
                          <a:rPr lang="es-ES" i="1">
                            <a:effectLst/>
                            <a:latin typeface="Cambria Math"/>
                            <a:ea typeface="Calibri"/>
                            <a:cs typeface="Arial"/>
                          </a:rPr>
                          <m:t>𝑡</m:t>
                        </m:r>
                      </m:e>
                      <m:sub>
                        <m:r>
                          <a:rPr lang="es-ES" i="1">
                            <a:effectLst/>
                            <a:latin typeface="Cambria Math"/>
                            <a:ea typeface="Calibri"/>
                            <a:cs typeface="Arial"/>
                          </a:rPr>
                          <m:t>𝛼</m:t>
                        </m:r>
                        <m:r>
                          <a:rPr lang="es-ES" i="1">
                            <a:effectLst/>
                            <a:latin typeface="Cambria Math"/>
                            <a:ea typeface="Calibri"/>
                            <a:cs typeface="Arial"/>
                          </a:rPr>
                          <m:t>, (</m:t>
                        </m:r>
                        <m:r>
                          <a:rPr lang="es-ES" i="1">
                            <a:effectLst/>
                            <a:latin typeface="Cambria Math"/>
                            <a:ea typeface="Calibri"/>
                            <a:cs typeface="Arial"/>
                          </a:rPr>
                          <m:t>𝑛</m:t>
                        </m:r>
                        <m:r>
                          <a:rPr lang="es-ES" i="1">
                            <a:effectLst/>
                            <a:latin typeface="Cambria Math"/>
                            <a:ea typeface="Calibri"/>
                            <a:cs typeface="Arial"/>
                          </a:rPr>
                          <m:t>−1)</m:t>
                        </m:r>
                      </m:sub>
                    </m:sSub>
                  </m:oMath>
                </a14:m>
                <a:r>
                  <a:rPr lang="es-ES" dirty="0">
                    <a:effectLst/>
                    <a:latin typeface="Arial"/>
                    <a:ea typeface="Calibri"/>
                    <a:cs typeface="Times New Roman"/>
                  </a:rPr>
                  <a:t> se rechaza la hipótesis nula</a:t>
                </a:r>
                <a:endParaRPr lang="es-ES" sz="1600" dirty="0">
                  <a:ea typeface="Times New Roman"/>
                  <a:cs typeface="Times New Roman"/>
                </a:endParaRPr>
              </a:p>
              <a:p>
                <a:pPr algn="just" fontAlgn="base">
                  <a:lnSpc>
                    <a:spcPct val="115000"/>
                  </a:lnSpc>
                  <a:spcAft>
                    <a:spcPts val="0"/>
                  </a:spcAft>
                </a:pPr>
                <a:r>
                  <a:rPr lang="es-ES_tradnl" dirty="0">
                    <a:solidFill>
                      <a:srgbClr val="000000"/>
                    </a:solidFill>
                    <a:latin typeface="Arial"/>
                    <a:cs typeface="Times New Roman"/>
                  </a:rPr>
                  <a:t>Pero </a:t>
                </a:r>
                <a14:m>
                  <m:oMath xmlns:m="http://schemas.openxmlformats.org/officeDocument/2006/math">
                    <m:sSub>
                      <m:sSubPr>
                        <m:ctrlPr>
                          <a:rPr lang="es-ES" i="1">
                            <a:effectLst/>
                            <a:latin typeface="Cambria Math"/>
                            <a:ea typeface="Times New Roman"/>
                            <a:cs typeface="Arial"/>
                          </a:rPr>
                        </m:ctrlPr>
                      </m:sSubPr>
                      <m:e>
                        <m:r>
                          <a:rPr lang="es-ES" i="1">
                            <a:effectLst/>
                            <a:latin typeface="Cambria Math"/>
                            <a:ea typeface="Times New Roman"/>
                            <a:cs typeface="Arial"/>
                          </a:rPr>
                          <m:t>𝑡</m:t>
                        </m:r>
                      </m:e>
                      <m:sub>
                        <m:r>
                          <a:rPr lang="es-ES" i="1">
                            <a:effectLst/>
                            <a:latin typeface="Cambria Math"/>
                            <a:ea typeface="Times New Roman"/>
                            <a:cs typeface="Arial"/>
                          </a:rPr>
                          <m:t>𝛼</m:t>
                        </m:r>
                        <m:r>
                          <a:rPr lang="es-ES" i="1">
                            <a:effectLst/>
                            <a:latin typeface="Cambria Math"/>
                            <a:ea typeface="Times New Roman"/>
                            <a:cs typeface="Arial"/>
                          </a:rPr>
                          <m:t>, </m:t>
                        </m:r>
                        <m:d>
                          <m:dPr>
                            <m:ctrlPr>
                              <a:rPr lang="es-ES" i="1">
                                <a:effectLst/>
                                <a:latin typeface="Cambria Math"/>
                                <a:ea typeface="Times New Roman"/>
                                <a:cs typeface="Arial"/>
                              </a:rPr>
                            </m:ctrlPr>
                          </m:dPr>
                          <m:e>
                            <m:r>
                              <a:rPr lang="es-ES" i="1">
                                <a:effectLst/>
                                <a:latin typeface="Cambria Math"/>
                                <a:ea typeface="Times New Roman"/>
                                <a:cs typeface="Arial"/>
                              </a:rPr>
                              <m:t>𝑛</m:t>
                            </m:r>
                            <m:r>
                              <a:rPr lang="es-ES" i="1">
                                <a:effectLst/>
                                <a:latin typeface="Cambria Math"/>
                                <a:ea typeface="Times New Roman"/>
                                <a:cs typeface="Arial"/>
                              </a:rPr>
                              <m:t>−1</m:t>
                            </m:r>
                          </m:e>
                        </m:d>
                      </m:sub>
                    </m:sSub>
                    <m:r>
                      <a:rPr lang="es-ES" i="1">
                        <a:effectLst/>
                        <a:latin typeface="Cambria Math"/>
                        <a:ea typeface="Times New Roman"/>
                        <a:cs typeface="Arial"/>
                      </a:rPr>
                      <m:t>=</m:t>
                    </m:r>
                    <m:sSub>
                      <m:sSubPr>
                        <m:ctrlPr>
                          <a:rPr lang="es-ES" i="1">
                            <a:effectLst/>
                            <a:latin typeface="Cambria Math"/>
                            <a:ea typeface="Times New Roman"/>
                            <a:cs typeface="Arial"/>
                          </a:rPr>
                        </m:ctrlPr>
                      </m:sSubPr>
                      <m:e>
                        <m:r>
                          <a:rPr lang="es-ES" i="1">
                            <a:effectLst/>
                            <a:latin typeface="Cambria Math"/>
                            <a:ea typeface="Times New Roman"/>
                            <a:cs typeface="Arial"/>
                          </a:rPr>
                          <m:t>𝑡</m:t>
                        </m:r>
                      </m:e>
                      <m:sub>
                        <m:r>
                          <a:rPr lang="es-ES" i="1">
                            <a:effectLst/>
                            <a:latin typeface="Cambria Math"/>
                            <a:ea typeface="Times New Roman"/>
                            <a:cs typeface="Arial"/>
                          </a:rPr>
                          <m:t>0.05, </m:t>
                        </m:r>
                        <m:d>
                          <m:dPr>
                            <m:ctrlPr>
                              <a:rPr lang="es-ES" i="1">
                                <a:effectLst/>
                                <a:latin typeface="Cambria Math"/>
                                <a:ea typeface="Times New Roman"/>
                                <a:cs typeface="Arial"/>
                              </a:rPr>
                            </m:ctrlPr>
                          </m:dPr>
                          <m:e>
                            <m:r>
                              <a:rPr lang="es-ES" i="1">
                                <a:effectLst/>
                                <a:latin typeface="Cambria Math"/>
                                <a:ea typeface="Times New Roman"/>
                                <a:cs typeface="Arial"/>
                              </a:rPr>
                              <m:t>20−1</m:t>
                            </m:r>
                          </m:e>
                        </m:d>
                      </m:sub>
                    </m:sSub>
                    <m:r>
                      <a:rPr lang="es-ES" i="1">
                        <a:effectLst/>
                        <a:latin typeface="Cambria Math"/>
                        <a:ea typeface="Times New Roman"/>
                        <a:cs typeface="Arial"/>
                      </a:rPr>
                      <m:t>=</m:t>
                    </m:r>
                    <m:sSub>
                      <m:sSubPr>
                        <m:ctrlPr>
                          <a:rPr lang="es-ES" i="1">
                            <a:effectLst/>
                            <a:latin typeface="Cambria Math"/>
                            <a:ea typeface="Times New Roman"/>
                            <a:cs typeface="Arial"/>
                          </a:rPr>
                        </m:ctrlPr>
                      </m:sSubPr>
                      <m:e>
                        <m:r>
                          <a:rPr lang="es-ES" i="1">
                            <a:effectLst/>
                            <a:latin typeface="Cambria Math"/>
                            <a:ea typeface="Times New Roman"/>
                            <a:cs typeface="Arial"/>
                          </a:rPr>
                          <m:t>𝑡</m:t>
                        </m:r>
                      </m:e>
                      <m:sub>
                        <m:r>
                          <a:rPr lang="es-ES" i="1">
                            <a:effectLst/>
                            <a:latin typeface="Cambria Math"/>
                            <a:ea typeface="Times New Roman"/>
                            <a:cs typeface="Arial"/>
                          </a:rPr>
                          <m:t>0.05, </m:t>
                        </m:r>
                        <m:d>
                          <m:dPr>
                            <m:ctrlPr>
                              <a:rPr lang="es-ES" i="1">
                                <a:effectLst/>
                                <a:latin typeface="Cambria Math"/>
                                <a:ea typeface="Times New Roman"/>
                                <a:cs typeface="Arial"/>
                              </a:rPr>
                            </m:ctrlPr>
                          </m:dPr>
                          <m:e>
                            <m:r>
                              <a:rPr lang="es-ES" i="1">
                                <a:effectLst/>
                                <a:latin typeface="Cambria Math"/>
                                <a:ea typeface="Times New Roman"/>
                                <a:cs typeface="Arial"/>
                              </a:rPr>
                              <m:t>19</m:t>
                            </m:r>
                          </m:e>
                        </m:d>
                      </m:sub>
                    </m:sSub>
                    <m:r>
                      <a:rPr lang="es-ES" i="1">
                        <a:effectLst/>
                        <a:latin typeface="Cambria Math"/>
                        <a:ea typeface="Times New Roman"/>
                        <a:cs typeface="Arial"/>
                      </a:rPr>
                      <m:t>=1.729</m:t>
                    </m:r>
                  </m:oMath>
                </a14:m>
                <a:endParaRPr lang="es-ES" sz="1600" dirty="0">
                  <a:ea typeface="Times New Roman"/>
                  <a:cs typeface="Times New Roman"/>
                </a:endParaRPr>
              </a:p>
              <a:p>
                <a:pPr algn="just" fontAlgn="base">
                  <a:lnSpc>
                    <a:spcPct val="115000"/>
                  </a:lnSpc>
                  <a:spcAft>
                    <a:spcPts val="0"/>
                  </a:spcAft>
                </a:pPr>
                <a:r>
                  <a:rPr lang="es-ES" dirty="0">
                    <a:effectLst/>
                    <a:latin typeface="Arial"/>
                    <a:cs typeface="Times New Roman"/>
                  </a:rPr>
                  <a:t>Entonces </a:t>
                </a:r>
                <a14:m>
                  <m:oMath xmlns:m="http://schemas.openxmlformats.org/officeDocument/2006/math">
                    <m:r>
                      <a:rPr lang="es-ES" i="1">
                        <a:effectLst/>
                        <a:latin typeface="Cambria Math"/>
                        <a:ea typeface="Times New Roman"/>
                        <a:cs typeface="Arial"/>
                      </a:rPr>
                      <m:t>−2.57&lt;−</m:t>
                    </m:r>
                    <m:r>
                      <a:rPr lang="es-ES">
                        <a:effectLst/>
                        <a:latin typeface="Cambria Math"/>
                        <a:ea typeface="Times New Roman"/>
                        <a:cs typeface="Arial"/>
                      </a:rPr>
                      <m:t>1.729</m:t>
                    </m:r>
                  </m:oMath>
                </a14:m>
                <a:r>
                  <a:rPr lang="es-ES" dirty="0">
                    <a:effectLst/>
                    <a:latin typeface="Arial"/>
                    <a:cs typeface="Times New Roman"/>
                  </a:rPr>
                  <a:t>. Por tanto se rechaza la hipótesis nula</a:t>
                </a:r>
                <a:r>
                  <a:rPr lang="es-ES" dirty="0" smtClean="0">
                    <a:effectLst/>
                    <a:latin typeface="Arial"/>
                    <a:cs typeface="Times New Roman"/>
                  </a:rPr>
                  <a:t>.</a:t>
                </a:r>
              </a:p>
              <a:p>
                <a:pPr algn="just" fontAlgn="base">
                  <a:lnSpc>
                    <a:spcPct val="115000"/>
                  </a:lnSpc>
                  <a:spcAft>
                    <a:spcPts val="0"/>
                  </a:spcAft>
                </a:pPr>
                <a:endParaRPr lang="es-ES" sz="1600" dirty="0">
                  <a:ea typeface="Times New Roman"/>
                  <a:cs typeface="Times New Roman"/>
                </a:endParaRPr>
              </a:p>
              <a:p>
                <a:pPr algn="just" fontAlgn="base">
                  <a:lnSpc>
                    <a:spcPct val="115000"/>
                  </a:lnSpc>
                  <a:spcAft>
                    <a:spcPts val="0"/>
                  </a:spcAft>
                </a:pPr>
                <a:r>
                  <a:rPr lang="es-ES" b="1" dirty="0">
                    <a:effectLst/>
                    <a:latin typeface="Arial"/>
                    <a:ea typeface="+mn-ea"/>
                    <a:cs typeface="Times New Roman"/>
                  </a:rPr>
                  <a:t>Paso 8</a:t>
                </a:r>
                <a:r>
                  <a:rPr lang="es-ES" dirty="0">
                    <a:effectLst/>
                    <a:latin typeface="Arial"/>
                    <a:ea typeface="+mn-ea"/>
                    <a:cs typeface="Times New Roman"/>
                  </a:rPr>
                  <a:t>: Se estafa a los consumidores.</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755576" y="415579"/>
                <a:ext cx="7920880" cy="5066259"/>
              </a:xfrm>
              <a:prstGeom prst="rect">
                <a:avLst/>
              </a:prstGeom>
              <a:blipFill rotWithShape="1">
                <a:blip r:embed="rId2"/>
                <a:stretch>
                  <a:fillRect l="-693" t="-241" r="-539" b="-481"/>
                </a:stretch>
              </a:blipFill>
            </p:spPr>
            <p:txBody>
              <a:bodyPr/>
              <a:lstStyle/>
              <a:p>
                <a:r>
                  <a:rPr lang="es-ES">
                    <a:noFill/>
                  </a:rPr>
                  <a:t> </a:t>
                </a:r>
              </a:p>
            </p:txBody>
          </p:sp>
        </mc:Fallback>
      </mc:AlternateContent>
    </p:spTree>
    <p:extLst>
      <p:ext uri="{BB962C8B-B14F-4D97-AF65-F5344CB8AC3E}">
        <p14:creationId xmlns:p14="http://schemas.microsoft.com/office/powerpoint/2010/main" val="162560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1560" y="395372"/>
            <a:ext cx="7776864" cy="369332"/>
          </a:xfrm>
          <a:prstGeom prst="rect">
            <a:avLst/>
          </a:prstGeom>
        </p:spPr>
        <p:txBody>
          <a:bodyPr wrap="square">
            <a:spAutoFit/>
          </a:bodyPr>
          <a:lstStyle/>
          <a:p>
            <a:pPr algn="just">
              <a:spcAft>
                <a:spcPts val="0"/>
              </a:spcAft>
            </a:pPr>
            <a:r>
              <a:rPr lang="es-EC" dirty="0">
                <a:latin typeface="Arial"/>
                <a:ea typeface="Calibri"/>
                <a:cs typeface="Times New Roman"/>
              </a:rPr>
              <a:t>Para resolver este caso en SPSS 22, los comandos son:</a:t>
            </a:r>
            <a:endParaRPr lang="es-ES" sz="1600" dirty="0">
              <a:ea typeface="Times New Roman"/>
              <a:cs typeface="Times New Roman"/>
            </a:endParaRPr>
          </a:p>
        </p:txBody>
      </p:sp>
      <p:sp>
        <p:nvSpPr>
          <p:cNvPr id="5" name="4 Rectángulo"/>
          <p:cNvSpPr/>
          <p:nvPr/>
        </p:nvSpPr>
        <p:spPr>
          <a:xfrm>
            <a:off x="395536" y="980728"/>
            <a:ext cx="8136904" cy="646331"/>
          </a:xfrm>
          <a:prstGeom prst="rect">
            <a:avLst/>
          </a:prstGeom>
        </p:spPr>
        <p:txBody>
          <a:bodyPr wrap="square">
            <a:spAutoFit/>
          </a:bodyPr>
          <a:lstStyle/>
          <a:p>
            <a:pPr>
              <a:spcAft>
                <a:spcPts val="0"/>
              </a:spcAft>
            </a:pPr>
            <a:r>
              <a:rPr lang="es-EC" dirty="0">
                <a:latin typeface="Arial"/>
                <a:ea typeface="Calibri"/>
                <a:cs typeface="Times New Roman"/>
              </a:rPr>
              <a:t>Primero, se ingresan los datos en la ventana de datos de SPSS en una columna con el nombre de variable Y </a:t>
            </a:r>
            <a:r>
              <a:rPr lang="es-EC" dirty="0" err="1">
                <a:latin typeface="Arial"/>
                <a:ea typeface="Calibri"/>
                <a:cs typeface="Times New Roman"/>
              </a:rPr>
              <a:t>y</a:t>
            </a:r>
            <a:r>
              <a:rPr lang="es-EC" dirty="0">
                <a:latin typeface="Arial"/>
                <a:ea typeface="Calibri"/>
                <a:cs typeface="Times New Roman"/>
              </a:rPr>
              <a:t> con la etiqueta Batería.</a:t>
            </a:r>
            <a:endParaRPr lang="es-ES" sz="1600" dirty="0">
              <a:ea typeface="Times New Roman"/>
              <a:cs typeface="Times New Roman"/>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051" r="41470" b="25372"/>
          <a:stretch/>
        </p:blipFill>
        <p:spPr bwMode="auto">
          <a:xfrm>
            <a:off x="1088114" y="1844824"/>
            <a:ext cx="6823756" cy="47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5017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95536" y="635784"/>
            <a:ext cx="8496943" cy="2492990"/>
          </a:xfrm>
          <a:prstGeom prst="rect">
            <a:avLst/>
          </a:prstGeom>
        </p:spPr>
        <p:txBody>
          <a:bodyPr wrap="square">
            <a:spAutoFit/>
          </a:bodyPr>
          <a:lstStyle/>
          <a:p>
            <a:pPr>
              <a:spcAft>
                <a:spcPts val="0"/>
              </a:spcAft>
            </a:pPr>
            <a:r>
              <a:rPr lang="es-EC" sz="2000" dirty="0" smtClean="0">
                <a:latin typeface="Arial"/>
                <a:ea typeface="Calibri"/>
                <a:cs typeface="Times New Roman"/>
              </a:rPr>
              <a:t>La </a:t>
            </a:r>
            <a:r>
              <a:rPr lang="es-EC" sz="2000" dirty="0">
                <a:latin typeface="Arial"/>
                <a:ea typeface="Calibri"/>
                <a:cs typeface="Times New Roman"/>
              </a:rPr>
              <a:t>secuencia de comandos:</a:t>
            </a:r>
            <a:endParaRPr lang="es-ES" sz="2000" dirty="0">
              <a:ea typeface="Times New Roman"/>
              <a:cs typeface="Times New Roman"/>
            </a:endParaRPr>
          </a:p>
          <a:p>
            <a:pPr>
              <a:spcAft>
                <a:spcPts val="0"/>
              </a:spcAft>
            </a:pPr>
            <a:r>
              <a:rPr lang="es-EC" sz="2800" dirty="0">
                <a:latin typeface="Arial"/>
                <a:ea typeface="Calibri"/>
                <a:cs typeface="Times New Roman"/>
              </a:rPr>
              <a:t> </a:t>
            </a:r>
            <a:endParaRPr lang="es-ES" sz="2400" dirty="0">
              <a:ea typeface="Times New Roman"/>
              <a:cs typeface="Times New Roman"/>
            </a:endParaRPr>
          </a:p>
          <a:p>
            <a:pPr>
              <a:spcAft>
                <a:spcPts val="0"/>
              </a:spcAft>
            </a:pPr>
            <a:r>
              <a:rPr lang="es-EC" dirty="0" err="1">
                <a:solidFill>
                  <a:srgbClr val="002060"/>
                </a:solidFill>
                <a:latin typeface="Arial"/>
                <a:ea typeface="Calibri"/>
                <a:cs typeface="Times New Roman"/>
              </a:rPr>
              <a:t>Analizar</a:t>
            </a:r>
            <a:r>
              <a:rPr lang="es-EC" dirty="0" err="1">
                <a:solidFill>
                  <a:srgbClr val="002060"/>
                </a:solidFill>
                <a:latin typeface="Arial"/>
                <a:ea typeface="Calibri"/>
                <a:cs typeface="Arial"/>
                <a:sym typeface="Wingdings"/>
              </a:rPr>
              <a:t></a:t>
            </a:r>
            <a:r>
              <a:rPr lang="es-EC" dirty="0" err="1">
                <a:solidFill>
                  <a:srgbClr val="002060"/>
                </a:solidFill>
                <a:latin typeface="Arial"/>
                <a:ea typeface="Calibri"/>
                <a:cs typeface="Times New Roman"/>
              </a:rPr>
              <a:t>Comparar</a:t>
            </a:r>
            <a:r>
              <a:rPr lang="es-EC" dirty="0">
                <a:solidFill>
                  <a:srgbClr val="002060"/>
                </a:solidFill>
                <a:latin typeface="Arial"/>
                <a:ea typeface="Calibri"/>
                <a:cs typeface="Times New Roman"/>
              </a:rPr>
              <a:t> </a:t>
            </a:r>
            <a:r>
              <a:rPr lang="es-EC" dirty="0" err="1">
                <a:solidFill>
                  <a:srgbClr val="002060"/>
                </a:solidFill>
                <a:latin typeface="Arial"/>
                <a:ea typeface="Calibri"/>
                <a:cs typeface="Times New Roman"/>
              </a:rPr>
              <a:t>medias</a:t>
            </a:r>
            <a:r>
              <a:rPr lang="es-EC" dirty="0" err="1">
                <a:solidFill>
                  <a:srgbClr val="002060"/>
                </a:solidFill>
                <a:latin typeface="Arial"/>
                <a:ea typeface="Calibri"/>
                <a:cs typeface="Arial"/>
                <a:sym typeface="Wingdings"/>
              </a:rPr>
              <a:t></a:t>
            </a:r>
            <a:r>
              <a:rPr lang="es-EC" dirty="0" err="1">
                <a:solidFill>
                  <a:srgbClr val="002060"/>
                </a:solidFill>
                <a:latin typeface="Arial"/>
                <a:ea typeface="Calibri"/>
                <a:cs typeface="Times New Roman"/>
              </a:rPr>
              <a:t>Prueba</a:t>
            </a:r>
            <a:r>
              <a:rPr lang="es-EC" dirty="0">
                <a:solidFill>
                  <a:srgbClr val="002060"/>
                </a:solidFill>
                <a:latin typeface="Arial"/>
                <a:ea typeface="Calibri"/>
                <a:cs typeface="Times New Roman"/>
              </a:rPr>
              <a:t> t para una muestra</a:t>
            </a:r>
            <a:endParaRPr lang="es-ES" sz="2400" dirty="0">
              <a:solidFill>
                <a:srgbClr val="002060"/>
              </a:solidFill>
              <a:ea typeface="Times New Roman"/>
              <a:cs typeface="Times New Roman"/>
            </a:endParaRPr>
          </a:p>
          <a:p>
            <a:pPr>
              <a:spcAft>
                <a:spcPts val="0"/>
              </a:spcAft>
            </a:pPr>
            <a:r>
              <a:rPr lang="es-EC" dirty="0">
                <a:solidFill>
                  <a:srgbClr val="002060"/>
                </a:solidFill>
                <a:latin typeface="Arial"/>
                <a:ea typeface="Calibri"/>
                <a:cs typeface="Times New Roman"/>
              </a:rPr>
              <a:t>			</a:t>
            </a:r>
            <a:r>
              <a:rPr lang="es-EC" dirty="0" smtClean="0">
                <a:solidFill>
                  <a:srgbClr val="002060"/>
                </a:solidFill>
                <a:latin typeface="Arial"/>
                <a:ea typeface="Calibri"/>
                <a:cs typeface="Times New Roman"/>
              </a:rPr>
              <a:t>Arrastrar </a:t>
            </a:r>
            <a:r>
              <a:rPr lang="es-EC" dirty="0">
                <a:solidFill>
                  <a:srgbClr val="002060"/>
                </a:solidFill>
                <a:latin typeface="Arial"/>
                <a:ea typeface="Calibri"/>
                <a:cs typeface="Times New Roman"/>
              </a:rPr>
              <a:t>la variable </a:t>
            </a:r>
            <a:r>
              <a:rPr lang="es-EC" b="1" dirty="0">
                <a:solidFill>
                  <a:srgbClr val="002060"/>
                </a:solidFill>
                <a:latin typeface="Arial"/>
                <a:ea typeface="Calibri"/>
                <a:cs typeface="Times New Roman"/>
              </a:rPr>
              <a:t>Y</a:t>
            </a:r>
            <a:r>
              <a:rPr lang="es-EC" dirty="0">
                <a:solidFill>
                  <a:srgbClr val="002060"/>
                </a:solidFill>
                <a:latin typeface="Arial"/>
                <a:ea typeface="Calibri"/>
                <a:cs typeface="Times New Roman"/>
              </a:rPr>
              <a:t> a Variables de prueba</a:t>
            </a:r>
            <a:endParaRPr lang="es-ES" sz="2400" dirty="0">
              <a:solidFill>
                <a:srgbClr val="002060"/>
              </a:solidFill>
              <a:ea typeface="Times New Roman"/>
              <a:cs typeface="Times New Roman"/>
            </a:endParaRPr>
          </a:p>
          <a:p>
            <a:pPr>
              <a:spcAft>
                <a:spcPts val="0"/>
              </a:spcAft>
            </a:pPr>
            <a:r>
              <a:rPr lang="es-EC" dirty="0">
                <a:solidFill>
                  <a:srgbClr val="002060"/>
                </a:solidFill>
                <a:latin typeface="Arial"/>
                <a:ea typeface="Calibri"/>
                <a:cs typeface="Times New Roman"/>
              </a:rPr>
              <a:t>			</a:t>
            </a:r>
            <a:r>
              <a:rPr lang="es-EC" dirty="0" smtClean="0">
                <a:solidFill>
                  <a:srgbClr val="002060"/>
                </a:solidFill>
                <a:latin typeface="Arial"/>
                <a:ea typeface="Calibri"/>
                <a:cs typeface="Times New Roman"/>
              </a:rPr>
              <a:t>Valor </a:t>
            </a:r>
            <a:r>
              <a:rPr lang="es-EC" dirty="0">
                <a:solidFill>
                  <a:srgbClr val="002060"/>
                </a:solidFill>
                <a:latin typeface="Arial"/>
                <a:ea typeface="Calibri"/>
                <a:cs typeface="Times New Roman"/>
              </a:rPr>
              <a:t>de prueba: 140 (el valor de la hipótesis nula)</a:t>
            </a:r>
            <a:endParaRPr lang="es-ES" sz="2400" dirty="0">
              <a:solidFill>
                <a:srgbClr val="002060"/>
              </a:solidFill>
              <a:ea typeface="Times New Roman"/>
              <a:cs typeface="Times New Roman"/>
            </a:endParaRPr>
          </a:p>
          <a:p>
            <a:pPr>
              <a:spcAft>
                <a:spcPts val="0"/>
              </a:spcAft>
            </a:pPr>
            <a:r>
              <a:rPr lang="es-EC" dirty="0">
                <a:solidFill>
                  <a:srgbClr val="002060"/>
                </a:solidFill>
                <a:latin typeface="Arial"/>
                <a:ea typeface="Calibri"/>
                <a:cs typeface="Times New Roman"/>
              </a:rPr>
              <a:t>			</a:t>
            </a:r>
            <a:r>
              <a:rPr lang="es-EC" dirty="0" smtClean="0">
                <a:solidFill>
                  <a:srgbClr val="002060"/>
                </a:solidFill>
                <a:latin typeface="Arial"/>
                <a:ea typeface="Calibri"/>
                <a:cs typeface="Times New Roman"/>
              </a:rPr>
              <a:t>Opciones</a:t>
            </a:r>
            <a:r>
              <a:rPr lang="es-EC" dirty="0">
                <a:solidFill>
                  <a:srgbClr val="002060"/>
                </a:solidFill>
                <a:latin typeface="Arial"/>
                <a:ea typeface="Calibri"/>
                <a:cs typeface="Times New Roman"/>
              </a:rPr>
              <a:t>: Porcentaje del intervalo de confianza: 95 %</a:t>
            </a:r>
            <a:endParaRPr lang="es-ES" sz="2400" dirty="0">
              <a:solidFill>
                <a:srgbClr val="002060"/>
              </a:solidFill>
              <a:ea typeface="Times New Roman"/>
              <a:cs typeface="Times New Roman"/>
            </a:endParaRPr>
          </a:p>
          <a:p>
            <a:pPr>
              <a:spcAft>
                <a:spcPts val="0"/>
              </a:spcAft>
            </a:pPr>
            <a:r>
              <a:rPr lang="es-EC" dirty="0">
                <a:solidFill>
                  <a:srgbClr val="002060"/>
                </a:solidFill>
                <a:latin typeface="Arial"/>
                <a:ea typeface="Calibri"/>
                <a:cs typeface="Times New Roman"/>
              </a:rPr>
              <a:t>			</a:t>
            </a:r>
            <a:r>
              <a:rPr lang="es-EC" dirty="0" smtClean="0">
                <a:solidFill>
                  <a:srgbClr val="002060"/>
                </a:solidFill>
                <a:latin typeface="Arial"/>
                <a:ea typeface="Calibri"/>
                <a:cs typeface="Times New Roman"/>
              </a:rPr>
              <a:t>Continuar</a:t>
            </a:r>
            <a:endParaRPr lang="es-ES" sz="2400" dirty="0">
              <a:solidFill>
                <a:srgbClr val="002060"/>
              </a:solidFill>
              <a:ea typeface="Times New Roman"/>
              <a:cs typeface="Times New Roman"/>
            </a:endParaRPr>
          </a:p>
          <a:p>
            <a:pPr>
              <a:spcAft>
                <a:spcPts val="0"/>
              </a:spcAft>
            </a:pPr>
            <a:r>
              <a:rPr lang="es-EC" dirty="0">
                <a:solidFill>
                  <a:srgbClr val="002060"/>
                </a:solidFill>
                <a:latin typeface="Arial"/>
                <a:ea typeface="Calibri"/>
                <a:cs typeface="Times New Roman"/>
              </a:rPr>
              <a:t>		</a:t>
            </a:r>
            <a:r>
              <a:rPr lang="es-EC" dirty="0" smtClean="0">
                <a:solidFill>
                  <a:srgbClr val="002060"/>
                </a:solidFill>
                <a:latin typeface="Arial"/>
                <a:ea typeface="Calibri"/>
                <a:cs typeface="Times New Roman"/>
              </a:rPr>
              <a:t>Aceptar</a:t>
            </a:r>
            <a:endParaRPr lang="es-ES" sz="2400" dirty="0">
              <a:solidFill>
                <a:srgbClr val="002060"/>
              </a:solidFill>
              <a:ea typeface="Times New Roman"/>
              <a:cs typeface="Times New Roman"/>
            </a:endParaRPr>
          </a:p>
        </p:txBody>
      </p:sp>
      <p:sp>
        <p:nvSpPr>
          <p:cNvPr id="5" name="4 Rectángulo"/>
          <p:cNvSpPr/>
          <p:nvPr/>
        </p:nvSpPr>
        <p:spPr>
          <a:xfrm>
            <a:off x="611560" y="3284984"/>
            <a:ext cx="7848872" cy="646331"/>
          </a:xfrm>
          <a:prstGeom prst="rect">
            <a:avLst/>
          </a:prstGeom>
        </p:spPr>
        <p:txBody>
          <a:bodyPr wrap="square">
            <a:spAutoFit/>
          </a:bodyPr>
          <a:lstStyle/>
          <a:p>
            <a:pPr>
              <a:spcAft>
                <a:spcPts val="0"/>
              </a:spcAft>
            </a:pPr>
            <a:r>
              <a:rPr lang="es-EC" dirty="0">
                <a:solidFill>
                  <a:srgbClr val="000000"/>
                </a:solidFill>
                <a:latin typeface="Arial"/>
                <a:ea typeface="Calibri"/>
                <a:cs typeface="Times New Roman"/>
              </a:rPr>
              <a:t>El reporte de SPSS indica que la variable tiene una media </a:t>
            </a:r>
            <a:r>
              <a:rPr lang="es-EC" dirty="0" err="1">
                <a:solidFill>
                  <a:srgbClr val="000000"/>
                </a:solidFill>
                <a:latin typeface="Arial"/>
                <a:ea typeface="Calibri"/>
                <a:cs typeface="Times New Roman"/>
              </a:rPr>
              <a:t>muestral</a:t>
            </a:r>
            <a:r>
              <a:rPr lang="es-EC" dirty="0">
                <a:solidFill>
                  <a:srgbClr val="000000"/>
                </a:solidFill>
                <a:latin typeface="Arial"/>
                <a:ea typeface="Calibri"/>
                <a:cs typeface="Times New Roman"/>
              </a:rPr>
              <a:t> de 138.47 y desviación estándar de 2.659.</a:t>
            </a:r>
            <a:endParaRPr lang="es-ES" sz="1600" dirty="0">
              <a:ea typeface="Times New Roman"/>
              <a:cs typeface="Times New Roman"/>
            </a:endParaRPr>
          </a:p>
        </p:txBody>
      </p:sp>
      <p:graphicFrame>
        <p:nvGraphicFramePr>
          <p:cNvPr id="6" name="5 Tabla"/>
          <p:cNvGraphicFramePr>
            <a:graphicFrameLocks noGrp="1"/>
          </p:cNvGraphicFramePr>
          <p:nvPr>
            <p:extLst>
              <p:ext uri="{D42A27DB-BD31-4B8C-83A1-F6EECF244321}">
                <p14:modId xmlns:p14="http://schemas.microsoft.com/office/powerpoint/2010/main" val="2588874435"/>
              </p:ext>
            </p:extLst>
          </p:nvPr>
        </p:nvGraphicFramePr>
        <p:xfrm>
          <a:off x="2555776" y="4149080"/>
          <a:ext cx="5472607" cy="1121664"/>
        </p:xfrm>
        <a:graphic>
          <a:graphicData uri="http://schemas.openxmlformats.org/drawingml/2006/table">
            <a:tbl>
              <a:tblPr/>
              <a:tblGrid>
                <a:gridCol w="977391"/>
                <a:gridCol w="747244"/>
                <a:gridCol w="971515"/>
                <a:gridCol w="1249651"/>
                <a:gridCol w="1526806"/>
              </a:tblGrid>
              <a:tr h="234026">
                <a:tc gridSpan="5">
                  <a:txBody>
                    <a:bodyPr/>
                    <a:lstStyle/>
                    <a:p>
                      <a:pPr marR="38100" algn="ctr">
                        <a:lnSpc>
                          <a:spcPct val="115000"/>
                        </a:lnSpc>
                        <a:spcAft>
                          <a:spcPts val="0"/>
                        </a:spcAft>
                      </a:pPr>
                      <a:r>
                        <a:rPr lang="es-ES" sz="1600" b="1" dirty="0">
                          <a:solidFill>
                            <a:srgbClr val="000000"/>
                          </a:solidFill>
                          <a:effectLst/>
                          <a:latin typeface="Arial"/>
                          <a:ea typeface="Calibri"/>
                          <a:cs typeface="Times New Roman"/>
                        </a:rPr>
                        <a:t>Estadísticas de muestra única</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468052">
                <a:tc>
                  <a:txBody>
                    <a:bodyPr/>
                    <a:lstStyle/>
                    <a:p>
                      <a:pPr>
                        <a:lnSpc>
                          <a:spcPct val="115000"/>
                        </a:lnSpc>
                        <a:spcAft>
                          <a:spcPts val="0"/>
                        </a:spcAft>
                      </a:pPr>
                      <a:r>
                        <a:rPr lang="es-ES" sz="1600">
                          <a:effectLst/>
                          <a:latin typeface="Times New Roman"/>
                          <a:ea typeface="Calibri"/>
                          <a:cs typeface="Times New Roman"/>
                        </a:rPr>
                        <a:t> </a:t>
                      </a:r>
                      <a:endParaRPr lang="es-ES" sz="160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ctr">
                        <a:lnSpc>
                          <a:spcPct val="115000"/>
                        </a:lnSpc>
                        <a:spcAft>
                          <a:spcPts val="0"/>
                        </a:spcAft>
                      </a:pPr>
                      <a:r>
                        <a:rPr lang="es-ES" sz="1600">
                          <a:solidFill>
                            <a:srgbClr val="000000"/>
                          </a:solidFill>
                          <a:effectLst/>
                          <a:latin typeface="Arial"/>
                          <a:ea typeface="Calibri"/>
                          <a:cs typeface="Times New Roman"/>
                        </a:rPr>
                        <a:t>N</a:t>
                      </a:r>
                      <a:endParaRPr lang="es-ES" sz="160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ctr">
                        <a:lnSpc>
                          <a:spcPct val="115000"/>
                        </a:lnSpc>
                        <a:spcAft>
                          <a:spcPts val="0"/>
                        </a:spcAft>
                      </a:pPr>
                      <a:r>
                        <a:rPr lang="es-ES" sz="1600" dirty="0">
                          <a:solidFill>
                            <a:srgbClr val="000000"/>
                          </a:solidFill>
                          <a:effectLst/>
                          <a:latin typeface="Arial"/>
                          <a:ea typeface="Calibri"/>
                          <a:cs typeface="Times New Roman"/>
                        </a:rPr>
                        <a:t>Media</a:t>
                      </a:r>
                      <a:endParaRPr lang="es-ES" sz="1600" dirty="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ctr">
                        <a:lnSpc>
                          <a:spcPct val="115000"/>
                        </a:lnSpc>
                        <a:spcAft>
                          <a:spcPts val="0"/>
                        </a:spcAft>
                      </a:pPr>
                      <a:r>
                        <a:rPr lang="es-ES" sz="1600" dirty="0">
                          <a:solidFill>
                            <a:srgbClr val="000000"/>
                          </a:solidFill>
                          <a:effectLst/>
                          <a:latin typeface="Arial"/>
                          <a:ea typeface="Calibri"/>
                          <a:cs typeface="Times New Roman"/>
                        </a:rPr>
                        <a:t>Desviación estándar</a:t>
                      </a:r>
                      <a:endParaRPr lang="es-ES" sz="1600" dirty="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ctr">
                        <a:lnSpc>
                          <a:spcPct val="115000"/>
                        </a:lnSpc>
                        <a:spcAft>
                          <a:spcPts val="0"/>
                        </a:spcAft>
                      </a:pPr>
                      <a:r>
                        <a:rPr lang="es-ES" sz="1600">
                          <a:solidFill>
                            <a:srgbClr val="000000"/>
                          </a:solidFill>
                          <a:effectLst/>
                          <a:latin typeface="Arial"/>
                          <a:ea typeface="Calibri"/>
                          <a:cs typeface="Times New Roman"/>
                        </a:rPr>
                        <a:t>Media de error estándar</a:t>
                      </a:r>
                      <a:endParaRPr lang="es-ES" sz="160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34026">
                <a:tc>
                  <a:txBody>
                    <a:bodyPr/>
                    <a:lstStyle/>
                    <a:p>
                      <a:pPr marR="38100">
                        <a:lnSpc>
                          <a:spcPct val="115000"/>
                        </a:lnSpc>
                        <a:spcAft>
                          <a:spcPts val="0"/>
                        </a:spcAft>
                      </a:pPr>
                      <a:r>
                        <a:rPr lang="es-ES" sz="1600">
                          <a:solidFill>
                            <a:srgbClr val="000000"/>
                          </a:solidFill>
                          <a:effectLst/>
                          <a:latin typeface="Arial"/>
                          <a:ea typeface="Calibri"/>
                          <a:cs typeface="Times New Roman"/>
                        </a:rPr>
                        <a:t>Baterías</a:t>
                      </a:r>
                      <a:endParaRPr lang="es-ES" sz="1600">
                        <a:effectLst/>
                        <a:latin typeface="Calibri"/>
                        <a:ea typeface="Times New Roman"/>
                        <a:cs typeface="Times New Roman"/>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a:solidFill>
                            <a:srgbClr val="000000"/>
                          </a:solidFill>
                          <a:effectLst/>
                          <a:latin typeface="Arial"/>
                          <a:ea typeface="Calibri"/>
                          <a:cs typeface="Times New Roman"/>
                        </a:rPr>
                        <a:t>20</a:t>
                      </a:r>
                      <a:endParaRPr lang="es-ES" sz="160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a:solidFill>
                            <a:srgbClr val="000000"/>
                          </a:solidFill>
                          <a:effectLst/>
                          <a:latin typeface="Arial"/>
                          <a:ea typeface="Calibri"/>
                          <a:cs typeface="Times New Roman"/>
                        </a:rPr>
                        <a:t>138,4700</a:t>
                      </a:r>
                      <a:endParaRPr lang="es-ES" sz="160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dirty="0">
                          <a:solidFill>
                            <a:srgbClr val="000000"/>
                          </a:solidFill>
                          <a:effectLst/>
                          <a:latin typeface="Arial"/>
                          <a:ea typeface="Calibri"/>
                          <a:cs typeface="Times New Roman"/>
                        </a:rPr>
                        <a:t>2,65887</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dirty="0">
                          <a:solidFill>
                            <a:srgbClr val="000000"/>
                          </a:solidFill>
                          <a:effectLst/>
                          <a:latin typeface="Arial"/>
                          <a:ea typeface="Calibri"/>
                          <a:cs typeface="Times New Roman"/>
                        </a:rPr>
                        <a:t>,59454</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7" name="6 Rectángulo"/>
          <p:cNvSpPr/>
          <p:nvPr/>
        </p:nvSpPr>
        <p:spPr>
          <a:xfrm>
            <a:off x="755576" y="5640082"/>
            <a:ext cx="5976664" cy="410882"/>
          </a:xfrm>
          <a:prstGeom prst="rect">
            <a:avLst/>
          </a:prstGeom>
        </p:spPr>
        <p:txBody>
          <a:bodyPr wrap="square">
            <a:spAutoFit/>
          </a:bodyPr>
          <a:lstStyle/>
          <a:p>
            <a:pPr>
              <a:lnSpc>
                <a:spcPct val="115000"/>
              </a:lnSpc>
              <a:spcAft>
                <a:spcPts val="0"/>
              </a:spcAft>
            </a:pPr>
            <a:r>
              <a:rPr lang="es-ES" dirty="0">
                <a:solidFill>
                  <a:srgbClr val="000000"/>
                </a:solidFill>
                <a:latin typeface="Arial"/>
                <a:ea typeface="Calibri"/>
                <a:cs typeface="Times New Roman"/>
              </a:rPr>
              <a:t>El </a:t>
            </a:r>
            <a:r>
              <a:rPr lang="es-ES" dirty="0" err="1">
                <a:solidFill>
                  <a:srgbClr val="000000"/>
                </a:solidFill>
                <a:latin typeface="Arial"/>
                <a:ea typeface="Calibri"/>
                <a:cs typeface="Times New Roman"/>
              </a:rPr>
              <a:t>tc</a:t>
            </a:r>
            <a:r>
              <a:rPr lang="es-ES" dirty="0">
                <a:solidFill>
                  <a:srgbClr val="000000"/>
                </a:solidFill>
                <a:latin typeface="Arial"/>
                <a:ea typeface="Calibri"/>
                <a:cs typeface="Times New Roman"/>
              </a:rPr>
              <a:t> obtenido permite rechazar la Hipótesis nula.</a:t>
            </a:r>
            <a:endParaRPr lang="es-ES" sz="1600" dirty="0">
              <a:ea typeface="Times New Roman"/>
              <a:cs typeface="Times New Roman"/>
            </a:endParaRPr>
          </a:p>
        </p:txBody>
      </p:sp>
    </p:spTree>
    <p:extLst>
      <p:ext uri="{BB962C8B-B14F-4D97-AF65-F5344CB8AC3E}">
        <p14:creationId xmlns:p14="http://schemas.microsoft.com/office/powerpoint/2010/main" val="1605392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extLst>
              <p:ext uri="{D42A27DB-BD31-4B8C-83A1-F6EECF244321}">
                <p14:modId xmlns:p14="http://schemas.microsoft.com/office/powerpoint/2010/main" val="277810402"/>
              </p:ext>
            </p:extLst>
          </p:nvPr>
        </p:nvGraphicFramePr>
        <p:xfrm>
          <a:off x="539552" y="476672"/>
          <a:ext cx="8136905" cy="1682496"/>
        </p:xfrm>
        <a:graphic>
          <a:graphicData uri="http://schemas.openxmlformats.org/drawingml/2006/table">
            <a:tbl>
              <a:tblPr/>
              <a:tblGrid>
                <a:gridCol w="1072874"/>
                <a:gridCol w="794304"/>
                <a:gridCol w="1333564"/>
                <a:gridCol w="1333564"/>
                <a:gridCol w="1202749"/>
                <a:gridCol w="1199925"/>
                <a:gridCol w="1199925"/>
              </a:tblGrid>
              <a:tr h="228025">
                <a:tc gridSpan="7">
                  <a:txBody>
                    <a:bodyPr/>
                    <a:lstStyle/>
                    <a:p>
                      <a:pPr marR="38100" algn="ctr">
                        <a:lnSpc>
                          <a:spcPct val="115000"/>
                        </a:lnSpc>
                        <a:spcAft>
                          <a:spcPts val="0"/>
                        </a:spcAft>
                      </a:pPr>
                      <a:r>
                        <a:rPr lang="es-ES" sz="1600" b="1" dirty="0">
                          <a:solidFill>
                            <a:srgbClr val="000000"/>
                          </a:solidFill>
                          <a:effectLst/>
                          <a:latin typeface="Arial"/>
                          <a:ea typeface="Calibri"/>
                          <a:cs typeface="Times New Roman"/>
                        </a:rPr>
                        <a:t>Prueba de muestra única</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28025">
                <a:tc rowSpan="3">
                  <a:txBody>
                    <a:bodyPr/>
                    <a:lstStyle/>
                    <a:p>
                      <a:pPr>
                        <a:lnSpc>
                          <a:spcPct val="115000"/>
                        </a:lnSpc>
                        <a:spcAft>
                          <a:spcPts val="0"/>
                        </a:spcAft>
                      </a:pPr>
                      <a:r>
                        <a:rPr lang="es-ES" sz="1600">
                          <a:effectLst/>
                          <a:latin typeface="Times New Roman"/>
                          <a:ea typeface="Calibri"/>
                          <a:cs typeface="Times New Roman"/>
                        </a:rPr>
                        <a:t> </a:t>
                      </a:r>
                      <a:endParaRPr lang="es-ES" sz="160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6">
                  <a:txBody>
                    <a:bodyPr/>
                    <a:lstStyle/>
                    <a:p>
                      <a:pPr marR="38100" algn="ctr">
                        <a:lnSpc>
                          <a:spcPct val="115000"/>
                        </a:lnSpc>
                        <a:spcAft>
                          <a:spcPts val="0"/>
                        </a:spcAft>
                      </a:pPr>
                      <a:r>
                        <a:rPr lang="es-ES" sz="1600" dirty="0">
                          <a:solidFill>
                            <a:srgbClr val="000000"/>
                          </a:solidFill>
                          <a:effectLst/>
                          <a:latin typeface="Arial"/>
                          <a:ea typeface="Calibri"/>
                          <a:cs typeface="Times New Roman"/>
                        </a:rPr>
                        <a:t>Valor de prueba = 0</a:t>
                      </a:r>
                      <a:endParaRPr lang="es-ES" sz="1600" dirty="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456051">
                <a:tc vMerge="1">
                  <a:txBody>
                    <a:bodyPr/>
                    <a:lstStyle/>
                    <a:p>
                      <a:endParaRPr lang="es-ES"/>
                    </a:p>
                  </a:txBody>
                  <a:tcPr/>
                </a:tc>
                <a:tc rowSpan="2">
                  <a:txBody>
                    <a:bodyPr/>
                    <a:lstStyle/>
                    <a:p>
                      <a:pPr marR="38100" algn="ctr">
                        <a:lnSpc>
                          <a:spcPct val="115000"/>
                        </a:lnSpc>
                        <a:spcAft>
                          <a:spcPts val="0"/>
                        </a:spcAft>
                      </a:pPr>
                      <a:r>
                        <a:rPr lang="es-ES" sz="1600">
                          <a:solidFill>
                            <a:srgbClr val="000000"/>
                          </a:solidFill>
                          <a:effectLst/>
                          <a:latin typeface="Arial"/>
                          <a:ea typeface="Calibri"/>
                          <a:cs typeface="Times New Roman"/>
                        </a:rPr>
                        <a:t>t</a:t>
                      </a:r>
                      <a:endParaRPr lang="es-ES" sz="1600">
                        <a:effectLst/>
                        <a:latin typeface="Calibri"/>
                        <a:ea typeface="Times New Roman"/>
                        <a:cs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rowSpan="2">
                  <a:txBody>
                    <a:bodyPr/>
                    <a:lstStyle/>
                    <a:p>
                      <a:pPr marR="38100" algn="ctr">
                        <a:lnSpc>
                          <a:spcPct val="115000"/>
                        </a:lnSpc>
                        <a:spcAft>
                          <a:spcPts val="0"/>
                        </a:spcAft>
                      </a:pPr>
                      <a:r>
                        <a:rPr lang="es-ES" sz="1600">
                          <a:solidFill>
                            <a:srgbClr val="000000"/>
                          </a:solidFill>
                          <a:effectLst/>
                          <a:latin typeface="Arial"/>
                          <a:ea typeface="Calibri"/>
                          <a:cs typeface="Times New Roman"/>
                        </a:rPr>
                        <a:t>gl</a:t>
                      </a:r>
                      <a:endParaRPr lang="es-ES" sz="1600">
                        <a:effectLst/>
                        <a:latin typeface="Calibri"/>
                        <a:ea typeface="Times New Roman"/>
                        <a:cs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rowSpan="2">
                  <a:txBody>
                    <a:bodyPr/>
                    <a:lstStyle/>
                    <a:p>
                      <a:pPr marR="38100" algn="ctr">
                        <a:lnSpc>
                          <a:spcPct val="115000"/>
                        </a:lnSpc>
                        <a:spcAft>
                          <a:spcPts val="0"/>
                        </a:spcAft>
                      </a:pPr>
                      <a:r>
                        <a:rPr lang="es-ES" sz="1600" dirty="0">
                          <a:solidFill>
                            <a:srgbClr val="000000"/>
                          </a:solidFill>
                          <a:effectLst/>
                          <a:latin typeface="Arial"/>
                          <a:ea typeface="Calibri"/>
                          <a:cs typeface="Times New Roman"/>
                        </a:rPr>
                        <a:t>Sig. (bilateral)</a:t>
                      </a:r>
                      <a:endParaRPr lang="es-ES" sz="1600" dirty="0">
                        <a:effectLst/>
                        <a:latin typeface="Calibri"/>
                        <a:ea typeface="Times New Roman"/>
                        <a:cs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rowSpan="2">
                  <a:txBody>
                    <a:bodyPr/>
                    <a:lstStyle/>
                    <a:p>
                      <a:pPr marR="38100" algn="ctr">
                        <a:lnSpc>
                          <a:spcPct val="115000"/>
                        </a:lnSpc>
                        <a:spcAft>
                          <a:spcPts val="0"/>
                        </a:spcAft>
                      </a:pPr>
                      <a:r>
                        <a:rPr lang="es-ES" sz="1600" dirty="0">
                          <a:solidFill>
                            <a:srgbClr val="000000"/>
                          </a:solidFill>
                          <a:effectLst/>
                          <a:latin typeface="Arial"/>
                          <a:ea typeface="Calibri"/>
                          <a:cs typeface="Times New Roman"/>
                        </a:rPr>
                        <a:t>Diferencia de medias</a:t>
                      </a:r>
                      <a:endParaRPr lang="es-ES" sz="1600" dirty="0">
                        <a:effectLst/>
                        <a:latin typeface="Calibri"/>
                        <a:ea typeface="Times New Roman"/>
                        <a:cs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gridSpan="2">
                  <a:txBody>
                    <a:bodyPr/>
                    <a:lstStyle/>
                    <a:p>
                      <a:pPr marR="38100" algn="ctr">
                        <a:lnSpc>
                          <a:spcPct val="115000"/>
                        </a:lnSpc>
                        <a:spcAft>
                          <a:spcPts val="0"/>
                        </a:spcAft>
                      </a:pPr>
                      <a:r>
                        <a:rPr lang="es-ES" sz="1600" dirty="0">
                          <a:solidFill>
                            <a:srgbClr val="000000"/>
                          </a:solidFill>
                          <a:effectLst/>
                          <a:latin typeface="Arial"/>
                          <a:ea typeface="Calibri"/>
                          <a:cs typeface="Times New Roman"/>
                        </a:rPr>
                        <a:t>95% de intervalo de confianza de la diferencia</a:t>
                      </a:r>
                      <a:endParaRPr lang="es-ES" sz="1600" dirty="0">
                        <a:effectLst/>
                        <a:latin typeface="Calibri"/>
                        <a:ea typeface="Times New Roman"/>
                        <a:cs typeface="Times New Roman"/>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s-ES"/>
                    </a:p>
                  </a:txBody>
                  <a:tcPr/>
                </a:tc>
              </a:tr>
              <a:tr h="228025">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marR="38100" algn="ctr">
                        <a:lnSpc>
                          <a:spcPct val="115000"/>
                        </a:lnSpc>
                        <a:spcAft>
                          <a:spcPts val="0"/>
                        </a:spcAft>
                      </a:pPr>
                      <a:r>
                        <a:rPr lang="es-ES" sz="1600" dirty="0">
                          <a:solidFill>
                            <a:srgbClr val="000000"/>
                          </a:solidFill>
                          <a:effectLst/>
                          <a:latin typeface="Arial"/>
                          <a:ea typeface="Calibri"/>
                          <a:cs typeface="Times New Roman"/>
                        </a:rPr>
                        <a:t>Inferior</a:t>
                      </a:r>
                      <a:endParaRPr lang="es-ES" sz="1600" dirty="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ctr">
                        <a:lnSpc>
                          <a:spcPct val="115000"/>
                        </a:lnSpc>
                        <a:spcAft>
                          <a:spcPts val="0"/>
                        </a:spcAft>
                      </a:pPr>
                      <a:r>
                        <a:rPr lang="es-ES" sz="1600" dirty="0">
                          <a:solidFill>
                            <a:srgbClr val="000000"/>
                          </a:solidFill>
                          <a:effectLst/>
                          <a:latin typeface="Arial"/>
                          <a:ea typeface="Calibri"/>
                          <a:cs typeface="Times New Roman"/>
                        </a:rPr>
                        <a:t>Superior</a:t>
                      </a:r>
                      <a:endParaRPr lang="es-ES" sz="1600" dirty="0">
                        <a:effectLst/>
                        <a:latin typeface="Calibri"/>
                        <a:ea typeface="Times New Roman"/>
                        <a:cs typeface="Times New Roman"/>
                      </a:endParaRP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025">
                <a:tc>
                  <a:txBody>
                    <a:bodyPr/>
                    <a:lstStyle/>
                    <a:p>
                      <a:pPr marR="38100">
                        <a:lnSpc>
                          <a:spcPct val="115000"/>
                        </a:lnSpc>
                        <a:spcAft>
                          <a:spcPts val="0"/>
                        </a:spcAft>
                      </a:pPr>
                      <a:r>
                        <a:rPr lang="es-ES" sz="1600">
                          <a:solidFill>
                            <a:srgbClr val="000000"/>
                          </a:solidFill>
                          <a:effectLst/>
                          <a:latin typeface="Arial"/>
                          <a:ea typeface="Calibri"/>
                          <a:cs typeface="Times New Roman"/>
                        </a:rPr>
                        <a:t>Baterías</a:t>
                      </a:r>
                      <a:endParaRPr lang="es-ES" sz="1600">
                        <a:effectLst/>
                        <a:latin typeface="Calibri"/>
                        <a:ea typeface="Times New Roman"/>
                        <a:cs typeface="Times New Roman"/>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a:solidFill>
                            <a:srgbClr val="000000"/>
                          </a:solidFill>
                          <a:effectLst/>
                          <a:latin typeface="Arial"/>
                          <a:ea typeface="Calibri"/>
                          <a:cs typeface="Times New Roman"/>
                        </a:rPr>
                        <a:t>-2,573</a:t>
                      </a:r>
                      <a:endParaRPr lang="es-ES" sz="160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a:solidFill>
                            <a:srgbClr val="000000"/>
                          </a:solidFill>
                          <a:effectLst/>
                          <a:latin typeface="Arial"/>
                          <a:ea typeface="Calibri"/>
                          <a:cs typeface="Times New Roman"/>
                        </a:rPr>
                        <a:t>19</a:t>
                      </a:r>
                      <a:endParaRPr lang="es-ES" sz="160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a:solidFill>
                            <a:srgbClr val="000000"/>
                          </a:solidFill>
                          <a:effectLst/>
                          <a:latin typeface="Arial"/>
                          <a:ea typeface="Calibri"/>
                          <a:cs typeface="Times New Roman"/>
                        </a:rPr>
                        <a:t>,019</a:t>
                      </a:r>
                      <a:endParaRPr lang="es-ES" sz="160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dirty="0">
                          <a:solidFill>
                            <a:srgbClr val="000000"/>
                          </a:solidFill>
                          <a:effectLst/>
                          <a:latin typeface="Arial"/>
                          <a:ea typeface="Calibri"/>
                          <a:cs typeface="Times New Roman"/>
                        </a:rPr>
                        <a:t>-1,53000</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dirty="0">
                          <a:solidFill>
                            <a:srgbClr val="000000"/>
                          </a:solidFill>
                          <a:effectLst/>
                          <a:latin typeface="Arial"/>
                          <a:ea typeface="Calibri"/>
                          <a:cs typeface="Times New Roman"/>
                        </a:rPr>
                        <a:t>-2,7744</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8100" algn="r">
                        <a:lnSpc>
                          <a:spcPct val="115000"/>
                        </a:lnSpc>
                        <a:spcAft>
                          <a:spcPts val="0"/>
                        </a:spcAft>
                      </a:pPr>
                      <a:r>
                        <a:rPr lang="es-ES" sz="1600" dirty="0">
                          <a:solidFill>
                            <a:srgbClr val="000000"/>
                          </a:solidFill>
                          <a:effectLst/>
                          <a:latin typeface="Arial"/>
                          <a:ea typeface="Calibri"/>
                          <a:cs typeface="Times New Roman"/>
                        </a:rPr>
                        <a:t>-,2856</a:t>
                      </a:r>
                      <a:endParaRPr lang="es-ES" sz="1600" dirty="0">
                        <a:effectLst/>
                        <a:latin typeface="Calibri"/>
                        <a:ea typeface="Times New Roman"/>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4 Rectángulo"/>
          <p:cNvSpPr/>
          <p:nvPr/>
        </p:nvSpPr>
        <p:spPr>
          <a:xfrm>
            <a:off x="395536" y="2564904"/>
            <a:ext cx="8496944" cy="1200329"/>
          </a:xfrm>
          <a:prstGeom prst="rect">
            <a:avLst/>
          </a:prstGeom>
        </p:spPr>
        <p:txBody>
          <a:bodyPr wrap="square">
            <a:spAutoFit/>
          </a:bodyPr>
          <a:lstStyle/>
          <a:p>
            <a:pPr algn="just">
              <a:spcAft>
                <a:spcPts val="0"/>
              </a:spcAft>
            </a:pPr>
            <a:r>
              <a:rPr lang="es-EC" dirty="0">
                <a:solidFill>
                  <a:srgbClr val="000000"/>
                </a:solidFill>
                <a:latin typeface="Arial"/>
                <a:ea typeface="Calibri"/>
                <a:cs typeface="Times New Roman"/>
              </a:rPr>
              <a:t>El paso 7, obviado en los ejercicios anteriores y remplazado por la regla de decisión algebraica, se realiza comparando el gráfico propuesto por el paquete </a:t>
            </a:r>
            <a:r>
              <a:rPr lang="es-EC" dirty="0" err="1">
                <a:solidFill>
                  <a:srgbClr val="000000"/>
                </a:solidFill>
                <a:latin typeface="Arial"/>
                <a:ea typeface="Calibri"/>
                <a:cs typeface="Times New Roman"/>
              </a:rPr>
              <a:t>Minitab</a:t>
            </a:r>
            <a:r>
              <a:rPr lang="es-EC" dirty="0">
                <a:solidFill>
                  <a:srgbClr val="000000"/>
                </a:solidFill>
                <a:latin typeface="Arial"/>
                <a:ea typeface="Calibri"/>
                <a:cs typeface="Times New Roman"/>
              </a:rPr>
              <a:t>, y que permite apreciar la región de rechazo para la distribución </a:t>
            </a:r>
            <a:r>
              <a:rPr lang="es-EC" b="1" dirty="0">
                <a:solidFill>
                  <a:srgbClr val="000000"/>
                </a:solidFill>
                <a:latin typeface="Arial"/>
                <a:ea typeface="Calibri"/>
                <a:cs typeface="Times New Roman"/>
              </a:rPr>
              <a:t>t</a:t>
            </a:r>
            <a:r>
              <a:rPr lang="es-EC" dirty="0">
                <a:solidFill>
                  <a:srgbClr val="000000"/>
                </a:solidFill>
                <a:latin typeface="Arial"/>
                <a:ea typeface="Calibri"/>
                <a:cs typeface="Times New Roman"/>
              </a:rPr>
              <a:t> con </a:t>
            </a:r>
            <a:r>
              <a:rPr lang="es-EC" dirty="0">
                <a:solidFill>
                  <a:srgbClr val="000000"/>
                </a:solidFill>
                <a:latin typeface="Symbol"/>
                <a:ea typeface="Calibri"/>
                <a:cs typeface="Arial"/>
              </a:rPr>
              <a:t>a</a:t>
            </a:r>
            <a:r>
              <a:rPr lang="es-EC" dirty="0">
                <a:solidFill>
                  <a:srgbClr val="000000"/>
                </a:solidFill>
                <a:latin typeface="Arial"/>
                <a:ea typeface="Calibri"/>
                <a:cs typeface="Times New Roman"/>
              </a:rPr>
              <a:t>=0.05 con 19 grados de libertad:</a:t>
            </a:r>
            <a:endParaRPr lang="es-ES" sz="1600" dirty="0">
              <a:ea typeface="Times New Roman"/>
              <a:cs typeface="Times New Roman"/>
            </a:endParaRPr>
          </a:p>
        </p:txBody>
      </p:sp>
    </p:spTree>
    <p:extLst>
      <p:ext uri="{BB962C8B-B14F-4D97-AF65-F5344CB8AC3E}">
        <p14:creationId xmlns:p14="http://schemas.microsoft.com/office/powerpoint/2010/main" val="545327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71600" y="446304"/>
            <a:ext cx="7128792" cy="348813"/>
          </a:xfrm>
          <a:prstGeom prst="rect">
            <a:avLst/>
          </a:prstGeom>
        </p:spPr>
        <p:txBody>
          <a:bodyPr wrap="square">
            <a:spAutoFit/>
          </a:bodyPr>
          <a:lstStyle/>
          <a:p>
            <a:pPr marL="342900" lvl="0" indent="-342900" algn="ctr">
              <a:lnSpc>
                <a:spcPts val="2000"/>
              </a:lnSpc>
              <a:spcAft>
                <a:spcPts val="0"/>
              </a:spcAft>
              <a:buFont typeface="+mj-lt"/>
              <a:buAutoNum type="arabicPeriod"/>
            </a:pPr>
            <a:r>
              <a:rPr lang="es-ES" b="1" dirty="0" smtClean="0">
                <a:solidFill>
                  <a:srgbClr val="FF0000"/>
                </a:solidFill>
                <a:effectLst/>
                <a:latin typeface="Arial"/>
                <a:ea typeface="Times New Roman"/>
              </a:rPr>
              <a:t>PRUEBAS DE HIPÓTESIS DE RELATIVAS A LA MEDIA</a:t>
            </a:r>
            <a:endParaRPr lang="es-ES" dirty="0">
              <a:effectLst/>
              <a:latin typeface="Times New Roman"/>
              <a:ea typeface="Times New Roman"/>
            </a:endParaRPr>
          </a:p>
        </p:txBody>
      </p:sp>
      <p:sp>
        <p:nvSpPr>
          <p:cNvPr id="5" name="4 Rectángulo"/>
          <p:cNvSpPr/>
          <p:nvPr/>
        </p:nvSpPr>
        <p:spPr>
          <a:xfrm>
            <a:off x="420332" y="980728"/>
            <a:ext cx="8064896" cy="2862322"/>
          </a:xfrm>
          <a:prstGeom prst="rect">
            <a:avLst/>
          </a:prstGeom>
        </p:spPr>
        <p:txBody>
          <a:bodyPr wrap="square">
            <a:spAutoFit/>
          </a:bodyPr>
          <a:lstStyle/>
          <a:p>
            <a:pPr algn="just">
              <a:spcAft>
                <a:spcPts val="0"/>
              </a:spcAft>
            </a:pPr>
            <a:r>
              <a:rPr lang="es-EC" sz="2000" dirty="0" smtClean="0">
                <a:effectLst/>
                <a:latin typeface="Arial" panose="020B0604020202020204" pitchFamily="34" charset="0"/>
                <a:ea typeface="Calibri"/>
                <a:cs typeface="Arial" panose="020B0604020202020204" pitchFamily="34" charset="0"/>
              </a:rPr>
              <a:t>En lugar de estimar el valor de un parámetro, como se realiza en la estimación puntual, a veces se debe decidir si una afirmación relativa a un parámetro es verdadera o falsa. Es decir, </a:t>
            </a:r>
            <a:r>
              <a:rPr lang="es-EC" sz="2000" i="1" dirty="0" smtClean="0">
                <a:effectLst/>
                <a:latin typeface="Arial" panose="020B0604020202020204" pitchFamily="34" charset="0"/>
                <a:ea typeface="Calibri"/>
                <a:cs typeface="Arial" panose="020B0604020202020204" pitchFamily="34" charset="0"/>
              </a:rPr>
              <a:t>probar una hipótesis</a:t>
            </a:r>
            <a:r>
              <a:rPr lang="es-EC" sz="2000" dirty="0" smtClean="0">
                <a:solidFill>
                  <a:srgbClr val="0000FF"/>
                </a:solidFill>
                <a:effectLst/>
                <a:latin typeface="Arial" panose="020B0604020202020204" pitchFamily="34" charset="0"/>
                <a:ea typeface="Calibri"/>
                <a:cs typeface="Arial" panose="020B0604020202020204" pitchFamily="34" charset="0"/>
              </a:rPr>
              <a:t> </a:t>
            </a:r>
            <a:r>
              <a:rPr lang="es-EC" sz="2000" dirty="0" smtClean="0">
                <a:effectLst/>
                <a:latin typeface="Arial" panose="020B0604020202020204" pitchFamily="34" charset="0"/>
                <a:ea typeface="Calibri"/>
                <a:cs typeface="Arial" panose="020B0604020202020204" pitchFamily="34" charset="0"/>
              </a:rPr>
              <a:t>relativa a un parámetro. Se realiza una prueba de hipótesis cuando se desea probar una afirmación realizada acerca de un parámetro o parámetros de una población.</a:t>
            </a:r>
          </a:p>
          <a:p>
            <a:pPr algn="just">
              <a:spcAft>
                <a:spcPts val="0"/>
              </a:spcAft>
            </a:pPr>
            <a:endParaRPr lang="es-ES" sz="2000" dirty="0">
              <a:latin typeface="Arial" panose="020B0604020202020204" pitchFamily="34" charset="0"/>
              <a:ea typeface="Times New Roman"/>
              <a:cs typeface="Arial" panose="020B0604020202020204" pitchFamily="34" charset="0"/>
            </a:endParaRPr>
          </a:p>
          <a:p>
            <a:pPr algn="just">
              <a:spcAft>
                <a:spcPts val="0"/>
              </a:spcAft>
            </a:pPr>
            <a:r>
              <a:rPr lang="es-EC" sz="2000" dirty="0" smtClean="0">
                <a:effectLst/>
                <a:latin typeface="Arial" panose="020B0604020202020204" pitchFamily="34" charset="0"/>
                <a:ea typeface="Calibri"/>
                <a:cs typeface="Arial" panose="020B0604020202020204" pitchFamily="34" charset="0"/>
              </a:rPr>
              <a:t>Una </a:t>
            </a:r>
            <a:r>
              <a:rPr lang="es-EC" sz="2000" i="1" dirty="0" smtClean="0">
                <a:effectLst/>
                <a:latin typeface="Arial" panose="020B0604020202020204" pitchFamily="34" charset="0"/>
                <a:ea typeface="Calibri"/>
                <a:cs typeface="Arial" panose="020B0604020202020204" pitchFamily="34" charset="0"/>
              </a:rPr>
              <a:t>hipótesis</a:t>
            </a:r>
            <a:r>
              <a:rPr lang="es-EC" sz="2000" dirty="0" smtClean="0">
                <a:effectLst/>
                <a:latin typeface="Arial" panose="020B0604020202020204" pitchFamily="34" charset="0"/>
                <a:ea typeface="Calibri"/>
                <a:cs typeface="Arial" panose="020B0604020202020204" pitchFamily="34" charset="0"/>
              </a:rPr>
              <a:t> es un enunciado o afirmación acerca del valor de un parámetro (media, proporción, etc.). </a:t>
            </a:r>
            <a:endParaRPr lang="es-ES" sz="2000" dirty="0">
              <a:latin typeface="Arial" panose="020B0604020202020204" pitchFamily="34" charset="0"/>
              <a:ea typeface="Times New Roman"/>
              <a:cs typeface="Arial" panose="020B0604020202020204" pitchFamily="34" charset="0"/>
            </a:endParaRPr>
          </a:p>
        </p:txBody>
      </p:sp>
      <p:sp>
        <p:nvSpPr>
          <p:cNvPr id="6" name="5 Rectángulo"/>
          <p:cNvSpPr/>
          <p:nvPr/>
        </p:nvSpPr>
        <p:spPr>
          <a:xfrm>
            <a:off x="420332" y="4005064"/>
            <a:ext cx="8064896" cy="2554545"/>
          </a:xfrm>
          <a:prstGeom prst="rect">
            <a:avLst/>
          </a:prstGeom>
        </p:spPr>
        <p:txBody>
          <a:bodyPr wrap="square">
            <a:spAutoFit/>
          </a:bodyPr>
          <a:lstStyle/>
          <a:p>
            <a:pPr algn="just">
              <a:spcAft>
                <a:spcPts val="0"/>
              </a:spcAft>
            </a:pPr>
            <a:r>
              <a:rPr lang="es-EC" sz="2000" i="1" dirty="0" smtClean="0">
                <a:effectLst/>
                <a:latin typeface="Arial" panose="020B0604020202020204" pitchFamily="34" charset="0"/>
                <a:ea typeface="Calibri"/>
                <a:cs typeface="Arial" panose="020B0604020202020204" pitchFamily="34" charset="0"/>
              </a:rPr>
              <a:t>Prueba de Hipótesis</a:t>
            </a:r>
            <a:r>
              <a:rPr lang="es-EC" sz="2000" dirty="0" smtClean="0">
                <a:effectLst/>
                <a:latin typeface="Arial" panose="020B0604020202020204" pitchFamily="34" charset="0"/>
                <a:ea typeface="Calibri"/>
                <a:cs typeface="Arial" panose="020B0604020202020204" pitchFamily="34" charset="0"/>
              </a:rPr>
              <a:t> es un procedimiento basado en evidencia </a:t>
            </a:r>
            <a:r>
              <a:rPr lang="es-EC" sz="2000" dirty="0" err="1" smtClean="0">
                <a:effectLst/>
                <a:latin typeface="Arial" panose="020B0604020202020204" pitchFamily="34" charset="0"/>
                <a:ea typeface="Calibri"/>
                <a:cs typeface="Arial" panose="020B0604020202020204" pitchFamily="34" charset="0"/>
              </a:rPr>
              <a:t>muestral</a:t>
            </a:r>
            <a:r>
              <a:rPr lang="es-EC" sz="2000" dirty="0" smtClean="0">
                <a:effectLst/>
                <a:latin typeface="Arial" panose="020B0604020202020204" pitchFamily="34" charset="0"/>
                <a:ea typeface="Calibri"/>
                <a:cs typeface="Arial" panose="020B0604020202020204" pitchFamily="34" charset="0"/>
              </a:rPr>
              <a:t> (estadístico) y en la teoría de probabilidad (distribución </a:t>
            </a:r>
            <a:r>
              <a:rPr lang="es-EC" sz="2000" dirty="0" err="1" smtClean="0">
                <a:effectLst/>
                <a:latin typeface="Arial" panose="020B0604020202020204" pitchFamily="34" charset="0"/>
                <a:ea typeface="Calibri"/>
                <a:cs typeface="Arial" panose="020B0604020202020204" pitchFamily="34" charset="0"/>
              </a:rPr>
              <a:t>muestral</a:t>
            </a:r>
            <a:r>
              <a:rPr lang="es-EC" sz="2000" dirty="0" smtClean="0">
                <a:effectLst/>
                <a:latin typeface="Arial" panose="020B0604020202020204" pitchFamily="34" charset="0"/>
                <a:ea typeface="Calibri"/>
                <a:cs typeface="Arial" panose="020B0604020202020204" pitchFamily="34" charset="0"/>
              </a:rPr>
              <a:t> del estadístico) para determinar si una hipótesis es verdadera y no debe rechazarse, o si es irrazonable y debe ser rechazada.</a:t>
            </a:r>
            <a:endParaRPr lang="es-ES" sz="2000" dirty="0">
              <a:latin typeface="Arial" panose="020B0604020202020204" pitchFamily="34" charset="0"/>
              <a:ea typeface="Times New Roman"/>
              <a:cs typeface="Arial" panose="020B0604020202020204" pitchFamily="34" charset="0"/>
            </a:endParaRPr>
          </a:p>
          <a:p>
            <a:pPr algn="just">
              <a:spcAft>
                <a:spcPts val="0"/>
              </a:spcAft>
            </a:pPr>
            <a:r>
              <a:rPr lang="es-EC" sz="2000" dirty="0" smtClean="0">
                <a:effectLst/>
                <a:latin typeface="Arial" panose="020B0604020202020204" pitchFamily="34" charset="0"/>
                <a:ea typeface="Calibri"/>
                <a:cs typeface="Arial" panose="020B0604020202020204" pitchFamily="34" charset="0"/>
              </a:rPr>
              <a:t>La hipótesis de que el parámetro de la población es igual a un valor determinado se conoce como </a:t>
            </a:r>
            <a:r>
              <a:rPr lang="es-EC" sz="2000" i="1" dirty="0" smtClean="0">
                <a:effectLst/>
                <a:latin typeface="Arial" panose="020B0604020202020204" pitchFamily="34" charset="0"/>
                <a:ea typeface="Calibri"/>
                <a:cs typeface="Arial" panose="020B0604020202020204" pitchFamily="34" charset="0"/>
              </a:rPr>
              <a:t>hipótesis nula</a:t>
            </a:r>
            <a:r>
              <a:rPr lang="es-EC" sz="2000" dirty="0" smtClean="0">
                <a:effectLst/>
                <a:latin typeface="Arial" panose="020B0604020202020204" pitchFamily="34" charset="0"/>
                <a:ea typeface="Calibri"/>
                <a:cs typeface="Arial" panose="020B0604020202020204" pitchFamily="34" charset="0"/>
              </a:rPr>
              <a:t>. Una hipótesis nula es siempre una de status quo o de no diferencia.</a:t>
            </a:r>
            <a:endParaRPr lang="es-ES" sz="2000" dirty="0">
              <a:latin typeface="Arial" panose="020B0604020202020204" pitchFamily="34" charset="0"/>
              <a:ea typeface="Times New Roman"/>
              <a:cs typeface="Arial" panose="020B0604020202020204" pitchFamily="34" charset="0"/>
            </a:endParaRPr>
          </a:p>
        </p:txBody>
      </p:sp>
    </p:spTree>
    <p:extLst>
      <p:ext uri="{BB962C8B-B14F-4D97-AF65-F5344CB8AC3E}">
        <p14:creationId xmlns:p14="http://schemas.microsoft.com/office/powerpoint/2010/main" val="2608817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1475656" y="692696"/>
            <a:ext cx="6048672" cy="4059009"/>
          </a:xfrm>
          <a:prstGeom prst="rect">
            <a:avLst/>
          </a:prstGeom>
          <a:noFill/>
          <a:ln>
            <a:noFill/>
          </a:ln>
        </p:spPr>
      </p:pic>
      <p:sp>
        <p:nvSpPr>
          <p:cNvPr id="5" name="4 Rectángulo"/>
          <p:cNvSpPr/>
          <p:nvPr/>
        </p:nvSpPr>
        <p:spPr>
          <a:xfrm>
            <a:off x="2627784" y="4922957"/>
            <a:ext cx="1584176" cy="246221"/>
          </a:xfrm>
          <a:prstGeom prst="rect">
            <a:avLst/>
          </a:prstGeom>
        </p:spPr>
        <p:txBody>
          <a:bodyPr wrap="square">
            <a:spAutoFit/>
          </a:bodyPr>
          <a:lstStyle/>
          <a:p>
            <a:pPr algn="just">
              <a:lnSpc>
                <a:spcPts val="1200"/>
              </a:lnSpc>
              <a:spcAft>
                <a:spcPts val="0"/>
              </a:spcAft>
            </a:pPr>
            <a:r>
              <a:rPr lang="es-EC" dirty="0" err="1">
                <a:latin typeface="Arial"/>
                <a:ea typeface="Calibri"/>
                <a:cs typeface="Times New Roman"/>
              </a:rPr>
              <a:t>Z</a:t>
            </a:r>
            <a:r>
              <a:rPr lang="es-EC" baseline="-25000" dirty="0" err="1">
                <a:latin typeface="Arial"/>
                <a:ea typeface="Calibri"/>
                <a:cs typeface="Times New Roman"/>
              </a:rPr>
              <a:t>c</a:t>
            </a:r>
            <a:r>
              <a:rPr lang="es-EC" dirty="0">
                <a:latin typeface="Arial"/>
                <a:ea typeface="Calibri"/>
                <a:cs typeface="Times New Roman"/>
              </a:rPr>
              <a:t>= -2.573</a:t>
            </a:r>
            <a:endParaRPr lang="es-ES" sz="2400" dirty="0">
              <a:ea typeface="Times New Roman"/>
              <a:cs typeface="Times New Roman"/>
            </a:endParaRPr>
          </a:p>
        </p:txBody>
      </p:sp>
      <p:cxnSp>
        <p:nvCxnSpPr>
          <p:cNvPr id="7" name="6 Conector recto de flecha"/>
          <p:cNvCxnSpPr/>
          <p:nvPr/>
        </p:nvCxnSpPr>
        <p:spPr>
          <a:xfrm flipV="1">
            <a:off x="3131840" y="4365104"/>
            <a:ext cx="0" cy="55785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8 Rectángulo"/>
          <p:cNvSpPr/>
          <p:nvPr/>
        </p:nvSpPr>
        <p:spPr>
          <a:xfrm>
            <a:off x="1475656" y="5589240"/>
            <a:ext cx="4314001" cy="246221"/>
          </a:xfrm>
          <a:prstGeom prst="rect">
            <a:avLst/>
          </a:prstGeom>
        </p:spPr>
        <p:txBody>
          <a:bodyPr wrap="none">
            <a:spAutoFit/>
          </a:bodyPr>
          <a:lstStyle/>
          <a:p>
            <a:pPr algn="just">
              <a:lnSpc>
                <a:spcPts val="1200"/>
              </a:lnSpc>
              <a:spcAft>
                <a:spcPts val="0"/>
              </a:spcAft>
            </a:pPr>
            <a:r>
              <a:rPr lang="es-EC" dirty="0">
                <a:latin typeface="Arial"/>
                <a:ea typeface="Calibri"/>
                <a:cs typeface="Times New Roman"/>
              </a:rPr>
              <a:t>Con lo cual se rechaza la hipótesis nula.</a:t>
            </a:r>
            <a:endParaRPr lang="es-ES" sz="1600" dirty="0">
              <a:ea typeface="Times New Roman"/>
              <a:cs typeface="Times New Roman"/>
            </a:endParaRPr>
          </a:p>
        </p:txBody>
      </p:sp>
    </p:spTree>
    <p:extLst>
      <p:ext uri="{BB962C8B-B14F-4D97-AF65-F5344CB8AC3E}">
        <p14:creationId xmlns:p14="http://schemas.microsoft.com/office/powerpoint/2010/main" val="2559399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51520" y="332656"/>
            <a:ext cx="8568952" cy="1200329"/>
          </a:xfrm>
          <a:prstGeom prst="rect">
            <a:avLst/>
          </a:prstGeom>
        </p:spPr>
        <p:txBody>
          <a:bodyPr wrap="square">
            <a:spAutoFit/>
          </a:bodyPr>
          <a:lstStyle/>
          <a:p>
            <a:pPr algn="just">
              <a:spcAft>
                <a:spcPts val="0"/>
              </a:spcAft>
            </a:pPr>
            <a:r>
              <a:rPr lang="es-EC" dirty="0">
                <a:latin typeface="Arial"/>
                <a:ea typeface="Calibri"/>
                <a:cs typeface="Times New Roman"/>
              </a:rPr>
              <a:t>Otra forma de tomar la decisión estadística es a través de </a:t>
            </a:r>
            <a:r>
              <a:rPr lang="es-EC" b="1" dirty="0">
                <a:latin typeface="Arial"/>
                <a:ea typeface="Calibri"/>
                <a:cs typeface="Times New Roman"/>
              </a:rPr>
              <a:t>p-valor o valor p de un estimador o estadístico específico, llamado también valor de significancia observado</a:t>
            </a:r>
            <a:r>
              <a:rPr lang="es-EC" dirty="0">
                <a:latin typeface="Arial"/>
                <a:ea typeface="Calibri"/>
                <a:cs typeface="Times New Roman"/>
              </a:rPr>
              <a:t>, el cual se interpreta como la menor probab</a:t>
            </a:r>
            <a:r>
              <a:rPr lang="es-EC" dirty="0">
                <a:solidFill>
                  <a:srgbClr val="000000"/>
                </a:solidFill>
                <a:latin typeface="Arial"/>
                <a:ea typeface="Calibri"/>
                <a:cs typeface="Times New Roman"/>
              </a:rPr>
              <a:t>ili</a:t>
            </a:r>
            <a:r>
              <a:rPr lang="es-EC" dirty="0">
                <a:latin typeface="Arial"/>
                <a:ea typeface="Calibri"/>
                <a:cs typeface="Times New Roman"/>
              </a:rPr>
              <a:t>dad que conduce al rechazo de la hipótesis nula y se calcula con los mismos datos del estadístico. </a:t>
            </a:r>
            <a:endParaRPr lang="es-ES" sz="1600" dirty="0">
              <a:ea typeface="Times New Roman"/>
              <a:cs typeface="Times New Roman"/>
            </a:endParaRPr>
          </a:p>
        </p:txBody>
      </p:sp>
      <mc:AlternateContent xmlns:mc="http://schemas.openxmlformats.org/markup-compatibility/2006">
        <mc:Choice xmlns:a14="http://schemas.microsoft.com/office/drawing/2010/main" Requires="a14">
          <p:sp>
            <p:nvSpPr>
              <p:cNvPr id="5" name="4 Rectángulo"/>
              <p:cNvSpPr/>
              <p:nvPr/>
            </p:nvSpPr>
            <p:spPr>
              <a:xfrm>
                <a:off x="395536" y="1785005"/>
                <a:ext cx="8496944" cy="4524315"/>
              </a:xfrm>
              <a:prstGeom prst="rect">
                <a:avLst/>
              </a:prstGeom>
            </p:spPr>
            <p:txBody>
              <a:bodyPr wrap="square">
                <a:spAutoFit/>
              </a:bodyPr>
              <a:lstStyle/>
              <a:p>
                <a:pPr algn="just">
                  <a:spcAft>
                    <a:spcPts val="0"/>
                  </a:spcAft>
                </a:pPr>
                <a:r>
                  <a:rPr lang="es-EC" b="1" dirty="0" smtClean="0">
                    <a:solidFill>
                      <a:srgbClr val="FF0000"/>
                    </a:solidFill>
                    <a:latin typeface="Arial"/>
                    <a:ea typeface="Calibri"/>
                    <a:cs typeface="Times New Roman"/>
                  </a:rPr>
                  <a:t>Cálculo del valor p</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r>
                  <a:rPr lang="es-EC" dirty="0">
                    <a:effectLst/>
                    <a:latin typeface="Arial"/>
                    <a:ea typeface="Calibri"/>
                    <a:cs typeface="Times New Roman"/>
                  </a:rPr>
                  <a:t>Como el valor p es una probabilidad, se calcula a partir de la función de distribución acumulada, es decir:</a:t>
                </a:r>
                <a:endParaRPr lang="es-ES" sz="1600" dirty="0">
                  <a:ea typeface="Times New Roman"/>
                  <a:cs typeface="Times New Roman"/>
                </a:endParaRPr>
              </a:p>
              <a:p>
                <a:pPr algn="just">
                  <a:spcAft>
                    <a:spcPts val="0"/>
                  </a:spcAft>
                </a:pPr>
                <a:r>
                  <a:rPr lang="es-EC" dirty="0">
                    <a:effectLst/>
                    <a:latin typeface="Arial"/>
                    <a:ea typeface="Calibri"/>
                    <a:cs typeface="Times New Roman"/>
                  </a:rPr>
                  <a:t>Con muestras grandes, a partir de la distribución Z:</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m:t>
                    </m:r>
                    <m:r>
                      <a:rPr lang="es-EC" i="1">
                        <a:effectLst/>
                        <a:latin typeface="Cambria Math"/>
                        <a:ea typeface="Calibri"/>
                        <a:cs typeface="Arial"/>
                      </a:rPr>
                      <m:t>𝑃</m:t>
                    </m:r>
                    <m:d>
                      <m:dPr>
                        <m:ctrlPr>
                          <a:rPr lang="es-ES" i="1">
                            <a:effectLst/>
                            <a:latin typeface="Cambria Math"/>
                            <a:ea typeface="Calibri"/>
                            <a:cs typeface="Arial"/>
                          </a:rPr>
                        </m:ctrlPr>
                      </m:dPr>
                      <m:e>
                        <m:r>
                          <a:rPr lang="es-EC" i="1">
                            <a:effectLst/>
                            <a:latin typeface="Cambria Math"/>
                            <a:ea typeface="Calibri"/>
                            <a:cs typeface="Arial"/>
                          </a:rPr>
                          <m:t>𝑍</m:t>
                        </m:r>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e>
                    </m:d>
                    <m:r>
                      <a:rPr lang="es-EC" i="1">
                        <a:effectLst/>
                        <a:latin typeface="Cambria Math"/>
                        <a:ea typeface="Calibri"/>
                        <a:cs typeface="Arial"/>
                      </a:rPr>
                      <m:t>=1−</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de cola superior.</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m:t>
                    </m:r>
                    <m:r>
                      <a:rPr lang="es-EC" i="1">
                        <a:effectLst/>
                        <a:latin typeface="Cambria Math"/>
                        <a:ea typeface="Calibri"/>
                        <a:cs typeface="Arial"/>
                      </a:rPr>
                      <m:t>𝑃</m:t>
                    </m:r>
                    <m:r>
                      <a:rPr lang="es-EC" i="1">
                        <a:effectLst/>
                        <a:latin typeface="Cambria Math"/>
                        <a:ea typeface="Calibri"/>
                        <a:cs typeface="Arial"/>
                      </a:rPr>
                      <m:t>(</m:t>
                    </m:r>
                    <m:r>
                      <a:rPr lang="es-EC" i="1">
                        <a:effectLst/>
                        <a:latin typeface="Cambria Math"/>
                        <a:ea typeface="Calibri"/>
                        <a:cs typeface="Arial"/>
                      </a:rPr>
                      <m:t>𝑍</m:t>
                    </m:r>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de cola inferior.</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=2</m:t>
                    </m:r>
                    <m:r>
                      <a:rPr lang="es-EC" i="1">
                        <a:effectLst/>
                        <a:latin typeface="Cambria Math"/>
                        <a:ea typeface="Calibri"/>
                        <a:cs typeface="Arial"/>
                      </a:rPr>
                      <m:t>𝑃</m:t>
                    </m:r>
                    <m:d>
                      <m:dPr>
                        <m:ctrlPr>
                          <a:rPr lang="es-ES" i="1">
                            <a:effectLst/>
                            <a:latin typeface="Cambria Math"/>
                            <a:ea typeface="Calibri"/>
                            <a:cs typeface="Arial"/>
                          </a:rPr>
                        </m:ctrlPr>
                      </m:dPr>
                      <m:e>
                        <m:r>
                          <a:rPr lang="es-EC" i="1">
                            <a:effectLst/>
                            <a:latin typeface="Cambria Math"/>
                            <a:ea typeface="Calibri"/>
                            <a:cs typeface="Arial"/>
                          </a:rPr>
                          <m:t>𝑍</m:t>
                        </m:r>
                        <m:r>
                          <a:rPr lang="es-EC" i="1">
                            <a:effectLst/>
                            <a:latin typeface="Cambria Math"/>
                            <a:ea typeface="Calibri"/>
                            <a:cs typeface="Arial"/>
                          </a:rPr>
                          <m:t>≥</m:t>
                        </m:r>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e>
                        </m:d>
                      </m:e>
                    </m:d>
                    <m:r>
                      <a:rPr lang="es-EC" i="1">
                        <a:effectLst/>
                        <a:latin typeface="Cambria Math"/>
                        <a:ea typeface="Calibri"/>
                        <a:cs typeface="Arial"/>
                      </a:rPr>
                      <m:t>=2</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dos colas.</a:t>
                </a:r>
                <a:endParaRPr lang="es-ES" sz="1600" dirty="0">
                  <a:ea typeface="Times New Roman"/>
                  <a:cs typeface="Times New Roman"/>
                </a:endParaRPr>
              </a:p>
              <a:p>
                <a:pPr algn="just">
                  <a:spcAft>
                    <a:spcPts val="0"/>
                  </a:spcAft>
                </a:pPr>
                <a:r>
                  <a:rPr lang="es-EC" dirty="0">
                    <a:effectLst/>
                    <a:latin typeface="Arial"/>
                    <a:ea typeface="Calibri"/>
                    <a:cs typeface="Times New Roman"/>
                  </a:rPr>
                  <a:t>En el que </a:t>
                </a:r>
                <a:r>
                  <a:rPr lang="es-EC" dirty="0" err="1">
                    <a:effectLst/>
                    <a:latin typeface="Arial"/>
                    <a:ea typeface="Calibri"/>
                    <a:cs typeface="Times New Roman"/>
                  </a:rPr>
                  <a:t>Z</a:t>
                </a:r>
                <a:r>
                  <a:rPr lang="es-EC" baseline="-25000" dirty="0" err="1">
                    <a:effectLst/>
                    <a:latin typeface="Arial"/>
                    <a:ea typeface="Calibri"/>
                    <a:cs typeface="Times New Roman"/>
                  </a:rPr>
                  <a:t>c</a:t>
                </a:r>
                <a:r>
                  <a:rPr lang="es-EC" dirty="0">
                    <a:effectLst/>
                    <a:latin typeface="Arial"/>
                    <a:ea typeface="Calibri"/>
                    <a:cs typeface="Times New Roman"/>
                  </a:rPr>
                  <a:t> es el valor del estadístico de prueba.</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r>
                  <a:rPr lang="es-EC" dirty="0">
                    <a:effectLst/>
                    <a:latin typeface="Arial"/>
                    <a:ea typeface="Calibri"/>
                    <a:cs typeface="Times New Roman"/>
                  </a:rPr>
                  <a:t>Con muestras pequeñas, a partir de la distribución t:</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m:t>
                    </m:r>
                    <m:r>
                      <a:rPr lang="es-EC" i="1">
                        <a:effectLst/>
                        <a:latin typeface="Cambria Math"/>
                        <a:ea typeface="Calibri"/>
                        <a:cs typeface="Arial"/>
                      </a:rPr>
                      <m:t>𝑃</m:t>
                    </m:r>
                    <m:d>
                      <m:dPr>
                        <m:ctrlPr>
                          <a:rPr lang="es-ES" i="1">
                            <a:effectLst/>
                            <a:latin typeface="Cambria Math"/>
                            <a:ea typeface="Calibri"/>
                            <a:cs typeface="Arial"/>
                          </a:rPr>
                        </m:ctrlPr>
                      </m:dPr>
                      <m:e>
                        <m:r>
                          <a:rPr lang="es-EC" i="1">
                            <a:effectLst/>
                            <a:latin typeface="Cambria Math"/>
                            <a:ea typeface="Calibri"/>
                            <a:cs typeface="Arial"/>
                          </a:rPr>
                          <m:t>𝑡</m:t>
                        </m:r>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e>
                    </m:d>
                    <m:r>
                      <a:rPr lang="es-EC" i="1">
                        <a:effectLst/>
                        <a:latin typeface="Cambria Math"/>
                        <a:ea typeface="Calibri"/>
                        <a:cs typeface="Arial"/>
                      </a:rPr>
                      <m:t>=1−</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de cola superior.</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m:t>
                    </m:r>
                    <m:r>
                      <a:rPr lang="es-EC" i="1">
                        <a:effectLst/>
                        <a:latin typeface="Cambria Math"/>
                        <a:ea typeface="Calibri"/>
                        <a:cs typeface="Arial"/>
                      </a:rPr>
                      <m:t>𝑃</m:t>
                    </m:r>
                    <m:r>
                      <a:rPr lang="es-EC" i="1">
                        <a:effectLst/>
                        <a:latin typeface="Cambria Math"/>
                        <a:ea typeface="Calibri"/>
                        <a:cs typeface="Arial"/>
                      </a:rPr>
                      <m:t>(</m:t>
                    </m:r>
                    <m:r>
                      <a:rPr lang="es-EC" i="1">
                        <a:effectLst/>
                        <a:latin typeface="Cambria Math"/>
                        <a:ea typeface="Calibri"/>
                        <a:cs typeface="Arial"/>
                      </a:rPr>
                      <m:t>𝑡</m:t>
                    </m:r>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de cola inferior.</a:t>
                </a: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=2</m:t>
                    </m:r>
                    <m:r>
                      <a:rPr lang="es-EC" i="1">
                        <a:effectLst/>
                        <a:latin typeface="Cambria Math"/>
                        <a:ea typeface="Calibri"/>
                        <a:cs typeface="Arial"/>
                      </a:rPr>
                      <m:t>𝑃</m:t>
                    </m:r>
                    <m:d>
                      <m:dPr>
                        <m:ctrlPr>
                          <a:rPr lang="es-ES" i="1">
                            <a:effectLst/>
                            <a:latin typeface="Cambria Math"/>
                            <a:ea typeface="Calibri"/>
                            <a:cs typeface="Arial"/>
                          </a:rPr>
                        </m:ctrlPr>
                      </m:dPr>
                      <m:e>
                        <m:r>
                          <a:rPr lang="es-EC" i="1">
                            <a:effectLst/>
                            <a:latin typeface="Cambria Math"/>
                            <a:ea typeface="Calibri"/>
                            <a:cs typeface="Arial"/>
                          </a:rPr>
                          <m:t>𝑡</m:t>
                        </m:r>
                        <m:r>
                          <a:rPr lang="es-EC" i="1">
                            <a:effectLst/>
                            <a:latin typeface="Cambria Math"/>
                            <a:ea typeface="Calibri"/>
                            <a:cs typeface="Arial"/>
                          </a:rPr>
                          <m:t>≥</m:t>
                        </m:r>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e>
                        </m:d>
                      </m:e>
                    </m:d>
                    <m:r>
                      <a:rPr lang="es-EC" i="1">
                        <a:effectLst/>
                        <a:latin typeface="Cambria Math"/>
                        <a:ea typeface="Calibri"/>
                        <a:cs typeface="Arial"/>
                      </a:rPr>
                      <m:t>=2</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para prueba dos colas.</a:t>
                </a:r>
                <a:endParaRPr lang="es-ES" sz="1600" dirty="0">
                  <a:ea typeface="Times New Roman"/>
                  <a:cs typeface="Times New Roman"/>
                </a:endParaRPr>
              </a:p>
              <a:p>
                <a:pPr algn="just">
                  <a:spcAft>
                    <a:spcPts val="0"/>
                  </a:spcAft>
                </a:pPr>
                <a:r>
                  <a:rPr lang="es-EC" dirty="0">
                    <a:effectLst/>
                    <a:latin typeface="Arial"/>
                    <a:ea typeface="Calibri"/>
                    <a:cs typeface="Times New Roman"/>
                  </a:rPr>
                  <a:t>En el que </a:t>
                </a:r>
                <a:r>
                  <a:rPr lang="es-EC" dirty="0" err="1">
                    <a:effectLst/>
                    <a:latin typeface="Arial"/>
                    <a:ea typeface="Calibri"/>
                    <a:cs typeface="Times New Roman"/>
                  </a:rPr>
                  <a:t>t</a:t>
                </a:r>
                <a:r>
                  <a:rPr lang="es-EC" baseline="-25000" dirty="0" err="1">
                    <a:effectLst/>
                    <a:latin typeface="Arial"/>
                    <a:ea typeface="Calibri"/>
                    <a:cs typeface="Times New Roman"/>
                  </a:rPr>
                  <a:t>c</a:t>
                </a:r>
                <a:r>
                  <a:rPr lang="es-EC" dirty="0">
                    <a:effectLst/>
                    <a:latin typeface="Arial"/>
                    <a:ea typeface="Calibri"/>
                    <a:cs typeface="Times New Roman"/>
                  </a:rPr>
                  <a:t> es el valor del estadístico de prueba.</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p:txBody>
          </p:sp>
        </mc:Choice>
        <mc:Fallback>
          <p:sp>
            <p:nvSpPr>
              <p:cNvPr id="5" name="4 Rectángulo"/>
              <p:cNvSpPr>
                <a:spLocks noRot="1" noChangeAspect="1" noMove="1" noResize="1" noEditPoints="1" noAdjustHandles="1" noChangeArrowheads="1" noChangeShapeType="1" noTextEdit="1"/>
              </p:cNvSpPr>
              <p:nvPr/>
            </p:nvSpPr>
            <p:spPr>
              <a:xfrm>
                <a:off x="395536" y="1785005"/>
                <a:ext cx="8496944" cy="4524315"/>
              </a:xfrm>
              <a:prstGeom prst="rect">
                <a:avLst/>
              </a:prstGeom>
              <a:blipFill rotWithShape="1">
                <a:blip r:embed="rId2"/>
                <a:stretch>
                  <a:fillRect l="-646" t="-809" r="-574"/>
                </a:stretch>
              </a:blipFill>
            </p:spPr>
            <p:txBody>
              <a:bodyPr/>
              <a:lstStyle/>
              <a:p>
                <a:r>
                  <a:rPr lang="es-ES">
                    <a:noFill/>
                  </a:rPr>
                  <a:t> </a:t>
                </a:r>
              </a:p>
            </p:txBody>
          </p:sp>
        </mc:Fallback>
      </mc:AlternateContent>
    </p:spTree>
    <p:extLst>
      <p:ext uri="{BB962C8B-B14F-4D97-AF65-F5344CB8AC3E}">
        <p14:creationId xmlns:p14="http://schemas.microsoft.com/office/powerpoint/2010/main" val="3221412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3 Rectángulo"/>
              <p:cNvSpPr/>
              <p:nvPr/>
            </p:nvSpPr>
            <p:spPr>
              <a:xfrm>
                <a:off x="1259632" y="1305342"/>
                <a:ext cx="6192688" cy="3139321"/>
              </a:xfrm>
              <a:prstGeom prst="rect">
                <a:avLst/>
              </a:prstGeom>
            </p:spPr>
            <p:txBody>
              <a:bodyPr wrap="square">
                <a:spAutoFit/>
              </a:bodyPr>
              <a:lstStyle/>
              <a:p>
                <a:pPr lvl="0" algn="just"/>
                <a:r>
                  <a:rPr lang="es-EC" dirty="0">
                    <a:solidFill>
                      <a:prstClr val="black"/>
                    </a:solidFill>
                    <a:latin typeface="Arial"/>
                    <a:ea typeface="Calibri"/>
                    <a:cs typeface="Times New Roman"/>
                  </a:rPr>
                  <a:t>Por lo regular, sólo se rechazará la hipótesis nula, si el nivel de significancia observado es menor que el nivel de significancia </a:t>
                </a:r>
                <a:r>
                  <a:rPr lang="es-EC" b="1" dirty="0">
                    <a:solidFill>
                      <a:prstClr val="black"/>
                    </a:solidFill>
                    <a:latin typeface="Symbol"/>
                    <a:ea typeface="Calibri"/>
                    <a:cs typeface="Arial"/>
                  </a:rPr>
                  <a:t>a</a:t>
                </a:r>
                <a:r>
                  <a:rPr lang="es-EC" dirty="0">
                    <a:solidFill>
                      <a:prstClr val="black"/>
                    </a:solidFill>
                    <a:latin typeface="Arial"/>
                    <a:ea typeface="Calibri"/>
                    <a:cs typeface="Times New Roman"/>
                  </a:rPr>
                  <a:t> seleccionado por el investigador.</a:t>
                </a:r>
                <a:endParaRPr lang="es-ES" sz="1600" dirty="0">
                  <a:solidFill>
                    <a:prstClr val="black"/>
                  </a:solidFill>
                  <a:ea typeface="Times New Roman"/>
                  <a:cs typeface="Times New Roman"/>
                </a:endParaRPr>
              </a:p>
              <a:p>
                <a:pPr lvl="0" algn="just"/>
                <a:r>
                  <a:rPr lang="es-EC" dirty="0">
                    <a:solidFill>
                      <a:prstClr val="black"/>
                    </a:solidFill>
                    <a:latin typeface="Arial"/>
                    <a:ea typeface="Calibri"/>
                    <a:cs typeface="Times New Roman"/>
                  </a:rPr>
                  <a:t> </a:t>
                </a:r>
                <a:endParaRPr lang="es-ES" sz="1600" dirty="0">
                  <a:solidFill>
                    <a:prstClr val="black"/>
                  </a:solidFill>
                  <a:ea typeface="Times New Roman"/>
                  <a:cs typeface="Times New Roman"/>
                </a:endParaRPr>
              </a:p>
              <a:p>
                <a:pPr lvl="0" algn="just"/>
                <a:r>
                  <a:rPr lang="es-EC" dirty="0">
                    <a:solidFill>
                      <a:prstClr val="black"/>
                    </a:solidFill>
                    <a:latin typeface="Arial"/>
                    <a:ea typeface="Calibri"/>
                    <a:cs typeface="Times New Roman"/>
                  </a:rPr>
                  <a:t>Es decir, si</a:t>
                </a:r>
                <a14:m>
                  <m:oMath xmlns:m="http://schemas.openxmlformats.org/officeDocument/2006/math">
                    <m:r>
                      <a:rPr lang="es-ES">
                        <a:solidFill>
                          <a:prstClr val="black"/>
                        </a:solidFill>
                        <a:latin typeface="Cambria Math"/>
                        <a:ea typeface="Calibri"/>
                        <a:cs typeface="Arial"/>
                      </a:rPr>
                      <m:t> </m:t>
                    </m:r>
                    <m:r>
                      <a:rPr lang="es-EC" b="1" i="1">
                        <a:solidFill>
                          <a:prstClr val="black"/>
                        </a:solidFill>
                        <a:latin typeface="Cambria Math"/>
                        <a:ea typeface="Calibri"/>
                        <a:cs typeface="Arial"/>
                      </a:rPr>
                      <m:t>𝒗𝒂𝒍𝒐𝒓</m:t>
                    </m:r>
                    <m:r>
                      <a:rPr lang="es-EC" b="1" i="1">
                        <a:solidFill>
                          <a:prstClr val="black"/>
                        </a:solidFill>
                        <a:latin typeface="Cambria Math"/>
                        <a:ea typeface="Calibri"/>
                        <a:cs typeface="Arial"/>
                      </a:rPr>
                      <m:t> </m:t>
                    </m:r>
                    <m:r>
                      <a:rPr lang="es-EC" b="1" i="1">
                        <a:solidFill>
                          <a:prstClr val="black"/>
                        </a:solidFill>
                        <a:latin typeface="Cambria Math"/>
                        <a:ea typeface="Calibri"/>
                        <a:cs typeface="Arial"/>
                      </a:rPr>
                      <m:t>𝒑</m:t>
                    </m:r>
                    <m:r>
                      <a:rPr lang="es-EC" b="1" i="1">
                        <a:solidFill>
                          <a:prstClr val="black"/>
                        </a:solidFill>
                        <a:latin typeface="Cambria Math"/>
                        <a:ea typeface="Calibri"/>
                        <a:cs typeface="Arial"/>
                      </a:rPr>
                      <m:t>&lt;</m:t>
                    </m:r>
                    <m:r>
                      <a:rPr lang="es-EC" b="1" i="1">
                        <a:solidFill>
                          <a:prstClr val="black"/>
                        </a:solidFill>
                        <a:latin typeface="Cambria Math"/>
                        <a:ea typeface="Calibri"/>
                        <a:cs typeface="Arial"/>
                      </a:rPr>
                      <m:t>𝜶</m:t>
                    </m:r>
                  </m:oMath>
                </a14:m>
                <a:r>
                  <a:rPr lang="es-EC" dirty="0">
                    <a:solidFill>
                      <a:prstClr val="black"/>
                    </a:solidFill>
                    <a:latin typeface="Arial"/>
                    <a:ea typeface="Calibri"/>
                    <a:cs typeface="Times New Roman"/>
                  </a:rPr>
                  <a:t> se rechaza la H</a:t>
                </a:r>
                <a:r>
                  <a:rPr lang="es-EC" baseline="-25000" dirty="0">
                    <a:solidFill>
                      <a:prstClr val="black"/>
                    </a:solidFill>
                    <a:latin typeface="Arial"/>
                    <a:ea typeface="Calibri"/>
                    <a:cs typeface="Times New Roman"/>
                  </a:rPr>
                  <a:t>0</a:t>
                </a:r>
                <a:r>
                  <a:rPr lang="es-EC" dirty="0">
                    <a:solidFill>
                      <a:prstClr val="black"/>
                    </a:solidFill>
                    <a:latin typeface="Arial"/>
                    <a:ea typeface="Calibri"/>
                    <a:cs typeface="Times New Roman"/>
                  </a:rPr>
                  <a:t>.</a:t>
                </a:r>
                <a:endParaRPr lang="es-ES" sz="1600" dirty="0">
                  <a:solidFill>
                    <a:prstClr val="black"/>
                  </a:solidFill>
                  <a:ea typeface="Times New Roman"/>
                  <a:cs typeface="Times New Roman"/>
                </a:endParaRPr>
              </a:p>
              <a:p>
                <a:pPr lvl="0" algn="just"/>
                <a:r>
                  <a:rPr lang="es-EC" dirty="0">
                    <a:solidFill>
                      <a:prstClr val="black"/>
                    </a:solidFill>
                    <a:latin typeface="Arial"/>
                    <a:ea typeface="Calibri"/>
                    <a:cs typeface="Times New Roman"/>
                  </a:rPr>
                  <a:t> </a:t>
                </a:r>
                <a:endParaRPr lang="es-ES" sz="1600" dirty="0">
                  <a:solidFill>
                    <a:prstClr val="black"/>
                  </a:solidFill>
                  <a:ea typeface="Times New Roman"/>
                  <a:cs typeface="Times New Roman"/>
                </a:endParaRPr>
              </a:p>
              <a:p>
                <a:pPr lvl="0" algn="just"/>
                <a:r>
                  <a:rPr lang="es-EC" dirty="0">
                    <a:solidFill>
                      <a:prstClr val="black"/>
                    </a:solidFill>
                    <a:latin typeface="Arial"/>
                    <a:ea typeface="Calibri"/>
                    <a:cs typeface="Times New Roman"/>
                  </a:rPr>
                  <a:t>El cálculo manual del valor p se obtiene interpolando los valores de la tabla correspondiente a partir del estadístico dado, y no siempre es exacto. Por lo regular, todos los paquetes estadísticos proporcionan el valor p a dos colas con el cual se toma la decisión estadística.</a:t>
                </a:r>
                <a:endParaRPr lang="es-ES" sz="1600" dirty="0">
                  <a:solidFill>
                    <a:prstClr val="black"/>
                  </a:solidFill>
                  <a:ea typeface="Times New Roman"/>
                  <a:cs typeface="Times New Roman"/>
                </a:endParaRPr>
              </a:p>
            </p:txBody>
          </p:sp>
        </mc:Choice>
        <mc:Fallback>
          <p:sp>
            <p:nvSpPr>
              <p:cNvPr id="4" name="3 Rectángulo"/>
              <p:cNvSpPr>
                <a:spLocks noRot="1" noChangeAspect="1" noMove="1" noResize="1" noEditPoints="1" noAdjustHandles="1" noChangeArrowheads="1" noChangeShapeType="1" noTextEdit="1"/>
              </p:cNvSpPr>
              <p:nvPr/>
            </p:nvSpPr>
            <p:spPr>
              <a:xfrm>
                <a:off x="1259632" y="1305342"/>
                <a:ext cx="6192688" cy="3139321"/>
              </a:xfrm>
              <a:prstGeom prst="rect">
                <a:avLst/>
              </a:prstGeom>
              <a:blipFill rotWithShape="1">
                <a:blip r:embed="rId2"/>
                <a:stretch>
                  <a:fillRect l="-887" t="-971" r="-887" b="-1942"/>
                </a:stretch>
              </a:blipFill>
            </p:spPr>
            <p:txBody>
              <a:bodyPr/>
              <a:lstStyle/>
              <a:p>
                <a:r>
                  <a:rPr lang="es-ES">
                    <a:noFill/>
                  </a:rPr>
                  <a:t> </a:t>
                </a:r>
              </a:p>
            </p:txBody>
          </p:sp>
        </mc:Fallback>
      </mc:AlternateContent>
    </p:spTree>
    <p:extLst>
      <p:ext uri="{BB962C8B-B14F-4D97-AF65-F5344CB8AC3E}">
        <p14:creationId xmlns:p14="http://schemas.microsoft.com/office/powerpoint/2010/main" val="798733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539552" y="908720"/>
                <a:ext cx="7848872" cy="5260927"/>
              </a:xfrm>
              <a:prstGeom prst="rect">
                <a:avLst/>
              </a:prstGeom>
            </p:spPr>
            <p:txBody>
              <a:bodyPr wrap="square">
                <a:spAutoFit/>
              </a:bodyPr>
              <a:lstStyle/>
              <a:p>
                <a:pPr algn="just">
                  <a:spcAft>
                    <a:spcPts val="0"/>
                  </a:spcAft>
                </a:pPr>
                <a:r>
                  <a:rPr lang="es-EC" dirty="0">
                    <a:latin typeface="Arial"/>
                    <a:ea typeface="Calibri"/>
                    <a:cs typeface="Times New Roman"/>
                  </a:rPr>
                  <a:t>Para el ejemplo anterior de las baterías estudiadas por el organismo de defensa del consumidor el valor p obtenido es 0.019. Como se trata de una prueba de cola inferior, entonces</a:t>
                </a:r>
                <a:r>
                  <a:rPr lang="es-EC" dirty="0" smtClean="0">
                    <a:latin typeface="Arial"/>
                    <a:ea typeface="Calibri"/>
                    <a:cs typeface="Times New Roman"/>
                  </a:rPr>
                  <a:t>:</a:t>
                </a:r>
              </a:p>
              <a:p>
                <a:pPr algn="just">
                  <a:spcAft>
                    <a:spcPts val="0"/>
                  </a:spcAft>
                </a:pPr>
                <a:endParaRPr lang="es-ES" sz="1600" dirty="0">
                  <a:ea typeface="Times New Roman"/>
                  <a:cs typeface="Times New Roman"/>
                </a:endParaRPr>
              </a:p>
              <a:p>
                <a:pPr algn="just">
                  <a:spcAft>
                    <a:spcPts val="0"/>
                  </a:spcAft>
                </a:pPr>
                <a14:m>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=2</m:t>
                    </m:r>
                    <m:r>
                      <a:rPr lang="es-EC" i="1">
                        <a:effectLst/>
                        <a:latin typeface="Cambria Math"/>
                        <a:ea typeface="Calibri"/>
                        <a:cs typeface="Arial"/>
                      </a:rPr>
                      <m:t>𝑃</m:t>
                    </m:r>
                    <m:d>
                      <m:dPr>
                        <m:ctrlPr>
                          <a:rPr lang="es-ES" i="1">
                            <a:effectLst/>
                            <a:latin typeface="Cambria Math"/>
                            <a:ea typeface="Calibri"/>
                            <a:cs typeface="Arial"/>
                          </a:rPr>
                        </m:ctrlPr>
                      </m:dPr>
                      <m:e>
                        <m:r>
                          <a:rPr lang="es-EC" i="1">
                            <a:effectLst/>
                            <a:latin typeface="Cambria Math"/>
                            <a:ea typeface="Calibri"/>
                            <a:cs typeface="Arial"/>
                          </a:rPr>
                          <m:t>𝑡</m:t>
                        </m:r>
                        <m:r>
                          <a:rPr lang="es-EC" i="1">
                            <a:effectLst/>
                            <a:latin typeface="Cambria Math"/>
                            <a:ea typeface="Calibri"/>
                            <a:cs typeface="Arial"/>
                          </a:rPr>
                          <m:t>≥</m:t>
                        </m:r>
                        <m:d>
                          <m:dPr>
                            <m:begChr m:val="|"/>
                            <m:endChr m:val="|"/>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e>
                        </m:d>
                      </m:e>
                    </m:d>
                    <m:r>
                      <a:rPr lang="es-EC" i="1">
                        <a:effectLst/>
                        <a:latin typeface="Cambria Math"/>
                        <a:ea typeface="Calibri"/>
                        <a:cs typeface="Arial"/>
                      </a:rPr>
                      <m:t>=2</m:t>
                    </m:r>
                    <m:r>
                      <a:rPr lang="es-EC" i="1">
                        <a:effectLst/>
                        <a:latin typeface="Cambria Math"/>
                        <a:ea typeface="Calibri"/>
                        <a:cs typeface="Arial"/>
                      </a:rPr>
                      <m:t>𝐹</m:t>
                    </m:r>
                    <m:sSub>
                      <m:sSubPr>
                        <m:ctrlPr>
                          <a:rPr lang="es-ES" i="1">
                            <a:effectLst/>
                            <a:latin typeface="Cambria Math"/>
                            <a:ea typeface="Calibri"/>
                            <a:cs typeface="Arial"/>
                          </a:rPr>
                        </m:ctrlPr>
                      </m:sSubPr>
                      <m:e>
                        <m:r>
                          <a:rPr lang="es-EC" i="1">
                            <a:effectLst/>
                            <a:latin typeface="Cambria Math"/>
                            <a:ea typeface="Calibri"/>
                            <a:cs typeface="Arial"/>
                          </a:rPr>
                          <m:t>(</m:t>
                        </m:r>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oMath>
                </a14:m>
                <a:r>
                  <a:rPr lang="es-EC" dirty="0">
                    <a:effectLst/>
                    <a:latin typeface="Arial"/>
                    <a:ea typeface="Calibri"/>
                    <a:cs typeface="Times New Roman"/>
                  </a:rPr>
                  <a:t> valor para prueba de 2 colas, proporcionado por SPSS 22. Sin embargo, el ejercicio planteado tiene una H</a:t>
                </a:r>
                <a:r>
                  <a:rPr lang="es-EC" baseline="-25000" dirty="0">
                    <a:effectLst/>
                    <a:latin typeface="Arial"/>
                    <a:ea typeface="Calibri"/>
                    <a:cs typeface="Times New Roman"/>
                  </a:rPr>
                  <a:t>1</a:t>
                </a:r>
                <a:r>
                  <a:rPr lang="es-EC" dirty="0">
                    <a:effectLst/>
                    <a:latin typeface="Arial"/>
                    <a:ea typeface="Calibri"/>
                    <a:cs typeface="Times New Roman"/>
                  </a:rPr>
                  <a:t> que induce a una prueba de cola inferior de una cola, entonces el valor proporcionado se divide entre dos:</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d>
                        <m:dPr>
                          <m:ctrlPr>
                            <a:rPr lang="es-ES" i="1">
                              <a:effectLst/>
                              <a:latin typeface="Cambria Math"/>
                              <a:ea typeface="Calibri"/>
                              <a:cs typeface="Arial"/>
                            </a:rPr>
                          </m:ctrlPr>
                        </m:dPr>
                        <m:e>
                          <m:r>
                            <a:rPr lang="es-EC" i="1">
                              <a:effectLst/>
                              <a:latin typeface="Cambria Math"/>
                              <a:ea typeface="Calibri"/>
                              <a:cs typeface="Arial"/>
                            </a:rPr>
                            <m:t>𝑑𝑒</m:t>
                          </m:r>
                          <m:r>
                            <a:rPr lang="es-EC" i="1">
                              <a:effectLst/>
                              <a:latin typeface="Cambria Math"/>
                              <a:ea typeface="Calibri"/>
                              <a:cs typeface="Arial"/>
                            </a:rPr>
                            <m:t> </m:t>
                          </m:r>
                          <m:r>
                            <a:rPr lang="es-EC" i="1">
                              <a:effectLst/>
                              <a:latin typeface="Cambria Math"/>
                              <a:ea typeface="Calibri"/>
                              <a:cs typeface="Arial"/>
                            </a:rPr>
                            <m:t>𝑐𝑜𝑙𝑎</m:t>
                          </m:r>
                          <m:r>
                            <a:rPr lang="es-EC" i="1">
                              <a:effectLst/>
                              <a:latin typeface="Cambria Math"/>
                              <a:ea typeface="Calibri"/>
                              <a:cs typeface="Arial"/>
                            </a:rPr>
                            <m:t> </m:t>
                          </m:r>
                          <m:r>
                            <a:rPr lang="es-EC" i="1">
                              <a:effectLst/>
                              <a:latin typeface="Cambria Math"/>
                              <a:ea typeface="Calibri"/>
                              <a:cs typeface="Arial"/>
                            </a:rPr>
                            <m:t>𝑠𝑢𝑝𝑒𝑟𝑖𝑜𝑟</m:t>
                          </m:r>
                        </m:e>
                      </m:d>
                      <m:r>
                        <a:rPr lang="es-EC" i="1">
                          <a:effectLst/>
                          <a:latin typeface="Cambria Math"/>
                          <a:ea typeface="Calibri"/>
                          <a:cs typeface="Arial"/>
                        </a:rPr>
                        <m:t>=</m:t>
                      </m:r>
                      <m:f>
                        <m:fPr>
                          <m:ctrlPr>
                            <a:rPr lang="es-ES" i="1">
                              <a:effectLst/>
                              <a:latin typeface="Cambria Math"/>
                              <a:ea typeface="Calibri"/>
                              <a:cs typeface="Arial"/>
                            </a:rPr>
                          </m:ctrlPr>
                        </m:fPr>
                        <m:num>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r>
                            <a:rPr lang="es-EC" i="1">
                              <a:effectLst/>
                              <a:latin typeface="Cambria Math"/>
                              <a:ea typeface="Calibri"/>
                              <a:cs typeface="Arial"/>
                            </a:rPr>
                            <m:t> (</m:t>
                          </m:r>
                          <m:r>
                            <a:rPr lang="es-EC" i="1">
                              <a:effectLst/>
                              <a:latin typeface="Cambria Math"/>
                              <a:ea typeface="Calibri"/>
                              <a:cs typeface="Arial"/>
                            </a:rPr>
                            <m:t>𝑝𝑟𝑜𝑝𝑜𝑟𝑐𝑖𝑜𝑛𝑎𝑑𝑜</m:t>
                          </m:r>
                          <m:r>
                            <a:rPr lang="es-EC" i="1">
                              <a:effectLst/>
                              <a:latin typeface="Cambria Math"/>
                              <a:ea typeface="Calibri"/>
                              <a:cs typeface="Arial"/>
                            </a:rPr>
                            <m:t> </m:t>
                          </m:r>
                          <m:r>
                            <a:rPr lang="es-EC" i="1">
                              <a:effectLst/>
                              <a:latin typeface="Cambria Math"/>
                              <a:ea typeface="Calibri"/>
                              <a:cs typeface="Arial"/>
                            </a:rPr>
                            <m:t>𝑝𝑜𝑟𝑆𝑃𝑆𝑆</m:t>
                          </m:r>
                          <m:r>
                            <a:rPr lang="es-EC" i="1">
                              <a:effectLst/>
                              <a:latin typeface="Cambria Math"/>
                              <a:ea typeface="Calibri"/>
                              <a:cs typeface="Arial"/>
                            </a:rPr>
                            <m:t>)</m:t>
                          </m:r>
                        </m:num>
                        <m:den>
                          <m:r>
                            <a:rPr lang="es-EC" i="1">
                              <a:effectLst/>
                              <a:latin typeface="Cambria Math"/>
                              <a:ea typeface="Calibri"/>
                              <a:cs typeface="Arial"/>
                            </a:rPr>
                            <m:t>2</m:t>
                          </m:r>
                        </m:den>
                      </m:f>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r>
                        <a:rPr lang="es-EC" i="1">
                          <a:effectLst/>
                          <a:latin typeface="Cambria Math"/>
                          <a:ea typeface="Calibri"/>
                          <a:cs typeface="Arial"/>
                        </a:rPr>
                        <m:t>𝑣𝑎𝑙𝑜𝑟</m:t>
                      </m:r>
                      <m:r>
                        <a:rPr lang="es-EC" i="1">
                          <a:effectLst/>
                          <a:latin typeface="Cambria Math"/>
                          <a:ea typeface="Calibri"/>
                          <a:cs typeface="Arial"/>
                        </a:rPr>
                        <m:t> </m:t>
                      </m:r>
                      <m:r>
                        <a:rPr lang="es-EC" i="1">
                          <a:effectLst/>
                          <a:latin typeface="Cambria Math"/>
                          <a:ea typeface="Calibri"/>
                          <a:cs typeface="Arial"/>
                        </a:rPr>
                        <m:t>𝑝</m:t>
                      </m:r>
                      <m:d>
                        <m:dPr>
                          <m:ctrlPr>
                            <a:rPr lang="es-ES" i="1">
                              <a:effectLst/>
                              <a:latin typeface="Cambria Math"/>
                              <a:ea typeface="Calibri"/>
                              <a:cs typeface="Arial"/>
                            </a:rPr>
                          </m:ctrlPr>
                        </m:dPr>
                        <m:e>
                          <m:r>
                            <a:rPr lang="es-EC" i="1">
                              <a:effectLst/>
                              <a:latin typeface="Cambria Math"/>
                              <a:ea typeface="Calibri"/>
                              <a:cs typeface="Arial"/>
                            </a:rPr>
                            <m:t>𝑑𝑒</m:t>
                          </m:r>
                          <m:r>
                            <a:rPr lang="es-EC" i="1">
                              <a:effectLst/>
                              <a:latin typeface="Cambria Math"/>
                              <a:ea typeface="Calibri"/>
                              <a:cs typeface="Arial"/>
                            </a:rPr>
                            <m:t> </m:t>
                          </m:r>
                          <m:r>
                            <a:rPr lang="es-EC" i="1">
                              <a:effectLst/>
                              <a:latin typeface="Cambria Math"/>
                              <a:ea typeface="Calibri"/>
                              <a:cs typeface="Arial"/>
                            </a:rPr>
                            <m:t>𝑐𝑜𝑙𝑎</m:t>
                          </m:r>
                          <m:r>
                            <a:rPr lang="es-EC" i="1">
                              <a:effectLst/>
                              <a:latin typeface="Cambria Math"/>
                              <a:ea typeface="Calibri"/>
                              <a:cs typeface="Arial"/>
                            </a:rPr>
                            <m:t> </m:t>
                          </m:r>
                          <m:r>
                            <a:rPr lang="es-EC" i="1">
                              <a:effectLst/>
                              <a:latin typeface="Cambria Math"/>
                              <a:ea typeface="Calibri"/>
                              <a:cs typeface="Arial"/>
                            </a:rPr>
                            <m:t>𝑠𝑢𝑝𝑒𝑟𝑖𝑜𝑟</m:t>
                          </m:r>
                        </m:e>
                      </m:d>
                      <m:r>
                        <a:rPr lang="es-EC" i="1">
                          <a:effectLst/>
                          <a:latin typeface="Cambria Math"/>
                          <a:ea typeface="Calibri"/>
                          <a:cs typeface="Arial"/>
                        </a:rPr>
                        <m:t>=</m:t>
                      </m:r>
                      <m:f>
                        <m:fPr>
                          <m:ctrlPr>
                            <a:rPr lang="es-ES" i="1">
                              <a:effectLst/>
                              <a:latin typeface="Cambria Math"/>
                              <a:ea typeface="Calibri"/>
                              <a:cs typeface="Arial"/>
                            </a:rPr>
                          </m:ctrlPr>
                        </m:fPr>
                        <m:num>
                          <m:r>
                            <a:rPr lang="es-EC" i="1">
                              <a:effectLst/>
                              <a:latin typeface="Cambria Math"/>
                              <a:ea typeface="Calibri"/>
                              <a:cs typeface="Arial"/>
                            </a:rPr>
                            <m:t>0.019</m:t>
                          </m:r>
                        </m:num>
                        <m:den>
                          <m:r>
                            <a:rPr lang="es-EC" i="1">
                              <a:effectLst/>
                              <a:latin typeface="Cambria Math"/>
                              <a:ea typeface="Calibri"/>
                              <a:cs typeface="Arial"/>
                            </a:rPr>
                            <m:t>2</m:t>
                          </m:r>
                        </m:den>
                      </m:f>
                      <m:r>
                        <a:rPr lang="es-EC" i="1">
                          <a:effectLst/>
                          <a:latin typeface="Cambria Math"/>
                          <a:ea typeface="Calibri"/>
                          <a:cs typeface="Arial"/>
                        </a:rPr>
                        <m:t>=0.0095</m:t>
                      </m:r>
                    </m:oMath>
                  </m:oMathPara>
                </a14:m>
                <a:endParaRPr lang="es-ES" sz="1600" dirty="0">
                  <a:ea typeface="Times New Roman"/>
                  <a:cs typeface="Times New Roman"/>
                </a:endParaRPr>
              </a:p>
              <a:p>
                <a:pPr algn="just">
                  <a:spcAft>
                    <a:spcPts val="0"/>
                  </a:spcAft>
                </a:pPr>
                <a:endParaRPr lang="es-EC" dirty="0" smtClean="0">
                  <a:effectLst/>
                  <a:latin typeface="Arial"/>
                  <a:ea typeface="Calibri"/>
                  <a:cs typeface="Times New Roman"/>
                </a:endParaRPr>
              </a:p>
              <a:p>
                <a:pPr algn="just">
                  <a:spcAft>
                    <a:spcPts val="0"/>
                  </a:spcAft>
                </a:pPr>
                <a:r>
                  <a:rPr lang="es-EC" dirty="0" smtClean="0">
                    <a:effectLst/>
                    <a:latin typeface="Arial"/>
                    <a:ea typeface="Calibri"/>
                    <a:cs typeface="Times New Roman"/>
                  </a:rPr>
                  <a:t>El </a:t>
                </a:r>
                <a:r>
                  <a:rPr lang="es-EC" dirty="0">
                    <a:effectLst/>
                    <a:latin typeface="Arial"/>
                    <a:ea typeface="Calibri"/>
                    <a:cs typeface="Times New Roman"/>
                  </a:rPr>
                  <a:t>que comparado con el </a:t>
                </a:r>
                <a:r>
                  <a:rPr lang="es-EC" dirty="0">
                    <a:effectLst/>
                    <a:latin typeface="Symbol"/>
                    <a:ea typeface="Calibri"/>
                    <a:cs typeface="Arial"/>
                  </a:rPr>
                  <a:t>a</a:t>
                </a:r>
                <a:r>
                  <a:rPr lang="es-EC" dirty="0">
                    <a:effectLst/>
                    <a:latin typeface="Arial"/>
                    <a:ea typeface="Calibri"/>
                    <a:cs typeface="Times New Roman"/>
                  </a:rPr>
                  <a:t>=0.05 seleccionado</a:t>
                </a:r>
                <a:endParaRPr lang="es-ES" sz="1600" dirty="0">
                  <a:ea typeface="Times New Roman"/>
                  <a:cs typeface="Times New Roman"/>
                </a:endParaRPr>
              </a:p>
              <a:p>
                <a:pPr algn="just">
                  <a:spcAft>
                    <a:spcPts val="0"/>
                  </a:spcAft>
                </a:pPr>
                <a14:m>
                  <m:oMath xmlns:m="http://schemas.openxmlformats.org/officeDocument/2006/math">
                    <m:r>
                      <a:rPr lang="es-EC" b="1" i="1">
                        <a:effectLst/>
                        <a:latin typeface="Cambria Math"/>
                        <a:ea typeface="Calibri"/>
                        <a:cs typeface="Arial"/>
                      </a:rPr>
                      <m:t>𝒗𝒂𝒍𝒐𝒓</m:t>
                    </m:r>
                    <m:r>
                      <a:rPr lang="es-EC" b="1" i="1">
                        <a:effectLst/>
                        <a:latin typeface="Cambria Math"/>
                        <a:ea typeface="Calibri"/>
                        <a:cs typeface="Arial"/>
                      </a:rPr>
                      <m:t> </m:t>
                    </m:r>
                    <m:r>
                      <a:rPr lang="es-EC" b="1" i="1">
                        <a:effectLst/>
                        <a:latin typeface="Cambria Math"/>
                        <a:ea typeface="Calibri"/>
                        <a:cs typeface="Arial"/>
                      </a:rPr>
                      <m:t>𝒑</m:t>
                    </m:r>
                    <m:r>
                      <a:rPr lang="es-EC" b="1" i="1">
                        <a:effectLst/>
                        <a:latin typeface="Cambria Math"/>
                        <a:ea typeface="Calibri"/>
                        <a:cs typeface="Arial"/>
                      </a:rPr>
                      <m:t>&lt;</m:t>
                    </m:r>
                    <m:r>
                      <a:rPr lang="es-EC" b="1" i="1">
                        <a:effectLst/>
                        <a:latin typeface="Cambria Math"/>
                        <a:ea typeface="Calibri"/>
                        <a:cs typeface="Arial"/>
                      </a:rPr>
                      <m:t>𝜶</m:t>
                    </m:r>
                  </m:oMath>
                </a14:m>
                <a:r>
                  <a:rPr lang="es-EC" dirty="0">
                    <a:effectLst/>
                    <a:latin typeface="Arial"/>
                    <a:ea typeface="Calibri"/>
                    <a:cs typeface="Times New Roman"/>
                  </a:rPr>
                  <a:t> </a:t>
                </a:r>
                <a:endParaRPr lang="es-ES" sz="1600" dirty="0">
                  <a:ea typeface="Times New Roman"/>
                  <a:cs typeface="Times New Roman"/>
                </a:endParaRPr>
              </a:p>
              <a:p>
                <a:pPr algn="just">
                  <a:spcAft>
                    <a:spcPts val="0"/>
                  </a:spcAft>
                </a:pPr>
                <a14:m>
                  <m:oMath xmlns:m="http://schemas.openxmlformats.org/officeDocument/2006/math">
                    <m:r>
                      <a:rPr lang="es-EC" b="1" i="1">
                        <a:effectLst/>
                        <a:latin typeface="Cambria Math"/>
                        <a:ea typeface="Calibri"/>
                        <a:cs typeface="Arial"/>
                      </a:rPr>
                      <m:t>𝟎</m:t>
                    </m:r>
                    <m:r>
                      <a:rPr lang="es-EC" b="1" i="1">
                        <a:effectLst/>
                        <a:latin typeface="Cambria Math"/>
                        <a:ea typeface="Calibri"/>
                        <a:cs typeface="Arial"/>
                      </a:rPr>
                      <m:t>.</m:t>
                    </m:r>
                    <m:r>
                      <a:rPr lang="es-EC" b="1" i="1">
                        <a:effectLst/>
                        <a:latin typeface="Cambria Math"/>
                        <a:ea typeface="Calibri"/>
                        <a:cs typeface="Arial"/>
                      </a:rPr>
                      <m:t>𝟎𝟎𝟗𝟓</m:t>
                    </m:r>
                    <m:r>
                      <a:rPr lang="es-EC" b="1" i="1">
                        <a:effectLst/>
                        <a:latin typeface="Cambria Math"/>
                        <a:ea typeface="Calibri"/>
                        <a:cs typeface="Arial"/>
                      </a:rPr>
                      <m:t>&lt;</m:t>
                    </m:r>
                    <m:r>
                      <a:rPr lang="es-EC" b="1" i="1">
                        <a:effectLst/>
                        <a:latin typeface="Cambria Math"/>
                        <a:ea typeface="Calibri"/>
                        <a:cs typeface="Arial"/>
                      </a:rPr>
                      <m:t>𝟎</m:t>
                    </m:r>
                    <m:r>
                      <a:rPr lang="es-EC" b="1" i="1">
                        <a:effectLst/>
                        <a:latin typeface="Cambria Math"/>
                        <a:ea typeface="Calibri"/>
                        <a:cs typeface="Arial"/>
                      </a:rPr>
                      <m:t>.</m:t>
                    </m:r>
                    <m:r>
                      <a:rPr lang="es-EC" b="1" i="1">
                        <a:effectLst/>
                        <a:latin typeface="Cambria Math"/>
                        <a:ea typeface="Calibri"/>
                        <a:cs typeface="Arial"/>
                      </a:rPr>
                      <m:t>𝟎𝟓</m:t>
                    </m:r>
                  </m:oMath>
                </a14:m>
                <a:r>
                  <a:rPr lang="es-EC" dirty="0">
                    <a:effectLst/>
                    <a:latin typeface="Arial"/>
                    <a:ea typeface="Calibri"/>
                    <a:cs typeface="Times New Roman"/>
                  </a:rPr>
                  <a:t> </a:t>
                </a:r>
                <a:endParaRPr lang="es-ES" sz="1600" dirty="0">
                  <a:ea typeface="Times New Roman"/>
                  <a:cs typeface="Times New Roman"/>
                </a:endParaRPr>
              </a:p>
              <a:p>
                <a:pPr algn="just">
                  <a:spcAft>
                    <a:spcPts val="0"/>
                  </a:spcAft>
                </a:pPr>
                <a:r>
                  <a:rPr lang="es-EC" dirty="0">
                    <a:effectLst/>
                    <a:latin typeface="Arial"/>
                    <a:ea typeface="Calibri"/>
                    <a:cs typeface="Times New Roman"/>
                  </a:rPr>
                  <a:t>Se rechaza la H</a:t>
                </a:r>
                <a:r>
                  <a:rPr lang="es-EC" baseline="-25000" dirty="0">
                    <a:effectLst/>
                    <a:latin typeface="Arial"/>
                    <a:ea typeface="Calibri"/>
                    <a:cs typeface="Times New Roman"/>
                  </a:rPr>
                  <a:t>0</a:t>
                </a:r>
                <a:r>
                  <a:rPr lang="es-EC" dirty="0">
                    <a:effectLst/>
                    <a:latin typeface="Arial"/>
                    <a:ea typeface="Calibri"/>
                    <a:cs typeface="Times New Roman"/>
                  </a:rPr>
                  <a:t>.</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539552" y="908720"/>
                <a:ext cx="7848872" cy="5260927"/>
              </a:xfrm>
              <a:prstGeom prst="rect">
                <a:avLst/>
              </a:prstGeom>
              <a:blipFill rotWithShape="1">
                <a:blip r:embed="rId2"/>
                <a:stretch>
                  <a:fillRect l="-699" t="-579" r="-622" b="-811"/>
                </a:stretch>
              </a:blipFill>
            </p:spPr>
            <p:txBody>
              <a:bodyPr/>
              <a:lstStyle/>
              <a:p>
                <a:r>
                  <a:rPr lang="es-ES">
                    <a:noFill/>
                  </a:rPr>
                  <a:t> </a:t>
                </a:r>
              </a:p>
            </p:txBody>
          </p:sp>
        </mc:Fallback>
      </mc:AlternateContent>
    </p:spTree>
    <p:extLst>
      <p:ext uri="{BB962C8B-B14F-4D97-AF65-F5344CB8AC3E}">
        <p14:creationId xmlns:p14="http://schemas.microsoft.com/office/powerpoint/2010/main" val="1242028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1560" y="260648"/>
            <a:ext cx="8136904" cy="410882"/>
          </a:xfrm>
          <a:prstGeom prst="rect">
            <a:avLst/>
          </a:prstGeom>
        </p:spPr>
        <p:txBody>
          <a:bodyPr wrap="square">
            <a:spAutoFit/>
          </a:bodyPr>
          <a:lstStyle/>
          <a:p>
            <a:pPr>
              <a:lnSpc>
                <a:spcPct val="115000"/>
              </a:lnSpc>
              <a:spcAft>
                <a:spcPts val="0"/>
              </a:spcAft>
            </a:pPr>
            <a:r>
              <a:rPr lang="es-ES" b="1" dirty="0">
                <a:solidFill>
                  <a:srgbClr val="FF0000"/>
                </a:solidFill>
                <a:latin typeface="Arial"/>
                <a:ea typeface="Times New Roman"/>
                <a:cs typeface="Times New Roman"/>
              </a:rPr>
              <a:t>Prueba de hipótesis de comparación de medias de dos poblaciones</a:t>
            </a:r>
            <a:endParaRPr lang="es-ES" sz="1600" dirty="0">
              <a:ea typeface="Times New Roman"/>
              <a:cs typeface="Times New Roman"/>
            </a:endParaRPr>
          </a:p>
        </p:txBody>
      </p:sp>
      <p:sp>
        <p:nvSpPr>
          <p:cNvPr id="5" name="4 Rectángulo"/>
          <p:cNvSpPr/>
          <p:nvPr/>
        </p:nvSpPr>
        <p:spPr>
          <a:xfrm>
            <a:off x="755576" y="1052736"/>
            <a:ext cx="7560840" cy="5262979"/>
          </a:xfrm>
          <a:prstGeom prst="rect">
            <a:avLst/>
          </a:prstGeom>
        </p:spPr>
        <p:txBody>
          <a:bodyPr wrap="square">
            <a:spAutoFit/>
          </a:bodyPr>
          <a:lstStyle/>
          <a:p>
            <a:pPr algn="just">
              <a:spcAft>
                <a:spcPts val="0"/>
              </a:spcAft>
            </a:pPr>
            <a:r>
              <a:rPr lang="es-EC" dirty="0">
                <a:latin typeface="Arial"/>
                <a:ea typeface="Calibri"/>
                <a:cs typeface="Times New Roman"/>
              </a:rPr>
              <a:t>Las pruebas de dos muestras se utilizan para decidir si las medias de dos poblaciones son iguales. Se requieren dos muestras independientes de cada una de las dos poblaciones. </a:t>
            </a:r>
            <a:endParaRPr lang="es-ES" sz="1600" dirty="0">
              <a:ea typeface="Times New Roman"/>
              <a:cs typeface="Times New Roman"/>
            </a:endParaRPr>
          </a:p>
          <a:p>
            <a:pPr algn="just">
              <a:spcAft>
                <a:spcPts val="0"/>
              </a:spcAft>
            </a:pPr>
            <a:r>
              <a:rPr lang="es-EC" dirty="0">
                <a:latin typeface="Arial"/>
                <a:ea typeface="Calibri"/>
                <a:cs typeface="Times New Roman"/>
              </a:rPr>
              <a:t> </a:t>
            </a:r>
            <a:endParaRPr lang="es-ES" sz="1600" dirty="0">
              <a:ea typeface="Times New Roman"/>
              <a:cs typeface="Times New Roman"/>
            </a:endParaRPr>
          </a:p>
          <a:p>
            <a:pPr algn="just">
              <a:spcAft>
                <a:spcPts val="0"/>
              </a:spcAft>
            </a:pPr>
            <a:r>
              <a:rPr lang="es-EC" dirty="0">
                <a:latin typeface="Arial"/>
                <a:ea typeface="Calibri"/>
                <a:cs typeface="Times New Roman"/>
              </a:rPr>
              <a:t>Considérese, los tiempos de secado de dos mezclas de pintura. Cada mezcla es probada un determinado número de veces, y comparados posteriormente los tiempos medios de secado de las dos muestras. Una parece ser superior, ya que su tiempo medio de secado (muestra) es 30 minutos menor que el de la otra muestra.</a:t>
            </a:r>
            <a:endParaRPr lang="es-ES" sz="1600" dirty="0">
              <a:ea typeface="Times New Roman"/>
              <a:cs typeface="Times New Roman"/>
            </a:endParaRPr>
          </a:p>
          <a:p>
            <a:pPr algn="just">
              <a:spcAft>
                <a:spcPts val="0"/>
              </a:spcAft>
            </a:pPr>
            <a:r>
              <a:rPr lang="es-EC" dirty="0">
                <a:latin typeface="Arial"/>
                <a:ea typeface="Calibri"/>
                <a:cs typeface="Times New Roman"/>
              </a:rPr>
              <a:t>Pero, ¿son realmente diferentes los tiempos medios de secado de las dos pinturas, o esta diferencia </a:t>
            </a:r>
            <a:r>
              <a:rPr lang="es-EC" dirty="0" err="1">
                <a:latin typeface="Arial"/>
                <a:ea typeface="Calibri"/>
                <a:cs typeface="Times New Roman"/>
              </a:rPr>
              <a:t>muestral</a:t>
            </a:r>
            <a:r>
              <a:rPr lang="es-EC" dirty="0">
                <a:latin typeface="Arial"/>
                <a:ea typeface="Calibri"/>
                <a:cs typeface="Times New Roman"/>
              </a:rPr>
              <a:t> se debe a una variación aleatoria?</a:t>
            </a:r>
            <a:endParaRPr lang="es-ES" sz="1600" dirty="0">
              <a:ea typeface="Times New Roman"/>
              <a:cs typeface="Times New Roman"/>
            </a:endParaRPr>
          </a:p>
          <a:p>
            <a:pPr algn="just">
              <a:spcAft>
                <a:spcPts val="0"/>
              </a:spcAft>
            </a:pPr>
            <a:r>
              <a:rPr lang="es-EC" dirty="0">
                <a:latin typeface="Arial"/>
                <a:ea typeface="Calibri"/>
                <a:cs typeface="Times New Roman"/>
              </a:rPr>
              <a:t> </a:t>
            </a:r>
            <a:endParaRPr lang="es-ES" sz="1600" dirty="0">
              <a:ea typeface="Times New Roman"/>
              <a:cs typeface="Times New Roman"/>
            </a:endParaRPr>
          </a:p>
          <a:p>
            <a:pPr algn="just">
              <a:spcAft>
                <a:spcPts val="0"/>
              </a:spcAft>
            </a:pPr>
            <a:r>
              <a:rPr lang="es-EC" dirty="0">
                <a:latin typeface="Arial"/>
                <a:ea typeface="Calibri"/>
                <a:cs typeface="Times New Roman"/>
              </a:rPr>
              <a:t>Con frecuencia se utilizan pruebas de dos muestras para comparar dos métodos de enseñanza, dos marcas, dos ciudades, dos distritos escolares y otras cosas semejantes</a:t>
            </a:r>
            <a:r>
              <a:rPr lang="es-EC" dirty="0" smtClean="0">
                <a:latin typeface="Arial"/>
                <a:ea typeface="Calibri"/>
                <a:cs typeface="Times New Roman"/>
              </a:rPr>
              <a:t>.</a:t>
            </a:r>
          </a:p>
          <a:p>
            <a:pPr algn="just">
              <a:spcAft>
                <a:spcPts val="0"/>
              </a:spcAft>
            </a:pPr>
            <a:endParaRPr lang="es-EC" sz="1600" dirty="0">
              <a:latin typeface="Arial"/>
              <a:ea typeface="Times New Roman"/>
              <a:cs typeface="Times New Roman"/>
            </a:endParaRPr>
          </a:p>
          <a:p>
            <a:pPr algn="just">
              <a:spcAft>
                <a:spcPts val="0"/>
              </a:spcAft>
            </a:pPr>
            <a:r>
              <a:rPr lang="es-EC" sz="1600" dirty="0" smtClean="0">
                <a:latin typeface="Arial"/>
                <a:ea typeface="Times New Roman"/>
                <a:cs typeface="Times New Roman"/>
              </a:rPr>
              <a:t>Las muestras deben provenir de poblaciones con distribución normal y las varianzas de los dos grupos deben ser iguales. </a:t>
            </a:r>
            <a:endParaRPr lang="es-ES" sz="1600" dirty="0">
              <a:ea typeface="Times New Roman"/>
              <a:cs typeface="Times New Roman"/>
            </a:endParaRPr>
          </a:p>
        </p:txBody>
      </p:sp>
    </p:spTree>
    <p:extLst>
      <p:ext uri="{BB962C8B-B14F-4D97-AF65-F5344CB8AC3E}">
        <p14:creationId xmlns:p14="http://schemas.microsoft.com/office/powerpoint/2010/main" val="10009441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395536" y="259320"/>
                <a:ext cx="8352928" cy="4847930"/>
              </a:xfrm>
              <a:prstGeom prst="rect">
                <a:avLst/>
              </a:prstGeom>
            </p:spPr>
            <p:txBody>
              <a:bodyPr wrap="square">
                <a:spAutoFit/>
              </a:bodyPr>
              <a:lstStyle/>
              <a:p>
                <a:pPr algn="just">
                  <a:spcAft>
                    <a:spcPts val="0"/>
                  </a:spcAft>
                </a:pPr>
                <a:r>
                  <a:rPr lang="es-EC" dirty="0">
                    <a:latin typeface="Arial"/>
                    <a:ea typeface="Calibri"/>
                    <a:cs typeface="Times New Roman"/>
                  </a:rPr>
                  <a:t>La hipótesis nula puede establecer que las dos poblaciones tienen medias iguales:</a:t>
                </a:r>
                <a:endParaRPr lang="es-ES" sz="1600" dirty="0">
                  <a:ea typeface="Times New Roman"/>
                  <a:cs typeface="Times New Roman"/>
                </a:endParaRPr>
              </a:p>
              <a:p>
                <a:pPr marL="1787525" algn="just">
                  <a:spcAft>
                    <a:spcPts val="0"/>
                  </a:spcAft>
                </a:pPr>
                <a:r>
                  <a:rPr lang="es-EC" dirty="0">
                    <a:effectLst/>
                    <a:latin typeface="Arial"/>
                    <a:ea typeface="Calibri"/>
                    <a:cs typeface="Times New Roman"/>
                  </a:rPr>
                  <a:t>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0</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2</m:t>
                        </m:r>
                      </m:sub>
                    </m:sSub>
                  </m:oMath>
                </a14:m>
                <a:endParaRPr lang="es-ES" sz="1600" dirty="0">
                  <a:ea typeface="Times New Roman"/>
                  <a:cs typeface="Times New Roman"/>
                </a:endParaRPr>
              </a:p>
              <a:p>
                <a:pPr algn="just">
                  <a:spcAft>
                    <a:spcPts val="0"/>
                  </a:spcAft>
                </a:pPr>
                <a:r>
                  <a:rPr lang="es-EC" dirty="0">
                    <a:effectLst/>
                    <a:latin typeface="Arial"/>
                    <a:ea typeface="Calibri"/>
                    <a:cs typeface="Times New Roman"/>
                  </a:rPr>
                  <a:t>Las hipótesis alternas adoptan alguna de las siguientes formas:</a:t>
                </a:r>
                <a:endParaRPr lang="es-ES" sz="1600" dirty="0">
                  <a:ea typeface="Times New Roman"/>
                  <a:cs typeface="Times New Roman"/>
                </a:endParaRPr>
              </a:p>
              <a:p>
                <a:pPr algn="just">
                  <a:spcAft>
                    <a:spcPts val="0"/>
                  </a:spcAft>
                </a:pP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2</m:t>
                        </m:r>
                      </m:sub>
                    </m:sSub>
                  </m:oMath>
                </a14:m>
                <a:r>
                  <a:rPr lang="es-EC" dirty="0">
                    <a:effectLst/>
                    <a:latin typeface="Arial"/>
                    <a:ea typeface="Calibri"/>
                    <a:cs typeface="Times New Roman"/>
                  </a:rPr>
                  <a:t> en prueba de 2 colas</a:t>
                </a:r>
                <a:endParaRPr lang="es-ES" sz="1600" dirty="0">
                  <a:ea typeface="Times New Roman"/>
                  <a:cs typeface="Times New Roman"/>
                </a:endParaRPr>
              </a:p>
              <a:p>
                <a:pPr algn="just">
                  <a:spcAft>
                    <a:spcPts val="0"/>
                  </a:spcAft>
                </a:pP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1</m:t>
                        </m:r>
                      </m:sub>
                    </m:sSub>
                    <m:r>
                      <a:rPr lang="es-EC" i="1">
                        <a:effectLst/>
                        <a:latin typeface="Cambria Math"/>
                        <a:ea typeface="Calibri"/>
                        <a:cs typeface="Arial"/>
                      </a:rPr>
                      <m:t>&gt;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2</m:t>
                        </m:r>
                      </m:sub>
                    </m:sSub>
                  </m:oMath>
                </a14:m>
                <a:r>
                  <a:rPr lang="es-EC" dirty="0">
                    <a:effectLst/>
                    <a:latin typeface="Arial"/>
                    <a:ea typeface="Calibri"/>
                    <a:cs typeface="Times New Roman"/>
                  </a:rPr>
                  <a:t> en prueba de cola superior</a:t>
                </a:r>
                <a:endParaRPr lang="es-ES" sz="1600" dirty="0">
                  <a:ea typeface="Times New Roman"/>
                  <a:cs typeface="Times New Roman"/>
                </a:endParaRPr>
              </a:p>
              <a:p>
                <a:pPr algn="just">
                  <a:spcAft>
                    <a:spcPts val="0"/>
                  </a:spcAft>
                </a:pP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1</m:t>
                        </m:r>
                      </m:sub>
                    </m:sSub>
                    <m:r>
                      <a:rPr lang="es-EC" i="1">
                        <a:effectLst/>
                        <a:latin typeface="Cambria Math"/>
                        <a:ea typeface="Calibri"/>
                        <a:cs typeface="Arial"/>
                      </a:rPr>
                      <m:t>&lt;</m:t>
                    </m:r>
                    <m:sSub>
                      <m:sSubPr>
                        <m:ctrlPr>
                          <a:rPr lang="es-ES" i="1">
                            <a:effectLst/>
                            <a:latin typeface="Cambria Math"/>
                            <a:ea typeface="Calibri"/>
                            <a:cs typeface="Arial"/>
                          </a:rPr>
                        </m:ctrlPr>
                      </m:sSubPr>
                      <m:e>
                        <m:r>
                          <a:rPr lang="es-EC" i="1">
                            <a:effectLst/>
                            <a:latin typeface="Cambria Math"/>
                            <a:ea typeface="Calibri"/>
                            <a:cs typeface="Arial"/>
                          </a:rPr>
                          <m:t>𝜇</m:t>
                        </m:r>
                      </m:e>
                      <m:sub>
                        <m:r>
                          <a:rPr lang="es-EC" i="1">
                            <a:effectLst/>
                            <a:latin typeface="Cambria Math"/>
                            <a:ea typeface="Calibri"/>
                            <a:cs typeface="Arial"/>
                          </a:rPr>
                          <m:t>2</m:t>
                        </m:r>
                      </m:sub>
                    </m:sSub>
                  </m:oMath>
                </a14:m>
                <a:r>
                  <a:rPr lang="es-EC" dirty="0">
                    <a:effectLst/>
                    <a:latin typeface="Arial"/>
                    <a:ea typeface="Calibri"/>
                    <a:cs typeface="Times New Roman"/>
                  </a:rPr>
                  <a:t> en prueba de cola inferior</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r>
                  <a:rPr lang="es-EC" dirty="0">
                    <a:effectLst/>
                    <a:latin typeface="Arial"/>
                    <a:ea typeface="Calibri"/>
                    <a:cs typeface="Times New Roman"/>
                  </a:rPr>
                  <a:t>Cuando se conocen las desviaciones estándar de las dos poblaciones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1</m:t>
                        </m:r>
                      </m:sub>
                    </m:sSub>
                    <m:r>
                      <a:rPr lang="es-EC">
                        <a:effectLst/>
                        <a:latin typeface="Cambria Math"/>
                        <a:ea typeface="Calibri"/>
                        <a:cs typeface="Arial"/>
                      </a:rPr>
                      <m:t> </m:t>
                    </m:r>
                    <m:r>
                      <m:rPr>
                        <m:sty m:val="p"/>
                      </m:rPr>
                      <a:rPr lang="es-EC">
                        <a:effectLst/>
                        <a:latin typeface="Cambria Math"/>
                        <a:ea typeface="Calibri"/>
                        <a:cs typeface="Arial"/>
                      </a:rPr>
                      <m:t>y</m:t>
                    </m:r>
                    <m:r>
                      <a:rPr lang="es-EC" i="1">
                        <a:effectLst/>
                        <a:latin typeface="Cambria Math"/>
                        <a:ea typeface="Calibri"/>
                        <a:cs typeface="Arial"/>
                      </a:rPr>
                      <m:t> </m:t>
                    </m:r>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2</m:t>
                        </m:r>
                      </m:sub>
                    </m:sSub>
                  </m:oMath>
                </a14:m>
                <a:r>
                  <a:rPr lang="es-EC" dirty="0">
                    <a:effectLst/>
                    <a:latin typeface="Arial"/>
                    <a:ea typeface="Calibri"/>
                    <a:cs typeface="Times New Roman"/>
                  </a:rPr>
                  <a:t> el valor del estadístico de prueba es:</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2</m:t>
                              </m:r>
                            </m:sub>
                          </m:sSub>
                        </m:num>
                        <m:den>
                          <m:rad>
                            <m:radPr>
                              <m:degHide m:val="on"/>
                              <m:ctrlPr>
                                <a:rPr lang="es-ES" i="1">
                                  <a:effectLst/>
                                  <a:latin typeface="Cambria Math"/>
                                  <a:ea typeface="Calibri"/>
                                  <a:cs typeface="Arial"/>
                                </a:rPr>
                              </m:ctrlPr>
                            </m:radPr>
                            <m:deg/>
                            <m:e>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𝜎</m:t>
                                      </m:r>
                                    </m:e>
                                    <m:sub>
                                      <m:r>
                                        <a:rPr lang="es-EC" i="1">
                                          <a:effectLst/>
                                          <a:latin typeface="Cambria Math"/>
                                          <a:ea typeface="Calibri"/>
                                          <a:cs typeface="Arial"/>
                                        </a:rPr>
                                        <m:t>1</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1</m:t>
                                      </m:r>
                                    </m:sub>
                                  </m:sSub>
                                </m:den>
                              </m:f>
                              <m:r>
                                <a:rPr lang="es-EC" i="1">
                                  <a:effectLst/>
                                  <a:latin typeface="Cambria Math"/>
                                  <a:ea typeface="Calibri"/>
                                  <a:cs typeface="Arial"/>
                                </a:rPr>
                                <m:t>−</m:t>
                              </m:r>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𝜎</m:t>
                                      </m:r>
                                    </m:e>
                                    <m:sub>
                                      <m:r>
                                        <a:rPr lang="es-EC" i="1">
                                          <a:effectLst/>
                                          <a:latin typeface="Cambria Math"/>
                                          <a:ea typeface="Calibri"/>
                                          <a:cs typeface="Arial"/>
                                        </a:rPr>
                                        <m:t>2</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2</m:t>
                                      </m:r>
                                    </m:sub>
                                  </m:sSub>
                                </m:den>
                              </m:f>
                            </m:e>
                          </m:rad>
                        </m:den>
                      </m:f>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Se utiliza la misma distribución y la misma fórmula en el caso que las muestras sean chicas, es decir n</a:t>
                </a:r>
                <a:r>
                  <a:rPr lang="es-EC" baseline="-25000" dirty="0">
                    <a:effectLst/>
                    <a:latin typeface="Arial"/>
                    <a:ea typeface="Calibri"/>
                    <a:cs typeface="Times New Roman"/>
                  </a:rPr>
                  <a:t>1</a:t>
                </a:r>
                <a:r>
                  <a:rPr lang="es-EC" dirty="0">
                    <a:effectLst/>
                    <a:latin typeface="Arial"/>
                    <a:ea typeface="Calibri"/>
                    <a:cs typeface="Times New Roman"/>
                  </a:rPr>
                  <a:t> y n</a:t>
                </a:r>
                <a:r>
                  <a:rPr lang="es-EC" baseline="-25000" dirty="0">
                    <a:effectLst/>
                    <a:latin typeface="Arial"/>
                    <a:ea typeface="Calibri"/>
                    <a:cs typeface="Times New Roman"/>
                  </a:rPr>
                  <a:t>2</a:t>
                </a:r>
                <a:r>
                  <a:rPr lang="es-EC" dirty="0">
                    <a:effectLst/>
                    <a:latin typeface="Arial"/>
                    <a:ea typeface="Calibri"/>
                    <a:cs typeface="Times New Roman"/>
                  </a:rPr>
                  <a:t> sean mayores o iguales a 30, siendo reemplazados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1</m:t>
                        </m:r>
                      </m:sub>
                    </m:sSub>
                    <m:r>
                      <a:rPr lang="es-EC">
                        <a:effectLst/>
                        <a:latin typeface="Cambria Math"/>
                        <a:ea typeface="Calibri"/>
                        <a:cs typeface="Arial"/>
                      </a:rPr>
                      <m:t> </m:t>
                    </m:r>
                    <m:r>
                      <m:rPr>
                        <m:sty m:val="p"/>
                      </m:rPr>
                      <a:rPr lang="es-EC">
                        <a:effectLst/>
                        <a:latin typeface="Cambria Math"/>
                        <a:ea typeface="Calibri"/>
                        <a:cs typeface="Arial"/>
                      </a:rPr>
                      <m:t>y</m:t>
                    </m:r>
                    <m:r>
                      <a:rPr lang="es-EC" i="1">
                        <a:effectLst/>
                        <a:latin typeface="Cambria Math"/>
                        <a:ea typeface="Calibri"/>
                        <a:cs typeface="Arial"/>
                      </a:rPr>
                      <m:t> </m:t>
                    </m:r>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2</m:t>
                        </m:r>
                      </m:sub>
                    </m:sSub>
                  </m:oMath>
                </a14:m>
                <a:r>
                  <a:rPr lang="es-EC" dirty="0">
                    <a:effectLst/>
                    <a:latin typeface="Arial"/>
                    <a:ea typeface="Calibri"/>
                    <a:cs typeface="Times New Roman"/>
                  </a:rPr>
                  <a:t> por s</a:t>
                </a:r>
                <a:r>
                  <a:rPr lang="es-EC" baseline="-25000" dirty="0">
                    <a:effectLst/>
                    <a:latin typeface="Arial"/>
                    <a:ea typeface="Calibri"/>
                    <a:cs typeface="Times New Roman"/>
                  </a:rPr>
                  <a:t>1</a:t>
                </a:r>
                <a:r>
                  <a:rPr lang="es-EC" dirty="0">
                    <a:effectLst/>
                    <a:latin typeface="Arial"/>
                    <a:ea typeface="Calibri"/>
                    <a:cs typeface="Times New Roman"/>
                  </a:rPr>
                  <a:t> y s</a:t>
                </a:r>
                <a:r>
                  <a:rPr lang="es-EC" baseline="-25000" dirty="0">
                    <a:effectLst/>
                    <a:latin typeface="Arial"/>
                    <a:ea typeface="Calibri"/>
                    <a:cs typeface="Times New Roman"/>
                  </a:rPr>
                  <a:t>2</a:t>
                </a:r>
                <a:r>
                  <a:rPr lang="es-EC" dirty="0">
                    <a:effectLst/>
                    <a:latin typeface="Arial"/>
                    <a:ea typeface="Calibri"/>
                    <a:cs typeface="Times New Roman"/>
                  </a:rPr>
                  <a:t>, respectivamente, y que las poblaciones sean normales.</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395536" y="259320"/>
                <a:ext cx="8352928" cy="4847930"/>
              </a:xfrm>
              <a:prstGeom prst="rect">
                <a:avLst/>
              </a:prstGeom>
              <a:blipFill rotWithShape="1">
                <a:blip r:embed="rId2"/>
                <a:stretch>
                  <a:fillRect l="-657" t="-629" r="-584" b="-1006"/>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5" name="4 Rectángulo"/>
              <p:cNvSpPr/>
              <p:nvPr/>
            </p:nvSpPr>
            <p:spPr>
              <a:xfrm>
                <a:off x="1835696" y="5899338"/>
                <a:ext cx="6696744" cy="861774"/>
              </a:xfrm>
              <a:prstGeom prst="rect">
                <a:avLst/>
              </a:prstGeom>
            </p:spPr>
            <p:txBody>
              <a:bodyPr wrap="square">
                <a:spAutoFit/>
              </a:bodyPr>
              <a:lstStyle/>
              <a:p>
                <a:pPr algn="just">
                  <a:lnSpc>
                    <a:spcPts val="1200"/>
                  </a:lnSpc>
                  <a:spcAft>
                    <a:spcPts val="0"/>
                  </a:spcAft>
                </a:pPr>
                <a:r>
                  <a:rPr lang="es-EC" dirty="0">
                    <a:latin typeface="Arial"/>
                    <a:ea typeface="Calibri"/>
                    <a:cs typeface="Times New Roman"/>
                  </a:rPr>
                  <a:t> </a:t>
                </a:r>
                <a:endParaRPr lang="es-ES" sz="1600" dirty="0">
                  <a:ea typeface="Times New Roman"/>
                  <a:cs typeface="Times New Roman"/>
                </a:endParaRPr>
              </a:p>
              <a:p>
                <a:pPr algn="just">
                  <a:lnSpc>
                    <a:spcPts val="1200"/>
                  </a:lnSpc>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𝑍</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2</m:t>
                              </m:r>
                            </m:sub>
                          </m:sSub>
                        </m:num>
                        <m:den>
                          <m:rad>
                            <m:radPr>
                              <m:degHide m:val="on"/>
                              <m:ctrlPr>
                                <a:rPr lang="es-ES" i="1">
                                  <a:effectLst/>
                                  <a:latin typeface="Cambria Math"/>
                                  <a:ea typeface="Calibri"/>
                                  <a:cs typeface="Arial"/>
                                </a:rPr>
                              </m:ctrlPr>
                            </m:radPr>
                            <m:deg/>
                            <m:e>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1</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1</m:t>
                                      </m:r>
                                    </m:sub>
                                  </m:sSub>
                                </m:den>
                              </m:f>
                              <m:r>
                                <a:rPr lang="es-EC" i="1">
                                  <a:effectLst/>
                                  <a:latin typeface="Cambria Math"/>
                                  <a:ea typeface="Calibri"/>
                                  <a:cs typeface="Arial"/>
                                </a:rPr>
                                <m:t>−</m:t>
                              </m:r>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2</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2</m:t>
                                      </m:r>
                                    </m:sub>
                                  </m:sSub>
                                </m:den>
                              </m:f>
                            </m:e>
                          </m:rad>
                        </m:den>
                      </m:f>
                    </m:oMath>
                  </m:oMathPara>
                </a14:m>
                <a:endParaRPr lang="es-ES" sz="1600" dirty="0">
                  <a:ea typeface="Times New Roman"/>
                  <a:cs typeface="Times New Roman"/>
                </a:endParaRPr>
              </a:p>
              <a:p>
                <a:pPr algn="just">
                  <a:lnSpc>
                    <a:spcPts val="1200"/>
                  </a:lnSpc>
                  <a:spcAft>
                    <a:spcPts val="0"/>
                  </a:spcAft>
                </a:pPr>
                <a:endParaRPr lang="es-EC" dirty="0" smtClean="0">
                  <a:effectLst/>
                  <a:latin typeface="Arial"/>
                  <a:ea typeface="Calibri"/>
                  <a:cs typeface="Times New Roman"/>
                </a:endParaRPr>
              </a:p>
              <a:p>
                <a:pPr algn="just">
                  <a:lnSpc>
                    <a:spcPts val="1200"/>
                  </a:lnSpc>
                  <a:spcAft>
                    <a:spcPts val="0"/>
                  </a:spcAft>
                </a:pPr>
                <a:endParaRPr lang="es-EC" dirty="0" smtClean="0">
                  <a:effectLst/>
                  <a:latin typeface="Arial"/>
                  <a:ea typeface="Calibri"/>
                  <a:cs typeface="Times New Roman"/>
                </a:endParaRPr>
              </a:p>
              <a:p>
                <a:pPr algn="just">
                  <a:lnSpc>
                    <a:spcPts val="1200"/>
                  </a:lnSpc>
                  <a:spcAft>
                    <a:spcPts val="0"/>
                  </a:spcAft>
                </a:pPr>
                <a:r>
                  <a:rPr lang="es-EC" dirty="0" smtClean="0">
                    <a:effectLst/>
                    <a:latin typeface="Arial"/>
                    <a:ea typeface="Calibri"/>
                    <a:cs typeface="Times New Roman"/>
                  </a:rPr>
                  <a:t>Que </a:t>
                </a:r>
                <a:r>
                  <a:rPr lang="es-EC" dirty="0">
                    <a:effectLst/>
                    <a:latin typeface="Arial"/>
                    <a:ea typeface="Calibri"/>
                    <a:cs typeface="Times New Roman"/>
                  </a:rPr>
                  <a:t>sigue la distribución </a:t>
                </a:r>
                <a:r>
                  <a:rPr lang="es-EC" dirty="0" err="1">
                    <a:effectLst/>
                    <a:latin typeface="Arial"/>
                    <a:ea typeface="Calibri"/>
                    <a:cs typeface="Times New Roman"/>
                  </a:rPr>
                  <a:t>Z</a:t>
                </a:r>
                <a:r>
                  <a:rPr lang="es-EC" baseline="-25000" dirty="0" err="1">
                    <a:effectLst/>
                    <a:latin typeface="Symbol"/>
                    <a:ea typeface="Calibri"/>
                    <a:cs typeface="Arial"/>
                  </a:rPr>
                  <a:t>a</a:t>
                </a:r>
                <a:r>
                  <a:rPr lang="es-EC" baseline="-25000" dirty="0">
                    <a:effectLst/>
                    <a:latin typeface="Arial"/>
                    <a:ea typeface="Calibri"/>
                    <a:cs typeface="Times New Roman"/>
                  </a:rPr>
                  <a:t>/2</a:t>
                </a:r>
                <a:r>
                  <a:rPr lang="es-EC" dirty="0">
                    <a:effectLst/>
                    <a:latin typeface="Arial"/>
                    <a:ea typeface="Calibri"/>
                    <a:cs typeface="Times New Roman"/>
                  </a:rPr>
                  <a:t> para una prueba a dos colas.</a:t>
                </a:r>
                <a:endParaRPr lang="es-ES" sz="1600" dirty="0">
                  <a:ea typeface="Times New Roman"/>
                  <a:cs typeface="Times New Roman"/>
                </a:endParaRPr>
              </a:p>
            </p:txBody>
          </p:sp>
        </mc:Choice>
        <mc:Fallback xmlns="">
          <p:sp>
            <p:nvSpPr>
              <p:cNvPr id="5" name="4 Rectángulo"/>
              <p:cNvSpPr>
                <a:spLocks noRot="1" noChangeAspect="1" noMove="1" noResize="1" noEditPoints="1" noAdjustHandles="1" noChangeArrowheads="1" noChangeShapeType="1" noTextEdit="1"/>
              </p:cNvSpPr>
              <p:nvPr/>
            </p:nvSpPr>
            <p:spPr>
              <a:xfrm>
                <a:off x="1835696" y="5899338"/>
                <a:ext cx="6696744" cy="861774"/>
              </a:xfrm>
              <a:prstGeom prst="rect">
                <a:avLst/>
              </a:prstGeom>
              <a:blipFill rotWithShape="1">
                <a:blip r:embed="rId3"/>
                <a:stretch>
                  <a:fillRect l="-728" t="-64539" b="-12766"/>
                </a:stretch>
              </a:blipFill>
            </p:spPr>
            <p:txBody>
              <a:bodyPr/>
              <a:lstStyle/>
              <a:p>
                <a:r>
                  <a:rPr lang="es-ES">
                    <a:noFill/>
                  </a:rPr>
                  <a:t> </a:t>
                </a:r>
              </a:p>
            </p:txBody>
          </p:sp>
        </mc:Fallback>
      </mc:AlternateContent>
    </p:spTree>
    <p:extLst>
      <p:ext uri="{BB962C8B-B14F-4D97-AF65-F5344CB8AC3E}">
        <p14:creationId xmlns:p14="http://schemas.microsoft.com/office/powerpoint/2010/main" val="1934155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683568" y="524019"/>
                <a:ext cx="7920880" cy="5641865"/>
              </a:xfrm>
              <a:prstGeom prst="rect">
                <a:avLst/>
              </a:prstGeom>
            </p:spPr>
            <p:txBody>
              <a:bodyPr wrap="square">
                <a:spAutoFit/>
              </a:bodyPr>
              <a:lstStyle/>
              <a:p>
                <a:pPr algn="just">
                  <a:spcAft>
                    <a:spcPts val="0"/>
                  </a:spcAft>
                </a:pPr>
                <a:r>
                  <a:rPr lang="es-EC" dirty="0">
                    <a:latin typeface="Arial"/>
                    <a:ea typeface="Calibri"/>
                    <a:cs typeface="Times New Roman"/>
                  </a:rPr>
                  <a:t>Para tamaños más pequeños de muestra, Z estará distribuida normalmente sólo si las dos poblaciones que se muestrean también lo están.</a:t>
                </a:r>
                <a:endParaRPr lang="es-ES" sz="1600" dirty="0">
                  <a:ea typeface="Times New Roman"/>
                  <a:cs typeface="Times New Roman"/>
                </a:endParaRPr>
              </a:p>
              <a:p>
                <a:pPr algn="just">
                  <a:spcAft>
                    <a:spcPts val="0"/>
                  </a:spcAft>
                </a:pPr>
                <a:r>
                  <a:rPr lang="es-EC" dirty="0">
                    <a:effectLst/>
                    <a:latin typeface="Arial"/>
                    <a:ea typeface="Calibri"/>
                    <a:cs typeface="Times New Roman"/>
                  </a:rPr>
                  <a:t> </a:t>
                </a:r>
                <a:endParaRPr lang="es-ES" sz="1600" dirty="0">
                  <a:ea typeface="Times New Roman"/>
                  <a:cs typeface="Times New Roman"/>
                </a:endParaRPr>
              </a:p>
              <a:p>
                <a:pPr algn="just">
                  <a:spcAft>
                    <a:spcPts val="0"/>
                  </a:spcAft>
                </a:pPr>
                <a:r>
                  <a:rPr lang="es-EC" dirty="0">
                    <a:effectLst/>
                    <a:latin typeface="Arial"/>
                    <a:ea typeface="Calibri"/>
                    <a:cs typeface="Times New Roman"/>
                  </a:rPr>
                  <a:t>Cuando no se conocen las desviaciones estándar de la población, pero se asumen desiguales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2</m:t>
                        </m:r>
                      </m:sub>
                    </m:sSub>
                    <m:r>
                      <a:rPr lang="es-EC" i="1">
                        <a:effectLst/>
                        <a:latin typeface="Cambria Math"/>
                        <a:ea typeface="Calibri"/>
                        <a:cs typeface="Arial"/>
                      </a:rPr>
                      <m:t>)</m:t>
                    </m:r>
                  </m:oMath>
                </a14:m>
                <a:r>
                  <a:rPr lang="es-EC" dirty="0">
                    <a:effectLst/>
                    <a:latin typeface="Arial"/>
                    <a:ea typeface="Calibri"/>
                    <a:cs typeface="Times New Roman"/>
                  </a:rPr>
                  <a:t> y los tamaños de muestra n</a:t>
                </a:r>
                <a:r>
                  <a:rPr lang="es-EC" baseline="-25000" dirty="0">
                    <a:effectLst/>
                    <a:latin typeface="Arial"/>
                    <a:ea typeface="Calibri"/>
                    <a:cs typeface="Times New Roman"/>
                  </a:rPr>
                  <a:t>1</a:t>
                </a:r>
                <a:r>
                  <a:rPr lang="es-EC" dirty="0">
                    <a:effectLst/>
                    <a:latin typeface="Arial"/>
                    <a:ea typeface="Calibri"/>
                    <a:cs typeface="Times New Roman"/>
                  </a:rPr>
                  <a:t> y n</a:t>
                </a:r>
                <a:r>
                  <a:rPr lang="es-EC" baseline="-25000" dirty="0">
                    <a:effectLst/>
                    <a:latin typeface="Arial"/>
                    <a:ea typeface="Calibri"/>
                    <a:cs typeface="Times New Roman"/>
                  </a:rPr>
                  <a:t>2</a:t>
                </a:r>
                <a:r>
                  <a:rPr lang="es-EC" dirty="0">
                    <a:effectLst/>
                    <a:latin typeface="Arial"/>
                    <a:ea typeface="Calibri"/>
                    <a:cs typeface="Times New Roman"/>
                  </a:rPr>
                  <a:t> son menores que 30 el valor del estadístico de prueba corresponde al de la distribución t:</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𝑡</m:t>
                          </m:r>
                        </m:e>
                        <m:sub>
                          <m:r>
                            <a:rPr lang="es-EC" i="1">
                              <a:effectLst/>
                              <a:latin typeface="Cambria Math"/>
                              <a:ea typeface="Calibri"/>
                              <a:cs typeface="Arial"/>
                            </a:rPr>
                            <m:t>𝑐</m:t>
                          </m:r>
                        </m:sub>
                      </m:sSub>
                      <m:r>
                        <a:rPr lang="es-EC" i="1">
                          <a:effectLst/>
                          <a:latin typeface="Cambria Math"/>
                          <a:ea typeface="Calibri"/>
                          <a:cs typeface="Arial"/>
                        </a:rPr>
                        <m:t>=</m:t>
                      </m:r>
                      <m:f>
                        <m:fPr>
                          <m:ctrlPr>
                            <a:rPr lang="es-ES" i="1">
                              <a:effectLst/>
                              <a:latin typeface="Cambria Math"/>
                              <a:ea typeface="Calibri"/>
                              <a:cs typeface="Arial"/>
                            </a:rPr>
                          </m:ctrlPr>
                        </m:fPr>
                        <m:num>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acc>
                                <m:accPr>
                                  <m:chr m:val="̅"/>
                                  <m:ctrlPr>
                                    <a:rPr lang="es-ES" i="1">
                                      <a:effectLst/>
                                      <a:latin typeface="Cambria Math"/>
                                      <a:ea typeface="Calibri"/>
                                      <a:cs typeface="Arial"/>
                                    </a:rPr>
                                  </m:ctrlPr>
                                </m:accPr>
                                <m:e>
                                  <m:r>
                                    <a:rPr lang="es-EC" i="1">
                                      <a:effectLst/>
                                      <a:latin typeface="Cambria Math"/>
                                      <a:ea typeface="Calibri"/>
                                      <a:cs typeface="Arial"/>
                                    </a:rPr>
                                    <m:t>𝑋</m:t>
                                  </m:r>
                                </m:e>
                              </m:acc>
                            </m:e>
                            <m:sub>
                              <m:r>
                                <a:rPr lang="es-EC" i="1">
                                  <a:effectLst/>
                                  <a:latin typeface="Cambria Math"/>
                                  <a:ea typeface="Calibri"/>
                                  <a:cs typeface="Arial"/>
                                </a:rPr>
                                <m:t>2</m:t>
                              </m:r>
                            </m:sub>
                          </m:sSub>
                        </m:num>
                        <m:den>
                          <m:rad>
                            <m:radPr>
                              <m:degHide m:val="on"/>
                              <m:ctrlPr>
                                <a:rPr lang="es-ES" i="1">
                                  <a:effectLst/>
                                  <a:latin typeface="Cambria Math"/>
                                  <a:ea typeface="Calibri"/>
                                  <a:cs typeface="Arial"/>
                                </a:rPr>
                              </m:ctrlPr>
                            </m:radPr>
                            <m:deg/>
                            <m:e>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1</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1</m:t>
                                      </m:r>
                                    </m:sub>
                                  </m:sSub>
                                </m:den>
                              </m:f>
                              <m:r>
                                <a:rPr lang="es-EC" i="1">
                                  <a:effectLst/>
                                  <a:latin typeface="Cambria Math"/>
                                  <a:ea typeface="Calibri"/>
                                  <a:cs typeface="Arial"/>
                                </a:rPr>
                                <m:t>−</m:t>
                              </m:r>
                              <m:f>
                                <m:fPr>
                                  <m:ctrlPr>
                                    <a:rPr lang="es-ES" i="1">
                                      <a:effectLst/>
                                      <a:latin typeface="Cambria Math"/>
                                      <a:ea typeface="Calibri"/>
                                      <a:cs typeface="Arial"/>
                                    </a:rPr>
                                  </m:ctrlPr>
                                </m:fPr>
                                <m:num>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2</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2</m:t>
                                      </m:r>
                                    </m:sub>
                                  </m:sSub>
                                </m:den>
                              </m:f>
                            </m:e>
                          </m:rad>
                        </m:den>
                      </m:f>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Cuando no se conocen las desviaciones pero se asumen iguales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𝜎</m:t>
                        </m:r>
                      </m:e>
                      <m:sub>
                        <m:r>
                          <a:rPr lang="es-EC" i="1">
                            <a:effectLst/>
                            <a:latin typeface="Cambria Math"/>
                            <a:ea typeface="Calibri"/>
                            <a:cs typeface="Arial"/>
                          </a:rPr>
                          <m:t>2</m:t>
                        </m:r>
                      </m:sub>
                    </m:sSub>
                    <m:r>
                      <a:rPr lang="es-EC" i="1">
                        <a:effectLst/>
                        <a:latin typeface="Cambria Math"/>
                        <a:ea typeface="Calibri"/>
                        <a:cs typeface="Arial"/>
                      </a:rPr>
                      <m:t>)</m:t>
                    </m:r>
                  </m:oMath>
                </a14:m>
                <a:r>
                  <a:rPr lang="es-EC" dirty="0">
                    <a:effectLst/>
                    <a:latin typeface="Arial"/>
                    <a:ea typeface="Calibri"/>
                    <a:cs typeface="Times New Roman"/>
                  </a:rPr>
                  <a:t> y los tamaños de muestra son menores que 30, el valor del estadístico de prueba se calcula de la siguiente manera:</a:t>
                </a:r>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sz="1200" i="1">
                              <a:effectLst/>
                              <a:latin typeface="Cambria Math"/>
                              <a:ea typeface="Calibri"/>
                              <a:cs typeface="Arial"/>
                            </a:rPr>
                          </m:ctrlPr>
                        </m:sSubPr>
                        <m:e>
                          <m:r>
                            <a:rPr lang="es-EC" sz="1200" i="1">
                              <a:effectLst/>
                              <a:latin typeface="Cambria Math"/>
                              <a:ea typeface="Calibri"/>
                              <a:cs typeface="Arial"/>
                            </a:rPr>
                            <m:t>𝑡</m:t>
                          </m:r>
                        </m:e>
                        <m:sub>
                          <m:r>
                            <a:rPr lang="es-EC" sz="1200" i="1">
                              <a:effectLst/>
                              <a:latin typeface="Cambria Math"/>
                              <a:ea typeface="Calibri"/>
                              <a:cs typeface="Arial"/>
                            </a:rPr>
                            <m:t>𝑐</m:t>
                          </m:r>
                        </m:sub>
                      </m:sSub>
                      <m:r>
                        <a:rPr lang="es-EC" sz="1200" i="1">
                          <a:effectLst/>
                          <a:latin typeface="Cambria Math"/>
                          <a:ea typeface="Calibri"/>
                          <a:cs typeface="Arial"/>
                        </a:rPr>
                        <m:t>=</m:t>
                      </m:r>
                      <m:f>
                        <m:fPr>
                          <m:ctrlPr>
                            <a:rPr lang="es-ES" sz="1200" i="1">
                              <a:effectLst/>
                              <a:latin typeface="Cambria Math"/>
                              <a:ea typeface="Calibri"/>
                              <a:cs typeface="Arial"/>
                            </a:rPr>
                          </m:ctrlPr>
                        </m:fPr>
                        <m:num>
                          <m:sSub>
                            <m:sSubPr>
                              <m:ctrlPr>
                                <a:rPr lang="es-ES" sz="1200" i="1">
                                  <a:effectLst/>
                                  <a:latin typeface="Cambria Math"/>
                                  <a:ea typeface="Calibri"/>
                                  <a:cs typeface="Arial"/>
                                </a:rPr>
                              </m:ctrlPr>
                            </m:sSubPr>
                            <m:e>
                              <m:acc>
                                <m:accPr>
                                  <m:chr m:val="̅"/>
                                  <m:ctrlPr>
                                    <a:rPr lang="es-ES" sz="1200" i="1">
                                      <a:effectLst/>
                                      <a:latin typeface="Cambria Math"/>
                                      <a:ea typeface="Calibri"/>
                                      <a:cs typeface="Arial"/>
                                    </a:rPr>
                                  </m:ctrlPr>
                                </m:accPr>
                                <m:e>
                                  <m:r>
                                    <a:rPr lang="es-EC" sz="1200" i="1">
                                      <a:effectLst/>
                                      <a:latin typeface="Cambria Math"/>
                                      <a:ea typeface="Calibri"/>
                                      <a:cs typeface="Arial"/>
                                    </a:rPr>
                                    <m:t>𝑋</m:t>
                                  </m:r>
                                </m:e>
                              </m:acc>
                            </m:e>
                            <m:sub>
                              <m:r>
                                <a:rPr lang="es-EC" sz="1200" i="1">
                                  <a:effectLst/>
                                  <a:latin typeface="Cambria Math"/>
                                  <a:ea typeface="Calibri"/>
                                  <a:cs typeface="Arial"/>
                                </a:rPr>
                                <m:t>1</m:t>
                              </m:r>
                            </m:sub>
                          </m:sSub>
                          <m:r>
                            <a:rPr lang="es-EC" sz="1200" i="1">
                              <a:effectLst/>
                              <a:latin typeface="Cambria Math"/>
                              <a:ea typeface="Calibri"/>
                              <a:cs typeface="Arial"/>
                            </a:rPr>
                            <m:t>−</m:t>
                          </m:r>
                          <m:sSub>
                            <m:sSubPr>
                              <m:ctrlPr>
                                <a:rPr lang="es-ES" sz="1200" i="1">
                                  <a:effectLst/>
                                  <a:latin typeface="Cambria Math"/>
                                  <a:ea typeface="Calibri"/>
                                  <a:cs typeface="Arial"/>
                                </a:rPr>
                              </m:ctrlPr>
                            </m:sSubPr>
                            <m:e>
                              <m:acc>
                                <m:accPr>
                                  <m:chr m:val="̅"/>
                                  <m:ctrlPr>
                                    <a:rPr lang="es-ES" sz="1200" i="1">
                                      <a:effectLst/>
                                      <a:latin typeface="Cambria Math"/>
                                      <a:ea typeface="Calibri"/>
                                      <a:cs typeface="Arial"/>
                                    </a:rPr>
                                  </m:ctrlPr>
                                </m:accPr>
                                <m:e>
                                  <m:r>
                                    <a:rPr lang="es-EC" sz="1200" i="1">
                                      <a:effectLst/>
                                      <a:latin typeface="Cambria Math"/>
                                      <a:ea typeface="Calibri"/>
                                      <a:cs typeface="Arial"/>
                                    </a:rPr>
                                    <m:t>𝑋</m:t>
                                  </m:r>
                                </m:e>
                              </m:acc>
                            </m:e>
                            <m:sub>
                              <m:r>
                                <a:rPr lang="es-EC" sz="1200" i="1">
                                  <a:effectLst/>
                                  <a:latin typeface="Cambria Math"/>
                                  <a:ea typeface="Calibri"/>
                                  <a:cs typeface="Arial"/>
                                </a:rPr>
                                <m:t>2</m:t>
                              </m:r>
                            </m:sub>
                          </m:sSub>
                        </m:num>
                        <m:den>
                          <m:sSub>
                            <m:sSubPr>
                              <m:ctrlPr>
                                <a:rPr lang="es-ES" sz="1200" i="1">
                                  <a:effectLst/>
                                  <a:latin typeface="Cambria Math"/>
                                  <a:ea typeface="Calibri"/>
                                  <a:cs typeface="Arial"/>
                                </a:rPr>
                              </m:ctrlPr>
                            </m:sSubPr>
                            <m:e>
                              <m:r>
                                <a:rPr lang="es-EC" sz="1200" i="1">
                                  <a:effectLst/>
                                  <a:latin typeface="Cambria Math"/>
                                  <a:ea typeface="Calibri"/>
                                  <a:cs typeface="Arial"/>
                                </a:rPr>
                                <m:t>𝑠</m:t>
                              </m:r>
                            </m:e>
                            <m:sub>
                              <m:r>
                                <a:rPr lang="es-EC" sz="1200" i="1">
                                  <a:effectLst/>
                                  <a:latin typeface="Cambria Math"/>
                                  <a:ea typeface="Calibri"/>
                                  <a:cs typeface="Arial"/>
                                </a:rPr>
                                <m:t>𝑝</m:t>
                              </m:r>
                            </m:sub>
                          </m:sSub>
                          <m:rad>
                            <m:radPr>
                              <m:degHide m:val="on"/>
                              <m:ctrlPr>
                                <a:rPr lang="es-ES" sz="1200" i="1">
                                  <a:effectLst/>
                                  <a:latin typeface="Cambria Math"/>
                                  <a:ea typeface="Calibri"/>
                                  <a:cs typeface="Arial"/>
                                </a:rPr>
                              </m:ctrlPr>
                            </m:radPr>
                            <m:deg/>
                            <m:e>
                              <m:f>
                                <m:fPr>
                                  <m:ctrlPr>
                                    <a:rPr lang="es-ES" sz="1200" i="1">
                                      <a:effectLst/>
                                      <a:latin typeface="Cambria Math"/>
                                      <a:ea typeface="Calibri"/>
                                      <a:cs typeface="Arial"/>
                                    </a:rPr>
                                  </m:ctrlPr>
                                </m:fPr>
                                <m:num>
                                  <m:r>
                                    <a:rPr lang="es-EC" sz="1200" i="1">
                                      <a:effectLst/>
                                      <a:latin typeface="Cambria Math"/>
                                      <a:ea typeface="Calibri"/>
                                      <a:cs typeface="Arial"/>
                                    </a:rPr>
                                    <m:t>1</m:t>
                                  </m:r>
                                </m:num>
                                <m:den>
                                  <m:sSub>
                                    <m:sSubPr>
                                      <m:ctrlPr>
                                        <a:rPr lang="es-ES" sz="1200" i="1">
                                          <a:effectLst/>
                                          <a:latin typeface="Cambria Math"/>
                                          <a:ea typeface="Calibri"/>
                                          <a:cs typeface="Arial"/>
                                        </a:rPr>
                                      </m:ctrlPr>
                                    </m:sSubPr>
                                    <m:e>
                                      <m:r>
                                        <a:rPr lang="es-EC" sz="1200" i="1">
                                          <a:effectLst/>
                                          <a:latin typeface="Cambria Math"/>
                                          <a:ea typeface="Calibri"/>
                                          <a:cs typeface="Arial"/>
                                        </a:rPr>
                                        <m:t>𝑛</m:t>
                                      </m:r>
                                    </m:e>
                                    <m:sub>
                                      <m:r>
                                        <a:rPr lang="es-EC" sz="1200" i="1">
                                          <a:effectLst/>
                                          <a:latin typeface="Cambria Math"/>
                                          <a:ea typeface="Calibri"/>
                                          <a:cs typeface="Arial"/>
                                        </a:rPr>
                                        <m:t>1</m:t>
                                      </m:r>
                                    </m:sub>
                                  </m:sSub>
                                  <m:r>
                                    <a:rPr lang="es-EC" sz="1200" i="1">
                                      <a:effectLst/>
                                      <a:latin typeface="Cambria Math"/>
                                      <a:ea typeface="Calibri"/>
                                      <a:cs typeface="Arial"/>
                                    </a:rPr>
                                    <m:t>+</m:t>
                                  </m:r>
                                  <m:sSub>
                                    <m:sSubPr>
                                      <m:ctrlPr>
                                        <a:rPr lang="es-ES" sz="1200" i="1">
                                          <a:effectLst/>
                                          <a:latin typeface="Cambria Math"/>
                                          <a:ea typeface="Calibri"/>
                                          <a:cs typeface="Arial"/>
                                        </a:rPr>
                                      </m:ctrlPr>
                                    </m:sSubPr>
                                    <m:e>
                                      <m:r>
                                        <a:rPr lang="es-EC" sz="1200" i="1">
                                          <a:effectLst/>
                                          <a:latin typeface="Cambria Math"/>
                                          <a:ea typeface="Calibri"/>
                                          <a:cs typeface="Arial"/>
                                        </a:rPr>
                                        <m:t>𝑛</m:t>
                                      </m:r>
                                    </m:e>
                                    <m:sub>
                                      <m:r>
                                        <a:rPr lang="es-EC" sz="1200" i="1">
                                          <a:effectLst/>
                                          <a:latin typeface="Cambria Math"/>
                                          <a:ea typeface="Calibri"/>
                                          <a:cs typeface="Arial"/>
                                        </a:rPr>
                                        <m:t>2</m:t>
                                      </m:r>
                                    </m:sub>
                                  </m:sSub>
                                </m:den>
                              </m:f>
                            </m:e>
                          </m:rad>
                        </m:den>
                      </m:f>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Donde </a:t>
                </a:r>
                <a14:m>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𝑠</m:t>
                        </m:r>
                      </m:e>
                      <m:sub>
                        <m:r>
                          <a:rPr lang="es-EC" i="1">
                            <a:effectLst/>
                            <a:latin typeface="Cambria Math"/>
                            <a:ea typeface="Calibri"/>
                            <a:cs typeface="Arial"/>
                          </a:rPr>
                          <m:t>𝑝</m:t>
                        </m:r>
                      </m:sub>
                    </m:sSub>
                    <m:r>
                      <a:rPr lang="es-EC" i="1">
                        <a:effectLst/>
                        <a:latin typeface="Cambria Math"/>
                        <a:ea typeface="Calibri"/>
                        <a:cs typeface="Arial"/>
                      </a:rPr>
                      <m:t>=</m:t>
                    </m:r>
                    <m:f>
                      <m:fPr>
                        <m:ctrlPr>
                          <a:rPr lang="es-ES" i="1">
                            <a:effectLst/>
                            <a:latin typeface="Cambria Math"/>
                            <a:ea typeface="Calibri"/>
                            <a:cs typeface="Arial"/>
                          </a:rPr>
                        </m:ctrlPr>
                      </m:fPr>
                      <m:num>
                        <m:d>
                          <m:dPr>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1</m:t>
                                </m:r>
                              </m:sub>
                            </m:sSub>
                            <m:r>
                              <a:rPr lang="es-EC" i="1">
                                <a:effectLst/>
                                <a:latin typeface="Cambria Math"/>
                                <a:ea typeface="Calibri"/>
                                <a:cs typeface="Arial"/>
                              </a:rPr>
                              <m:t>−1</m:t>
                            </m:r>
                          </m:e>
                        </m:d>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1</m:t>
                            </m:r>
                          </m:sub>
                          <m:sup>
                            <m:r>
                              <a:rPr lang="es-EC" i="1">
                                <a:effectLst/>
                                <a:latin typeface="Cambria Math"/>
                                <a:ea typeface="Calibri"/>
                                <a:cs typeface="Arial"/>
                              </a:rPr>
                              <m:t>2</m:t>
                            </m:r>
                          </m:sup>
                        </m:sSubSup>
                        <m:r>
                          <a:rPr lang="es-EC" i="1">
                            <a:effectLst/>
                            <a:latin typeface="Cambria Math"/>
                            <a:ea typeface="Calibri"/>
                            <a:cs typeface="Arial"/>
                          </a:rPr>
                          <m:t>+</m:t>
                        </m:r>
                        <m:d>
                          <m:dPr>
                            <m:ctrlPr>
                              <a:rPr lang="es-ES" i="1">
                                <a:effectLst/>
                                <a:latin typeface="Cambria Math"/>
                                <a:ea typeface="Calibri"/>
                                <a:cs typeface="Arial"/>
                              </a:rPr>
                            </m:ctrlPr>
                          </m:dPr>
                          <m:e>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2</m:t>
                                </m:r>
                              </m:sub>
                            </m:sSub>
                            <m:r>
                              <a:rPr lang="es-EC" i="1">
                                <a:effectLst/>
                                <a:latin typeface="Cambria Math"/>
                                <a:ea typeface="Calibri"/>
                                <a:cs typeface="Arial"/>
                              </a:rPr>
                              <m:t>−1</m:t>
                            </m:r>
                          </m:e>
                        </m:d>
                        <m:sSubSup>
                          <m:sSubSupPr>
                            <m:ctrlPr>
                              <a:rPr lang="es-ES" i="1">
                                <a:effectLst/>
                                <a:latin typeface="Cambria Math"/>
                                <a:ea typeface="Calibri"/>
                                <a:cs typeface="Arial"/>
                              </a:rPr>
                            </m:ctrlPr>
                          </m:sSubSupPr>
                          <m:e>
                            <m:r>
                              <a:rPr lang="es-EC" i="1">
                                <a:effectLst/>
                                <a:latin typeface="Cambria Math"/>
                                <a:ea typeface="Calibri"/>
                                <a:cs typeface="Arial"/>
                              </a:rPr>
                              <m:t>𝑠</m:t>
                            </m:r>
                          </m:e>
                          <m:sub>
                            <m:r>
                              <a:rPr lang="es-EC" i="1">
                                <a:effectLst/>
                                <a:latin typeface="Cambria Math"/>
                                <a:ea typeface="Calibri"/>
                                <a:cs typeface="Arial"/>
                              </a:rPr>
                              <m:t>2</m:t>
                            </m:r>
                          </m:sub>
                          <m:sup>
                            <m:r>
                              <a:rPr lang="es-EC" i="1">
                                <a:effectLst/>
                                <a:latin typeface="Cambria Math"/>
                                <a:ea typeface="Calibri"/>
                                <a:cs typeface="Arial"/>
                              </a:rPr>
                              <m:t>2</m:t>
                            </m:r>
                          </m:sup>
                        </m:sSubSup>
                      </m:num>
                      <m:den>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1</m:t>
                            </m:r>
                          </m:sub>
                        </m:sSub>
                        <m:r>
                          <a:rPr lang="es-EC" i="1">
                            <a:effectLst/>
                            <a:latin typeface="Cambria Math"/>
                            <a:ea typeface="Calibri"/>
                            <a:cs typeface="Arial"/>
                          </a:rPr>
                          <m:t>+</m:t>
                        </m:r>
                        <m:sSub>
                          <m:sSubPr>
                            <m:ctrlPr>
                              <a:rPr lang="es-ES" i="1">
                                <a:effectLst/>
                                <a:latin typeface="Cambria Math"/>
                                <a:ea typeface="Calibri"/>
                                <a:cs typeface="Arial"/>
                              </a:rPr>
                            </m:ctrlPr>
                          </m:sSubPr>
                          <m:e>
                            <m:r>
                              <a:rPr lang="es-EC" i="1">
                                <a:effectLst/>
                                <a:latin typeface="Cambria Math"/>
                                <a:ea typeface="Calibri"/>
                                <a:cs typeface="Arial"/>
                              </a:rPr>
                              <m:t>𝑛</m:t>
                            </m:r>
                          </m:e>
                          <m:sub>
                            <m:r>
                              <a:rPr lang="es-EC" i="1">
                                <a:effectLst/>
                                <a:latin typeface="Cambria Math"/>
                                <a:ea typeface="Calibri"/>
                                <a:cs typeface="Arial"/>
                              </a:rPr>
                              <m:t>2</m:t>
                            </m:r>
                          </m:sub>
                        </m:sSub>
                        <m:r>
                          <a:rPr lang="es-EC" i="1">
                            <a:effectLst/>
                            <a:latin typeface="Cambria Math"/>
                            <a:ea typeface="Calibri"/>
                            <a:cs typeface="Arial"/>
                          </a:rPr>
                          <m:t>−2</m:t>
                        </m:r>
                      </m:den>
                    </m:f>
                  </m:oMath>
                </a14:m>
                <a:endParaRPr lang="es-ES" sz="1600" dirty="0">
                  <a:ea typeface="Times New Roman"/>
                  <a:cs typeface="Times New Roman"/>
                </a:endParaRPr>
              </a:p>
              <a:p>
                <a:pPr algn="just">
                  <a:spcAft>
                    <a:spcPts val="0"/>
                  </a:spcAft>
                </a:pPr>
                <a:endParaRPr lang="es-EC" dirty="0" smtClean="0">
                  <a:effectLst/>
                  <a:latin typeface="Arial"/>
                  <a:ea typeface="Calibri"/>
                  <a:cs typeface="Times New Roman"/>
                </a:endParaRPr>
              </a:p>
              <a:p>
                <a:pPr algn="just">
                  <a:spcAft>
                    <a:spcPts val="0"/>
                  </a:spcAft>
                </a:pPr>
                <a:r>
                  <a:rPr lang="es-EC" dirty="0" smtClean="0">
                    <a:effectLst/>
                    <a:latin typeface="Arial"/>
                    <a:ea typeface="Calibri"/>
                    <a:cs typeface="Times New Roman"/>
                  </a:rPr>
                  <a:t>La </a:t>
                </a:r>
                <a:r>
                  <a:rPr lang="es-EC" dirty="0" err="1">
                    <a:effectLst/>
                    <a:latin typeface="Arial"/>
                    <a:ea typeface="Calibri"/>
                    <a:cs typeface="Times New Roman"/>
                  </a:rPr>
                  <a:t>tc</a:t>
                </a:r>
                <a:r>
                  <a:rPr lang="es-EC" dirty="0">
                    <a:effectLst/>
                    <a:latin typeface="Arial"/>
                    <a:ea typeface="Calibri"/>
                    <a:cs typeface="Times New Roman"/>
                  </a:rPr>
                  <a:t> sigue una distribución t con nivel </a:t>
                </a:r>
                <a:r>
                  <a:rPr lang="es-EC" dirty="0">
                    <a:effectLst/>
                    <a:latin typeface="Symbol"/>
                    <a:ea typeface="Calibri"/>
                    <a:cs typeface="Arial"/>
                  </a:rPr>
                  <a:t>a</a:t>
                </a:r>
                <a:r>
                  <a:rPr lang="es-EC" dirty="0">
                    <a:effectLst/>
                    <a:latin typeface="Arial"/>
                    <a:ea typeface="Calibri"/>
                    <a:cs typeface="Times New Roman"/>
                  </a:rPr>
                  <a:t>/2 y n</a:t>
                </a:r>
                <a:r>
                  <a:rPr lang="es-EC" baseline="-25000" dirty="0">
                    <a:effectLst/>
                    <a:latin typeface="Arial"/>
                    <a:ea typeface="Calibri"/>
                    <a:cs typeface="Times New Roman"/>
                  </a:rPr>
                  <a:t>1</a:t>
                </a:r>
                <a:r>
                  <a:rPr lang="es-EC" dirty="0">
                    <a:effectLst/>
                    <a:latin typeface="Arial"/>
                    <a:ea typeface="Calibri"/>
                    <a:cs typeface="Times New Roman"/>
                  </a:rPr>
                  <a:t> + n</a:t>
                </a:r>
                <a:r>
                  <a:rPr lang="es-EC" baseline="-25000" dirty="0">
                    <a:effectLst/>
                    <a:latin typeface="Arial"/>
                    <a:ea typeface="Calibri"/>
                    <a:cs typeface="Times New Roman"/>
                  </a:rPr>
                  <a:t>2</a:t>
                </a:r>
                <a:r>
                  <a:rPr lang="es-EC" dirty="0">
                    <a:effectLst/>
                    <a:latin typeface="Arial"/>
                    <a:ea typeface="Calibri"/>
                    <a:cs typeface="Times New Roman"/>
                  </a:rPr>
                  <a:t> -2 grados de libertad para una prueba de 2 colas.</a:t>
                </a:r>
                <a:endParaRPr lang="es-ES"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683568" y="524019"/>
                <a:ext cx="7920880" cy="5641865"/>
              </a:xfrm>
              <a:prstGeom prst="rect">
                <a:avLst/>
              </a:prstGeom>
              <a:blipFill rotWithShape="1">
                <a:blip r:embed="rId2"/>
                <a:stretch>
                  <a:fillRect l="-616" t="-541" r="-693" b="-757"/>
                </a:stretch>
              </a:blipFill>
            </p:spPr>
            <p:txBody>
              <a:bodyPr/>
              <a:lstStyle/>
              <a:p>
                <a:r>
                  <a:rPr lang="es-ES">
                    <a:noFill/>
                  </a:rPr>
                  <a:t> </a:t>
                </a:r>
              </a:p>
            </p:txBody>
          </p:sp>
        </mc:Fallback>
      </mc:AlternateContent>
    </p:spTree>
    <p:extLst>
      <p:ext uri="{BB962C8B-B14F-4D97-AF65-F5344CB8AC3E}">
        <p14:creationId xmlns:p14="http://schemas.microsoft.com/office/powerpoint/2010/main" val="7011745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83568" y="620688"/>
            <a:ext cx="7416824" cy="2629951"/>
          </a:xfrm>
          <a:prstGeom prst="rect">
            <a:avLst/>
          </a:prstGeom>
        </p:spPr>
        <p:txBody>
          <a:bodyPr wrap="square">
            <a:spAutoFit/>
          </a:bodyPr>
          <a:lstStyle/>
          <a:p>
            <a:pPr algn="just">
              <a:lnSpc>
                <a:spcPts val="1200"/>
              </a:lnSpc>
              <a:spcAft>
                <a:spcPts val="0"/>
              </a:spcAft>
            </a:pPr>
            <a:r>
              <a:rPr lang="es-EC" b="1" dirty="0">
                <a:solidFill>
                  <a:srgbClr val="FF0000"/>
                </a:solidFill>
                <a:latin typeface="Arial"/>
                <a:ea typeface="Calibri"/>
                <a:cs typeface="Times New Roman"/>
              </a:rPr>
              <a:t>Ejemplo ilustrativo</a:t>
            </a:r>
            <a:endParaRPr lang="es-ES" sz="1600" dirty="0">
              <a:ea typeface="Times New Roman"/>
              <a:cs typeface="Times New Roman"/>
            </a:endParaRPr>
          </a:p>
          <a:p>
            <a:pPr algn="just">
              <a:lnSpc>
                <a:spcPts val="1200"/>
              </a:lnSpc>
              <a:spcAft>
                <a:spcPts val="0"/>
              </a:spcAft>
            </a:pPr>
            <a:r>
              <a:rPr lang="es-ES_tradnl" sz="1200" dirty="0">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ES_tradnl" dirty="0">
                <a:latin typeface="Arial"/>
                <a:ea typeface="Times New Roman"/>
                <a:cs typeface="Times New Roman"/>
              </a:rPr>
              <a:t>Se realiza un estudio acerca del impacto que tiene el Programa de Planificación Familiar que lleva a cabo un Centro de Salud en dos asentamientos humanos de su jurisdicción, uno ubicado en área urbana (A) y otro en área rural(B), tomando para ello dos muestras de mujeres en edad fértil y con actividad sexual: n</a:t>
            </a:r>
            <a:r>
              <a:rPr lang="es-ES_tradnl" baseline="-25000" dirty="0">
                <a:latin typeface="Arial"/>
                <a:ea typeface="Times New Roman"/>
                <a:cs typeface="Times New Roman"/>
              </a:rPr>
              <a:t>1</a:t>
            </a:r>
            <a:r>
              <a:rPr lang="es-ES_tradnl" dirty="0">
                <a:latin typeface="Arial"/>
                <a:ea typeface="Times New Roman"/>
                <a:cs typeface="Times New Roman"/>
              </a:rPr>
              <a:t>=15 y n</a:t>
            </a:r>
            <a:r>
              <a:rPr lang="es-ES_tradnl" baseline="-25000" dirty="0">
                <a:latin typeface="Arial"/>
                <a:ea typeface="Times New Roman"/>
                <a:cs typeface="Times New Roman"/>
              </a:rPr>
              <a:t>2</a:t>
            </a:r>
            <a:r>
              <a:rPr lang="es-ES_tradnl" dirty="0">
                <a:latin typeface="Arial"/>
                <a:ea typeface="Times New Roman"/>
                <a:cs typeface="Times New Roman"/>
              </a:rPr>
              <a:t> = 10. Después de aplicado el instrumento de medición, se obtienen los siguientes datos:</a:t>
            </a:r>
            <a:endParaRPr lang="es-ES" sz="1600" dirty="0">
              <a:ea typeface="Times New Roman"/>
              <a:cs typeface="Times New Roman"/>
            </a:endParaRPr>
          </a:p>
        </p:txBody>
      </p:sp>
      <p:graphicFrame>
        <p:nvGraphicFramePr>
          <p:cNvPr id="5" name="4 Tabla"/>
          <p:cNvGraphicFramePr>
            <a:graphicFrameLocks noGrp="1"/>
          </p:cNvGraphicFramePr>
          <p:nvPr>
            <p:extLst>
              <p:ext uri="{D42A27DB-BD31-4B8C-83A1-F6EECF244321}">
                <p14:modId xmlns:p14="http://schemas.microsoft.com/office/powerpoint/2010/main" val="3517539006"/>
              </p:ext>
            </p:extLst>
          </p:nvPr>
        </p:nvGraphicFramePr>
        <p:xfrm>
          <a:off x="1763688" y="3429000"/>
          <a:ext cx="6120673" cy="647700"/>
        </p:xfrm>
        <a:graphic>
          <a:graphicData uri="http://schemas.openxmlformats.org/drawingml/2006/table">
            <a:tbl>
              <a:tblPr>
                <a:tableStyleId>{5C22544A-7EE6-4342-B048-85BDC9FD1C3A}</a:tableStyleId>
              </a:tblPr>
              <a:tblGrid>
                <a:gridCol w="782878"/>
                <a:gridCol w="355853"/>
                <a:gridCol w="355853"/>
                <a:gridCol w="355853"/>
                <a:gridCol w="355853"/>
                <a:gridCol w="355853"/>
                <a:gridCol w="355853"/>
                <a:gridCol w="355853"/>
                <a:gridCol w="355853"/>
                <a:gridCol w="355853"/>
                <a:gridCol w="355853"/>
                <a:gridCol w="355853"/>
                <a:gridCol w="355853"/>
                <a:gridCol w="355853"/>
                <a:gridCol w="355853"/>
                <a:gridCol w="355853"/>
              </a:tblGrid>
              <a:tr h="161925">
                <a:tc>
                  <a:txBody>
                    <a:bodyPr/>
                    <a:lstStyle/>
                    <a:p>
                      <a:pPr>
                        <a:lnSpc>
                          <a:spcPts val="1200"/>
                        </a:lnSpc>
                        <a:spcAft>
                          <a:spcPts val="0"/>
                        </a:spcAft>
                      </a:pPr>
                      <a:r>
                        <a:rPr lang="es-ES" sz="1200" dirty="0">
                          <a:effectLst/>
                          <a:latin typeface="Arial" panose="020B0604020202020204" pitchFamily="34" charset="0"/>
                          <a:cs typeface="Arial" panose="020B0604020202020204" pitchFamily="34" charset="0"/>
                        </a:rPr>
                        <a:t>Muestra 1</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29</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10</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27</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8</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26</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11</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25</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7</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13</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9</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28</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24</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smtClean="0">
                          <a:effectLst/>
                          <a:latin typeface="Arial" panose="020B0604020202020204" pitchFamily="34" charset="0"/>
                          <a:cs typeface="Arial" panose="020B0604020202020204" pitchFamily="34" charset="0"/>
                        </a:rPr>
                        <a:t>17</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22</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000" dirty="0" smtClean="0">
                          <a:effectLst/>
                        </a:rPr>
                        <a:t>19</a:t>
                      </a:r>
                      <a:endParaRPr lang="es-ES" sz="1100" dirty="0">
                        <a:effectLst/>
                        <a:latin typeface="Calibri"/>
                        <a:ea typeface="Times New Roman"/>
                        <a:cs typeface="Times New Roman"/>
                      </a:endParaRPr>
                    </a:p>
                  </a:txBody>
                  <a:tcPr marL="44450" marR="44450" marT="0" marB="0" anchor="b"/>
                </a:tc>
              </a:tr>
              <a:tr h="161925">
                <a:tc>
                  <a:txBody>
                    <a:bodyPr/>
                    <a:lstStyle/>
                    <a:p>
                      <a:pP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000">
                          <a:effectLst/>
                        </a:rPr>
                        <a:t> </a:t>
                      </a:r>
                      <a:endParaRPr lang="es-ES" sz="1100">
                        <a:effectLst/>
                        <a:latin typeface="Calibri"/>
                        <a:ea typeface="Times New Roman"/>
                        <a:cs typeface="Times New Roman"/>
                      </a:endParaRPr>
                    </a:p>
                  </a:txBody>
                  <a:tcPr marL="44450" marR="44450" marT="0" marB="0" anchor="b"/>
                </a:tc>
              </a:tr>
              <a:tr h="161925">
                <a:tc>
                  <a:txBody>
                    <a:bodyPr/>
                    <a:lstStyle/>
                    <a:p>
                      <a:pPr>
                        <a:lnSpc>
                          <a:spcPts val="1200"/>
                        </a:lnSpc>
                        <a:spcAft>
                          <a:spcPts val="0"/>
                        </a:spcAft>
                      </a:pPr>
                      <a:r>
                        <a:rPr lang="es-ES" sz="1200" dirty="0">
                          <a:effectLst/>
                          <a:latin typeface="Arial" panose="020B0604020202020204" pitchFamily="34" charset="0"/>
                          <a:cs typeface="Arial" panose="020B0604020202020204" pitchFamily="34" charset="0"/>
                        </a:rPr>
                        <a:t>Muestra 2</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9</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14</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11</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8</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15</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smtClean="0">
                          <a:effectLst/>
                          <a:latin typeface="Arial" panose="020B0604020202020204" pitchFamily="34" charset="0"/>
                          <a:cs typeface="Arial" panose="020B0604020202020204" pitchFamily="34" charset="0"/>
                        </a:rPr>
                        <a:t>18</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smtClean="0">
                          <a:effectLst/>
                          <a:latin typeface="Arial" panose="020B0604020202020204" pitchFamily="34" charset="0"/>
                          <a:ea typeface="Times New Roman"/>
                          <a:cs typeface="Arial" panose="020B0604020202020204" pitchFamily="34" charset="0"/>
                        </a:rPr>
                        <a:t>19</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13</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10</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8</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000">
                          <a:effectLst/>
                        </a:rPr>
                        <a:t> </a:t>
                      </a:r>
                      <a:endParaRPr lang="es-ES" sz="1100">
                        <a:effectLst/>
                        <a:latin typeface="Calibri"/>
                        <a:ea typeface="Times New Roman"/>
                        <a:cs typeface="Times New Roman"/>
                      </a:endParaRPr>
                    </a:p>
                  </a:txBody>
                  <a:tcPr marL="44450" marR="44450" marT="0" marB="0" anchor="b"/>
                </a:tc>
              </a:tr>
              <a:tr h="161925">
                <a:tc>
                  <a:txBody>
                    <a:bodyPr/>
                    <a:lstStyle/>
                    <a:p>
                      <a:pP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a:effectLst/>
                          <a:latin typeface="Arial" panose="020B0604020202020204" pitchFamily="34" charset="0"/>
                          <a:cs typeface="Arial" panose="020B0604020202020204" pitchFamily="34" charset="0"/>
                        </a:rPr>
                        <a:t> </a:t>
                      </a:r>
                      <a:endParaRPr lang="es-ES" sz="120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200" dirty="0">
                          <a:effectLst/>
                          <a:latin typeface="Arial" panose="020B0604020202020204" pitchFamily="34" charset="0"/>
                          <a:cs typeface="Arial" panose="020B0604020202020204" pitchFamily="34" charset="0"/>
                        </a:rPr>
                        <a:t> </a:t>
                      </a:r>
                      <a:endParaRPr lang="es-ES" sz="1200" dirty="0">
                        <a:effectLst/>
                        <a:latin typeface="Arial" panose="020B0604020202020204" pitchFamily="34" charset="0"/>
                        <a:ea typeface="Times New Roman"/>
                        <a:cs typeface="Arial" panose="020B0604020202020204" pitchFamily="34" charset="0"/>
                      </a:endParaRPr>
                    </a:p>
                  </a:txBody>
                  <a:tcPr marL="44450" marR="44450" marT="0" marB="0" anchor="b"/>
                </a:tc>
                <a:tc>
                  <a:txBody>
                    <a:bodyPr/>
                    <a:lstStyle/>
                    <a:p>
                      <a:pPr algn="ctr">
                        <a:lnSpc>
                          <a:spcPts val="1200"/>
                        </a:lnSpc>
                        <a:spcAft>
                          <a:spcPts val="0"/>
                        </a:spcAft>
                      </a:pPr>
                      <a:r>
                        <a:rPr lang="es-ES" sz="1000" dirty="0">
                          <a:effectLst/>
                        </a:rPr>
                        <a:t> </a:t>
                      </a:r>
                      <a:endParaRPr lang="es-ES" sz="1100" dirty="0">
                        <a:effectLst/>
                        <a:latin typeface="Calibri"/>
                        <a:ea typeface="Times New Roman"/>
                        <a:cs typeface="Times New Roman"/>
                      </a:endParaRPr>
                    </a:p>
                  </a:txBody>
                  <a:tcPr marL="44450" marR="44450" marT="0" marB="0" anchor="b"/>
                </a:tc>
              </a:tr>
            </a:tbl>
          </a:graphicData>
        </a:graphic>
      </p:graphicFrame>
      <p:sp>
        <p:nvSpPr>
          <p:cNvPr id="2" name="1 Rectángulo"/>
          <p:cNvSpPr/>
          <p:nvPr/>
        </p:nvSpPr>
        <p:spPr>
          <a:xfrm>
            <a:off x="827584" y="4797152"/>
            <a:ext cx="6624736" cy="1200329"/>
          </a:xfrm>
          <a:prstGeom prst="rect">
            <a:avLst/>
          </a:prstGeom>
        </p:spPr>
        <p:txBody>
          <a:bodyPr wrap="square">
            <a:spAutoFit/>
          </a:bodyPr>
          <a:lstStyle/>
          <a:p>
            <a:pPr algn="just">
              <a:spcAft>
                <a:spcPts val="0"/>
              </a:spcAft>
            </a:pPr>
            <a:r>
              <a:rPr lang="es-ES_tradnl" dirty="0">
                <a:latin typeface="Arial"/>
                <a:ea typeface="Times New Roman"/>
                <a:cs typeface="Times New Roman"/>
              </a:rPr>
              <a:t>Según los datos obtenidos y suponiendo normalidad, ¿podríamos decir que el impacto fue mayor en las mujeres del asentamiento humano ubicado en el área urbana? Utilizar un nivel de significación del 5%.</a:t>
            </a:r>
            <a:endParaRPr lang="es-ES" sz="1600" dirty="0">
              <a:ea typeface="Times New Roman"/>
              <a:cs typeface="Times New Roman"/>
            </a:endParaRPr>
          </a:p>
        </p:txBody>
      </p:sp>
    </p:spTree>
    <p:extLst>
      <p:ext uri="{BB962C8B-B14F-4D97-AF65-F5344CB8AC3E}">
        <p14:creationId xmlns:p14="http://schemas.microsoft.com/office/powerpoint/2010/main" val="36958472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Tabla"/>
          <p:cNvGraphicFramePr>
            <a:graphicFrameLocks noGrp="1"/>
          </p:cNvGraphicFramePr>
          <p:nvPr>
            <p:extLst>
              <p:ext uri="{D42A27DB-BD31-4B8C-83A1-F6EECF244321}">
                <p14:modId xmlns:p14="http://schemas.microsoft.com/office/powerpoint/2010/main" val="3447067141"/>
              </p:ext>
            </p:extLst>
          </p:nvPr>
        </p:nvGraphicFramePr>
        <p:xfrm>
          <a:off x="1259632" y="1196752"/>
          <a:ext cx="6408711" cy="2137386"/>
        </p:xfrm>
        <a:graphic>
          <a:graphicData uri="http://schemas.openxmlformats.org/drawingml/2006/table">
            <a:tbl>
              <a:tblPr>
                <a:tableStyleId>{5C22544A-7EE6-4342-B048-85BDC9FD1C3A}</a:tableStyleId>
              </a:tblPr>
              <a:tblGrid>
                <a:gridCol w="720687"/>
                <a:gridCol w="873495"/>
                <a:gridCol w="873495"/>
                <a:gridCol w="731348"/>
                <a:gridCol w="873495"/>
                <a:gridCol w="873495"/>
                <a:gridCol w="731348"/>
                <a:gridCol w="731348"/>
              </a:tblGrid>
              <a:tr h="288032">
                <a:tc gridSpan="8">
                  <a:txBody>
                    <a:bodyPr/>
                    <a:lstStyle/>
                    <a:p>
                      <a:pPr marL="38100" marR="38100" algn="ctr">
                        <a:lnSpc>
                          <a:spcPts val="1600"/>
                        </a:lnSpc>
                        <a:spcAft>
                          <a:spcPts val="0"/>
                        </a:spcAft>
                      </a:pPr>
                      <a:r>
                        <a:rPr lang="es-ES" sz="1600" dirty="0">
                          <a:effectLst/>
                        </a:rPr>
                        <a:t>Pruebas de normalidad</a:t>
                      </a:r>
                      <a:endParaRPr lang="es-ES" sz="1600" dirty="0">
                        <a:effectLst/>
                        <a:latin typeface="Calibri"/>
                        <a:ea typeface="Calibri"/>
                        <a:cs typeface="Times New Roman"/>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88032">
                <a:tc>
                  <a:txBody>
                    <a:bodyPr/>
                    <a:lstStyle/>
                    <a:p>
                      <a:pPr>
                        <a:lnSpc>
                          <a:spcPct val="115000"/>
                        </a:lnSpc>
                        <a:spcAft>
                          <a:spcPts val="0"/>
                        </a:spcAft>
                      </a:pPr>
                      <a:r>
                        <a:rPr lang="es-ES" sz="900">
                          <a:effectLst/>
                        </a:rPr>
                        <a:t> </a:t>
                      </a:r>
                      <a:endParaRPr lang="es-ES" sz="1100">
                        <a:effectLst/>
                        <a:latin typeface="Calibri"/>
                        <a:ea typeface="Calibri"/>
                        <a:cs typeface="Times New Roman"/>
                      </a:endParaRPr>
                    </a:p>
                  </a:txBody>
                  <a:tcPr marL="0" marR="0" marT="0" marB="0"/>
                </a:tc>
                <a:tc rowSpan="2">
                  <a:txBody>
                    <a:bodyPr/>
                    <a:lstStyle/>
                    <a:p>
                      <a:pPr marL="38100" marR="38100">
                        <a:lnSpc>
                          <a:spcPts val="1600"/>
                        </a:lnSpc>
                        <a:spcAft>
                          <a:spcPts val="0"/>
                        </a:spcAft>
                      </a:pPr>
                      <a:r>
                        <a:rPr lang="es-ES" sz="1400">
                          <a:effectLst/>
                        </a:rPr>
                        <a:t>Códigos</a:t>
                      </a:r>
                      <a:endParaRPr lang="es-ES" sz="1400">
                        <a:effectLst/>
                        <a:latin typeface="Calibri"/>
                        <a:ea typeface="Calibri"/>
                        <a:cs typeface="Times New Roman"/>
                      </a:endParaRPr>
                    </a:p>
                  </a:txBody>
                  <a:tcPr marL="0" marR="0" marT="0" marB="0" anchor="b"/>
                </a:tc>
                <a:tc gridSpan="3">
                  <a:txBody>
                    <a:bodyPr/>
                    <a:lstStyle/>
                    <a:p>
                      <a:pPr marL="38100" marR="38100" algn="ctr">
                        <a:lnSpc>
                          <a:spcPts val="1600"/>
                        </a:lnSpc>
                        <a:spcAft>
                          <a:spcPts val="0"/>
                        </a:spcAft>
                      </a:pPr>
                      <a:r>
                        <a:rPr lang="es-ES" sz="1600" dirty="0" err="1">
                          <a:effectLst/>
                        </a:rPr>
                        <a:t>Kolmogorov-Smirnov</a:t>
                      </a:r>
                      <a:r>
                        <a:rPr lang="es-ES" sz="1600" baseline="30000" dirty="0" err="1">
                          <a:effectLst/>
                        </a:rPr>
                        <a:t>a</a:t>
                      </a:r>
                      <a:endParaRPr lang="es-ES" sz="1600" dirty="0">
                        <a:effectLst/>
                        <a:latin typeface="Calibri"/>
                        <a:ea typeface="Calibri"/>
                        <a:cs typeface="Times New Roman"/>
                      </a:endParaRPr>
                    </a:p>
                  </a:txBody>
                  <a:tcPr marL="0" marR="0" marT="0" marB="0" anchor="b"/>
                </a:tc>
                <a:tc hMerge="1">
                  <a:txBody>
                    <a:bodyPr/>
                    <a:lstStyle/>
                    <a:p>
                      <a:endParaRPr lang="es-ES"/>
                    </a:p>
                  </a:txBody>
                  <a:tcPr/>
                </a:tc>
                <a:tc hMerge="1">
                  <a:txBody>
                    <a:bodyPr/>
                    <a:lstStyle/>
                    <a:p>
                      <a:endParaRPr lang="es-ES"/>
                    </a:p>
                  </a:txBody>
                  <a:tcPr/>
                </a:tc>
                <a:tc gridSpan="3">
                  <a:txBody>
                    <a:bodyPr/>
                    <a:lstStyle/>
                    <a:p>
                      <a:pPr marL="38100" marR="38100" algn="ctr">
                        <a:lnSpc>
                          <a:spcPts val="1600"/>
                        </a:lnSpc>
                        <a:spcAft>
                          <a:spcPts val="0"/>
                        </a:spcAft>
                      </a:pPr>
                      <a:r>
                        <a:rPr lang="es-ES" sz="1600">
                          <a:effectLst/>
                        </a:rPr>
                        <a:t>Shapiro-Wilk</a:t>
                      </a:r>
                      <a:endParaRPr lang="es-ES" sz="1600">
                        <a:effectLst/>
                        <a:latin typeface="Calibri"/>
                        <a:ea typeface="Calibri"/>
                        <a:cs typeface="Times New Roman"/>
                      </a:endParaRPr>
                    </a:p>
                  </a:txBody>
                  <a:tcPr marL="0" marR="0" marT="0" marB="0" anchor="b"/>
                </a:tc>
                <a:tc hMerge="1">
                  <a:txBody>
                    <a:bodyPr/>
                    <a:lstStyle/>
                    <a:p>
                      <a:endParaRPr lang="es-ES"/>
                    </a:p>
                  </a:txBody>
                  <a:tcPr/>
                </a:tc>
                <a:tc hMerge="1">
                  <a:txBody>
                    <a:bodyPr/>
                    <a:lstStyle/>
                    <a:p>
                      <a:endParaRPr lang="es-ES"/>
                    </a:p>
                  </a:txBody>
                  <a:tcPr/>
                </a:tc>
              </a:tr>
              <a:tr h="288032">
                <a:tc>
                  <a:txBody>
                    <a:bodyPr/>
                    <a:lstStyle/>
                    <a:p>
                      <a:pPr>
                        <a:lnSpc>
                          <a:spcPct val="115000"/>
                        </a:lnSpc>
                        <a:spcAft>
                          <a:spcPts val="0"/>
                        </a:spcAft>
                      </a:pPr>
                      <a:r>
                        <a:rPr lang="es-ES" sz="900">
                          <a:effectLst/>
                        </a:rPr>
                        <a:t> </a:t>
                      </a:r>
                      <a:endParaRPr lang="es-ES" sz="1100">
                        <a:effectLst/>
                        <a:latin typeface="Calibri"/>
                        <a:ea typeface="Calibri"/>
                        <a:cs typeface="Times New Roman"/>
                      </a:endParaRPr>
                    </a:p>
                  </a:txBody>
                  <a:tcPr marL="0" marR="0" marT="0" marB="0"/>
                </a:tc>
                <a:tc vMerge="1">
                  <a:txBody>
                    <a:bodyPr/>
                    <a:lstStyle/>
                    <a:p>
                      <a:endParaRPr lang="es-ES"/>
                    </a:p>
                  </a:txBody>
                  <a:tcPr/>
                </a:tc>
                <a:tc>
                  <a:txBody>
                    <a:bodyPr/>
                    <a:lstStyle/>
                    <a:p>
                      <a:pPr marL="38100" marR="38100" algn="ctr">
                        <a:lnSpc>
                          <a:spcPts val="1600"/>
                        </a:lnSpc>
                        <a:spcAft>
                          <a:spcPts val="0"/>
                        </a:spcAft>
                      </a:pPr>
                      <a:r>
                        <a:rPr lang="es-ES" sz="1600">
                          <a:effectLst/>
                        </a:rPr>
                        <a:t>Estadístico</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gl</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dirty="0">
                          <a:effectLst/>
                        </a:rPr>
                        <a:t>Sig.</a:t>
                      </a:r>
                      <a:endParaRPr lang="es-ES" sz="1600" dirty="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Estadístico</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gl</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400">
                          <a:effectLst/>
                        </a:rPr>
                        <a:t>Sig.</a:t>
                      </a:r>
                      <a:endParaRPr lang="es-ES" sz="1400">
                        <a:effectLst/>
                        <a:latin typeface="Calibri"/>
                        <a:ea typeface="Calibri"/>
                        <a:cs typeface="Times New Roman"/>
                      </a:endParaRPr>
                    </a:p>
                  </a:txBody>
                  <a:tcPr marL="0" marR="0" marT="0" marB="0" anchor="b"/>
                </a:tc>
              </a:tr>
              <a:tr h="288032">
                <a:tc rowSpan="2">
                  <a:txBody>
                    <a:bodyPr/>
                    <a:lstStyle/>
                    <a:p>
                      <a:pPr marL="38100" marR="38100">
                        <a:lnSpc>
                          <a:spcPts val="1600"/>
                        </a:lnSpc>
                        <a:spcAft>
                          <a:spcPts val="0"/>
                        </a:spcAft>
                      </a:pPr>
                      <a:r>
                        <a:rPr lang="es-ES" sz="900">
                          <a:effectLst/>
                        </a:rPr>
                        <a:t>Metodos</a:t>
                      </a:r>
                      <a:endParaRPr lang="es-ES" sz="1100">
                        <a:effectLst/>
                        <a:latin typeface="Calibri"/>
                        <a:ea typeface="Calibri"/>
                        <a:cs typeface="Times New Roman"/>
                      </a:endParaRPr>
                    </a:p>
                  </a:txBody>
                  <a:tcPr marL="0" marR="0" marT="0" marB="0"/>
                </a:tc>
                <a:tc>
                  <a:txBody>
                    <a:bodyPr/>
                    <a:lstStyle/>
                    <a:p>
                      <a:pPr marL="38100" marR="38100">
                        <a:lnSpc>
                          <a:spcPts val="1600"/>
                        </a:lnSpc>
                        <a:spcAft>
                          <a:spcPts val="0"/>
                        </a:spcAft>
                      </a:pPr>
                      <a:r>
                        <a:rPr lang="es-ES" sz="1400">
                          <a:effectLst/>
                        </a:rPr>
                        <a:t>1,00</a:t>
                      </a:r>
                      <a:endParaRPr lang="es-ES" sz="14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a:effectLst/>
                        </a:rPr>
                        <a:t>,218</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15</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,053</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,827</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15</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400">
                          <a:effectLst/>
                        </a:rPr>
                        <a:t>,008</a:t>
                      </a:r>
                      <a:endParaRPr lang="es-ES" sz="1400">
                        <a:effectLst/>
                        <a:latin typeface="Calibri"/>
                        <a:ea typeface="Calibri"/>
                        <a:cs typeface="Times New Roman"/>
                      </a:endParaRPr>
                    </a:p>
                  </a:txBody>
                  <a:tcPr marL="0" marR="0" marT="0" marB="0" anchor="ctr"/>
                </a:tc>
              </a:tr>
              <a:tr h="288032">
                <a:tc vMerge="1">
                  <a:txBody>
                    <a:bodyPr/>
                    <a:lstStyle/>
                    <a:p>
                      <a:endParaRPr lang="es-ES"/>
                    </a:p>
                  </a:txBody>
                  <a:tcPr/>
                </a:tc>
                <a:tc>
                  <a:txBody>
                    <a:bodyPr/>
                    <a:lstStyle/>
                    <a:p>
                      <a:pPr marL="38100" marR="38100">
                        <a:lnSpc>
                          <a:spcPts val="1600"/>
                        </a:lnSpc>
                        <a:spcAft>
                          <a:spcPts val="0"/>
                        </a:spcAft>
                      </a:pPr>
                      <a:r>
                        <a:rPr lang="es-ES" sz="1400">
                          <a:effectLst/>
                        </a:rPr>
                        <a:t>2,00</a:t>
                      </a:r>
                      <a:endParaRPr lang="es-ES" sz="14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a:effectLst/>
                        </a:rPr>
                        <a:t>,155</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10</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,200</a:t>
                      </a:r>
                      <a:r>
                        <a:rPr lang="es-ES" sz="1600" baseline="30000" dirty="0">
                          <a:effectLst/>
                        </a:rPr>
                        <a:t>*</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,911</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10</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400">
                          <a:effectLst/>
                        </a:rPr>
                        <a:t>,289</a:t>
                      </a:r>
                      <a:endParaRPr lang="es-ES" sz="1400">
                        <a:effectLst/>
                        <a:latin typeface="Calibri"/>
                        <a:ea typeface="Calibri"/>
                        <a:cs typeface="Times New Roman"/>
                      </a:endParaRPr>
                    </a:p>
                  </a:txBody>
                  <a:tcPr marL="0" marR="0" marT="0" marB="0" anchor="ctr"/>
                </a:tc>
              </a:tr>
              <a:tr h="288032">
                <a:tc gridSpan="8">
                  <a:txBody>
                    <a:bodyPr/>
                    <a:lstStyle/>
                    <a:p>
                      <a:pPr marL="38100" marR="38100">
                        <a:lnSpc>
                          <a:spcPts val="1600"/>
                        </a:lnSpc>
                        <a:spcAft>
                          <a:spcPts val="0"/>
                        </a:spcAft>
                      </a:pPr>
                      <a:r>
                        <a:rPr lang="es-ES" sz="1600" dirty="0">
                          <a:effectLst/>
                        </a:rPr>
                        <a:t>*. Esto es un límite inferior de la significación verdadera.</a:t>
                      </a:r>
                      <a:endParaRPr lang="es-ES" sz="1600" dirty="0">
                        <a:effectLst/>
                        <a:latin typeface="Calibri"/>
                        <a:ea typeface="Calibri"/>
                        <a:cs typeface="Times New Roman"/>
                      </a:endParaRPr>
                    </a:p>
                  </a:txBody>
                  <a:tcPr marL="0" marR="0" marT="0" marB="0"/>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288032">
                <a:tc gridSpan="8">
                  <a:txBody>
                    <a:bodyPr/>
                    <a:lstStyle/>
                    <a:p>
                      <a:pPr marL="38100" marR="38100">
                        <a:lnSpc>
                          <a:spcPts val="1600"/>
                        </a:lnSpc>
                        <a:spcAft>
                          <a:spcPts val="0"/>
                        </a:spcAft>
                      </a:pPr>
                      <a:r>
                        <a:rPr lang="es-ES" sz="1600" dirty="0">
                          <a:effectLst/>
                        </a:rPr>
                        <a:t>a. Corrección de significación de </a:t>
                      </a:r>
                      <a:r>
                        <a:rPr lang="es-ES" sz="1600" dirty="0" err="1">
                          <a:effectLst/>
                        </a:rPr>
                        <a:t>Lilliefors</a:t>
                      </a:r>
                      <a:endParaRPr lang="es-ES" sz="1600" dirty="0">
                        <a:effectLst/>
                        <a:latin typeface="Calibri"/>
                        <a:ea typeface="Calibri"/>
                        <a:cs typeface="Times New Roman"/>
                      </a:endParaRPr>
                    </a:p>
                  </a:txBody>
                  <a:tcPr marL="0" marR="0" marT="0" marB="0"/>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2664529020"/>
              </p:ext>
            </p:extLst>
          </p:nvPr>
        </p:nvGraphicFramePr>
        <p:xfrm>
          <a:off x="1403648" y="3717032"/>
          <a:ext cx="6264696" cy="2639633"/>
        </p:xfrm>
        <a:graphic>
          <a:graphicData uri="http://schemas.openxmlformats.org/drawingml/2006/table">
            <a:tbl>
              <a:tblPr>
                <a:tableStyleId>{5C22544A-7EE6-4342-B048-85BDC9FD1C3A}</a:tableStyleId>
              </a:tblPr>
              <a:tblGrid>
                <a:gridCol w="1624988"/>
                <a:gridCol w="1624988"/>
                <a:gridCol w="974729"/>
                <a:gridCol w="679997"/>
                <a:gridCol w="679997"/>
                <a:gridCol w="679997"/>
              </a:tblGrid>
              <a:tr h="231311">
                <a:tc gridSpan="6">
                  <a:txBody>
                    <a:bodyPr/>
                    <a:lstStyle/>
                    <a:p>
                      <a:pPr marL="38100" marR="38100" algn="ctr">
                        <a:lnSpc>
                          <a:spcPts val="1600"/>
                        </a:lnSpc>
                        <a:spcAft>
                          <a:spcPts val="0"/>
                        </a:spcAft>
                      </a:pPr>
                      <a:r>
                        <a:rPr lang="es-ES" sz="1600" dirty="0">
                          <a:effectLst/>
                        </a:rPr>
                        <a:t>Prueba de homogeneidad de varianza</a:t>
                      </a:r>
                      <a:endParaRPr lang="es-ES" sz="1600" dirty="0">
                        <a:effectLst/>
                        <a:latin typeface="Calibri"/>
                        <a:ea typeface="Calibri"/>
                        <a:cs typeface="Times New Roman"/>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488770">
                <a:tc gridSpan="2">
                  <a:txBody>
                    <a:bodyPr/>
                    <a:lstStyle/>
                    <a:p>
                      <a:pPr>
                        <a:lnSpc>
                          <a:spcPct val="115000"/>
                        </a:lnSpc>
                        <a:spcAft>
                          <a:spcPts val="0"/>
                        </a:spcAft>
                      </a:pPr>
                      <a:r>
                        <a:rPr lang="es-ES" sz="1600" dirty="0">
                          <a:effectLst/>
                        </a:rPr>
                        <a:t> </a:t>
                      </a:r>
                      <a:endParaRPr lang="es-ES" sz="1600" dirty="0">
                        <a:effectLst/>
                        <a:latin typeface="Calibri"/>
                        <a:ea typeface="Calibri"/>
                        <a:cs typeface="Times New Roman"/>
                      </a:endParaRPr>
                    </a:p>
                  </a:txBody>
                  <a:tcPr marL="0" marR="0" marT="0" marB="0" anchor="b"/>
                </a:tc>
                <a:tc hMerge="1">
                  <a:txBody>
                    <a:bodyPr/>
                    <a:lstStyle/>
                    <a:p>
                      <a:endParaRPr lang="es-ES"/>
                    </a:p>
                  </a:txBody>
                  <a:tcPr/>
                </a:tc>
                <a:tc>
                  <a:txBody>
                    <a:bodyPr/>
                    <a:lstStyle/>
                    <a:p>
                      <a:pPr marL="38100" marR="38100" algn="ctr">
                        <a:lnSpc>
                          <a:spcPts val="1600"/>
                        </a:lnSpc>
                        <a:spcAft>
                          <a:spcPts val="0"/>
                        </a:spcAft>
                      </a:pPr>
                      <a:r>
                        <a:rPr lang="es-ES" sz="1600" dirty="0">
                          <a:effectLst/>
                        </a:rPr>
                        <a:t>Estadístico de </a:t>
                      </a:r>
                      <a:r>
                        <a:rPr lang="es-ES" sz="1600" dirty="0" err="1">
                          <a:effectLst/>
                        </a:rPr>
                        <a:t>Levene</a:t>
                      </a:r>
                      <a:endParaRPr lang="es-ES" sz="1600" dirty="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df1</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df2</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Sig.</a:t>
                      </a:r>
                      <a:endParaRPr lang="es-ES" sz="1600">
                        <a:effectLst/>
                        <a:latin typeface="Calibri"/>
                        <a:ea typeface="Calibri"/>
                        <a:cs typeface="Times New Roman"/>
                      </a:endParaRPr>
                    </a:p>
                  </a:txBody>
                  <a:tcPr marL="0" marR="0" marT="0" marB="0" anchor="b"/>
                </a:tc>
              </a:tr>
              <a:tr h="231311">
                <a:tc rowSpan="4">
                  <a:txBody>
                    <a:bodyPr/>
                    <a:lstStyle/>
                    <a:p>
                      <a:pPr marL="38100" marR="38100">
                        <a:lnSpc>
                          <a:spcPts val="1600"/>
                        </a:lnSpc>
                        <a:spcAft>
                          <a:spcPts val="0"/>
                        </a:spcAft>
                      </a:pPr>
                      <a:r>
                        <a:rPr lang="es-ES" sz="900">
                          <a:effectLst/>
                        </a:rPr>
                        <a:t>Metodos</a:t>
                      </a:r>
                      <a:endParaRPr lang="es-ES" sz="1100">
                        <a:effectLst/>
                        <a:latin typeface="Calibri"/>
                        <a:ea typeface="Calibri"/>
                        <a:cs typeface="Times New Roman"/>
                      </a:endParaRPr>
                    </a:p>
                  </a:txBody>
                  <a:tcPr marL="0" marR="0" marT="0" marB="0"/>
                </a:tc>
                <a:tc>
                  <a:txBody>
                    <a:bodyPr/>
                    <a:lstStyle/>
                    <a:p>
                      <a:pPr marL="38100" marR="38100">
                        <a:lnSpc>
                          <a:spcPts val="1600"/>
                        </a:lnSpc>
                        <a:spcAft>
                          <a:spcPts val="0"/>
                        </a:spcAft>
                      </a:pPr>
                      <a:r>
                        <a:rPr lang="es-ES" sz="1600">
                          <a:effectLst/>
                        </a:rPr>
                        <a:t>Se basa en la media</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dirty="0">
                          <a:effectLst/>
                        </a:rPr>
                        <a:t>24,447</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23</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,000</a:t>
                      </a:r>
                      <a:endParaRPr lang="es-ES" sz="1600">
                        <a:effectLst/>
                        <a:latin typeface="Calibri"/>
                        <a:ea typeface="Calibri"/>
                        <a:cs typeface="Times New Roman"/>
                      </a:endParaRPr>
                    </a:p>
                  </a:txBody>
                  <a:tcPr marL="0" marR="0" marT="0" marB="0" anchor="ctr"/>
                </a:tc>
              </a:tr>
              <a:tr h="231311">
                <a:tc vMerge="1">
                  <a:txBody>
                    <a:bodyPr/>
                    <a:lstStyle/>
                    <a:p>
                      <a:endParaRPr lang="es-ES"/>
                    </a:p>
                  </a:txBody>
                  <a:tcPr/>
                </a:tc>
                <a:tc>
                  <a:txBody>
                    <a:bodyPr/>
                    <a:lstStyle/>
                    <a:p>
                      <a:pPr marL="38100" marR="38100">
                        <a:lnSpc>
                          <a:spcPts val="1600"/>
                        </a:lnSpc>
                        <a:spcAft>
                          <a:spcPts val="0"/>
                        </a:spcAft>
                      </a:pPr>
                      <a:r>
                        <a:rPr lang="es-ES" sz="1600">
                          <a:effectLst/>
                        </a:rPr>
                        <a:t>Se basa en la mediana</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dirty="0">
                          <a:effectLst/>
                        </a:rPr>
                        <a:t>6,150</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23</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,021</a:t>
                      </a:r>
                      <a:endParaRPr lang="es-ES" sz="1600">
                        <a:effectLst/>
                        <a:latin typeface="Calibri"/>
                        <a:ea typeface="Calibri"/>
                        <a:cs typeface="Times New Roman"/>
                      </a:endParaRPr>
                    </a:p>
                  </a:txBody>
                  <a:tcPr marL="0" marR="0" marT="0" marB="0" anchor="ctr"/>
                </a:tc>
              </a:tr>
              <a:tr h="488770">
                <a:tc vMerge="1">
                  <a:txBody>
                    <a:bodyPr/>
                    <a:lstStyle/>
                    <a:p>
                      <a:endParaRPr lang="es-ES"/>
                    </a:p>
                  </a:txBody>
                  <a:tcPr/>
                </a:tc>
                <a:tc>
                  <a:txBody>
                    <a:bodyPr/>
                    <a:lstStyle/>
                    <a:p>
                      <a:pPr marL="38100" marR="38100">
                        <a:lnSpc>
                          <a:spcPts val="1600"/>
                        </a:lnSpc>
                        <a:spcAft>
                          <a:spcPts val="0"/>
                        </a:spcAft>
                      </a:pPr>
                      <a:r>
                        <a:rPr lang="es-ES" sz="1600">
                          <a:effectLst/>
                        </a:rPr>
                        <a:t>Se basa en la mediana y con gl ajustado</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dirty="0">
                          <a:effectLst/>
                        </a:rPr>
                        <a:t>6,150</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18,151</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,023</a:t>
                      </a:r>
                      <a:endParaRPr lang="es-ES" sz="1600">
                        <a:effectLst/>
                        <a:latin typeface="Calibri"/>
                        <a:ea typeface="Calibri"/>
                        <a:cs typeface="Times New Roman"/>
                      </a:endParaRPr>
                    </a:p>
                  </a:txBody>
                  <a:tcPr marL="0" marR="0" marT="0" marB="0" anchor="ctr"/>
                </a:tc>
              </a:tr>
              <a:tr h="488770">
                <a:tc vMerge="1">
                  <a:txBody>
                    <a:bodyPr/>
                    <a:lstStyle/>
                    <a:p>
                      <a:endParaRPr lang="es-ES"/>
                    </a:p>
                  </a:txBody>
                  <a:tcPr/>
                </a:tc>
                <a:tc>
                  <a:txBody>
                    <a:bodyPr/>
                    <a:lstStyle/>
                    <a:p>
                      <a:pPr marL="38100" marR="38100">
                        <a:lnSpc>
                          <a:spcPts val="1600"/>
                        </a:lnSpc>
                        <a:spcAft>
                          <a:spcPts val="0"/>
                        </a:spcAft>
                      </a:pPr>
                      <a:r>
                        <a:rPr lang="es-ES" sz="1600">
                          <a:effectLst/>
                        </a:rPr>
                        <a:t>Se basa en la media recortada</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dirty="0">
                          <a:effectLst/>
                        </a:rPr>
                        <a:t>23,907</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1</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23</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,000</a:t>
                      </a:r>
                      <a:endParaRPr lang="es-ES" sz="1600" dirty="0">
                        <a:effectLst/>
                        <a:latin typeface="Calibri"/>
                        <a:ea typeface="Calibri"/>
                        <a:cs typeface="Times New Roman"/>
                      </a:endParaRPr>
                    </a:p>
                  </a:txBody>
                  <a:tcPr marL="0" marR="0" marT="0" marB="0" anchor="ctr"/>
                </a:tc>
              </a:tr>
            </a:tbl>
          </a:graphicData>
        </a:graphic>
      </p:graphicFrame>
      <p:sp>
        <p:nvSpPr>
          <p:cNvPr id="9" name="8 CuadroTexto"/>
          <p:cNvSpPr txBox="1"/>
          <p:nvPr/>
        </p:nvSpPr>
        <p:spPr>
          <a:xfrm>
            <a:off x="1043608" y="404664"/>
            <a:ext cx="7632848" cy="646331"/>
          </a:xfrm>
          <a:prstGeom prst="rect">
            <a:avLst/>
          </a:prstGeom>
          <a:noFill/>
        </p:spPr>
        <p:txBody>
          <a:bodyPr wrap="square" rtlCol="0">
            <a:spAutoFit/>
          </a:bodyPr>
          <a:lstStyle/>
          <a:p>
            <a:r>
              <a:rPr lang="es-ES" dirty="0" smtClean="0"/>
              <a:t>La prueba de normalidad de K-S nos dice que los datos siguen una distribución normal. Asimismo, los dos grupos formados tienen varianzas diferentes.</a:t>
            </a:r>
            <a:endParaRPr lang="es-ES" dirty="0"/>
          </a:p>
        </p:txBody>
      </p:sp>
    </p:spTree>
    <p:extLst>
      <p:ext uri="{BB962C8B-B14F-4D97-AF65-F5344CB8AC3E}">
        <p14:creationId xmlns:p14="http://schemas.microsoft.com/office/powerpoint/2010/main" val="8170817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899592" y="332656"/>
            <a:ext cx="7416824" cy="1754326"/>
          </a:xfrm>
          <a:prstGeom prst="rect">
            <a:avLst/>
          </a:prstGeom>
        </p:spPr>
        <p:txBody>
          <a:bodyPr wrap="square">
            <a:spAutoFit/>
          </a:bodyPr>
          <a:lstStyle/>
          <a:p>
            <a:pPr lvl="0" algn="just"/>
            <a:r>
              <a:rPr lang="es-ES_tradnl" b="1" dirty="0">
                <a:solidFill>
                  <a:prstClr val="black"/>
                </a:solidFill>
                <a:latin typeface="Arial"/>
                <a:ea typeface="Times New Roman"/>
                <a:cs typeface="Times New Roman"/>
              </a:rPr>
              <a:t>Prueba de hipótesis</a:t>
            </a:r>
          </a:p>
          <a:p>
            <a:pPr algn="just">
              <a:spcAft>
                <a:spcPts val="0"/>
              </a:spcAft>
            </a:pPr>
            <a:endParaRPr lang="es-EC" dirty="0" smtClean="0">
              <a:latin typeface="Arial"/>
              <a:ea typeface="Calibri"/>
              <a:cs typeface="Times New Roman"/>
            </a:endParaRPr>
          </a:p>
          <a:p>
            <a:pPr algn="just">
              <a:spcAft>
                <a:spcPts val="0"/>
              </a:spcAft>
            </a:pPr>
            <a:r>
              <a:rPr lang="es-EC" dirty="0" smtClean="0">
                <a:latin typeface="Arial"/>
                <a:ea typeface="Calibri"/>
                <a:cs typeface="Times New Roman"/>
              </a:rPr>
              <a:t>En </a:t>
            </a:r>
            <a:r>
              <a:rPr lang="es-EC" dirty="0">
                <a:latin typeface="Arial"/>
                <a:ea typeface="Calibri"/>
                <a:cs typeface="Times New Roman"/>
              </a:rPr>
              <a:t>primer lugar se ingresan los datos a la ventana de datos en una columna con el nombre de variable </a:t>
            </a:r>
            <a:r>
              <a:rPr lang="es-EC" b="1" dirty="0">
                <a:latin typeface="Arial"/>
                <a:ea typeface="Calibri"/>
                <a:cs typeface="Times New Roman"/>
              </a:rPr>
              <a:t>Y</a:t>
            </a:r>
            <a:r>
              <a:rPr lang="es-EC" dirty="0">
                <a:latin typeface="Arial"/>
                <a:ea typeface="Calibri"/>
                <a:cs typeface="Times New Roman"/>
              </a:rPr>
              <a:t> </a:t>
            </a:r>
            <a:r>
              <a:rPr lang="es-EC" dirty="0" err="1">
                <a:latin typeface="Arial"/>
                <a:ea typeface="Calibri"/>
                <a:cs typeface="Times New Roman"/>
              </a:rPr>
              <a:t>y</a:t>
            </a:r>
            <a:r>
              <a:rPr lang="es-EC" dirty="0">
                <a:latin typeface="Arial"/>
                <a:ea typeface="Calibri"/>
                <a:cs typeface="Times New Roman"/>
              </a:rPr>
              <a:t> se crea una columna de códigos </a:t>
            </a:r>
            <a:r>
              <a:rPr lang="es-EC" b="1" dirty="0">
                <a:latin typeface="Arial"/>
                <a:ea typeface="Calibri"/>
                <a:cs typeface="Times New Roman"/>
              </a:rPr>
              <a:t>C</a:t>
            </a:r>
            <a:r>
              <a:rPr lang="es-EC" dirty="0">
                <a:latin typeface="Arial"/>
                <a:ea typeface="Calibri"/>
                <a:cs typeface="Times New Roman"/>
              </a:rPr>
              <a:t> para identificar con 1 a la muestra urbana y 2 a la muestra rural.</a:t>
            </a:r>
            <a:endParaRPr lang="es-ES" sz="1600" dirty="0">
              <a:ea typeface="Times New Roman"/>
              <a:cs typeface="Times New Roman"/>
            </a:endParaRP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b="16231"/>
          <a:stretch/>
        </p:blipFill>
        <p:spPr bwMode="auto">
          <a:xfrm>
            <a:off x="2483768" y="2081033"/>
            <a:ext cx="4816142"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245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1560" y="620688"/>
            <a:ext cx="7344816" cy="3170099"/>
          </a:xfrm>
          <a:prstGeom prst="rect">
            <a:avLst/>
          </a:prstGeom>
        </p:spPr>
        <p:txBody>
          <a:bodyPr wrap="square">
            <a:spAutoFit/>
          </a:bodyPr>
          <a:lstStyle/>
          <a:p>
            <a:pPr algn="just">
              <a:spcAft>
                <a:spcPts val="0"/>
              </a:spcAft>
            </a:pPr>
            <a:r>
              <a:rPr lang="es-EC" sz="2000" dirty="0" smtClean="0">
                <a:effectLst/>
                <a:latin typeface="Arial" panose="020B0604020202020204" pitchFamily="34" charset="0"/>
                <a:ea typeface="Calibri"/>
                <a:cs typeface="Arial" panose="020B0604020202020204" pitchFamily="34" charset="0"/>
              </a:rPr>
              <a:t>Se simboliza con H</a:t>
            </a:r>
            <a:r>
              <a:rPr lang="es-EC" sz="2000" baseline="-25000" dirty="0" smtClean="0">
                <a:effectLst/>
                <a:latin typeface="Arial" panose="020B0604020202020204" pitchFamily="34" charset="0"/>
                <a:ea typeface="Calibri"/>
                <a:cs typeface="Arial" panose="020B0604020202020204" pitchFamily="34" charset="0"/>
              </a:rPr>
              <a:t>0</a:t>
            </a:r>
            <a:r>
              <a:rPr lang="es-EC" sz="2000" dirty="0" smtClean="0">
                <a:effectLst/>
                <a:latin typeface="Arial" panose="020B0604020202020204" pitchFamily="34" charset="0"/>
                <a:ea typeface="Calibri"/>
                <a:cs typeface="Arial" panose="020B0604020202020204" pitchFamily="34" charset="0"/>
              </a:rPr>
              <a:t> y se asume que es verdadera, rechazándose este supuesto solo si se encuentran suficientes evidencias en base a información </a:t>
            </a:r>
            <a:r>
              <a:rPr lang="es-EC" sz="2000" dirty="0" err="1" smtClean="0">
                <a:effectLst/>
                <a:latin typeface="Arial" panose="020B0604020202020204" pitchFamily="34" charset="0"/>
                <a:ea typeface="Calibri"/>
                <a:cs typeface="Arial" panose="020B0604020202020204" pitchFamily="34" charset="0"/>
              </a:rPr>
              <a:t>muestral</a:t>
            </a:r>
            <a:r>
              <a:rPr lang="es-EC" sz="2000" dirty="0" smtClean="0">
                <a:effectLst/>
                <a:latin typeface="Arial" panose="020B0604020202020204" pitchFamily="34" charset="0"/>
                <a:ea typeface="Calibri"/>
                <a:cs typeface="Arial" panose="020B0604020202020204" pitchFamily="34" charset="0"/>
              </a:rPr>
              <a:t>.</a:t>
            </a:r>
            <a:endParaRPr lang="es-ES" sz="2000" dirty="0">
              <a:latin typeface="Arial" panose="020B0604020202020204" pitchFamily="34" charset="0"/>
              <a:ea typeface="Times New Roman"/>
              <a:cs typeface="Arial" panose="020B0604020202020204" pitchFamily="34" charset="0"/>
            </a:endParaRPr>
          </a:p>
          <a:p>
            <a:pPr algn="just">
              <a:spcAft>
                <a:spcPts val="0"/>
              </a:spcAft>
            </a:pPr>
            <a:r>
              <a:rPr lang="es-EC" sz="2000" dirty="0" smtClean="0">
                <a:effectLst/>
                <a:latin typeface="Arial" panose="020B0604020202020204" pitchFamily="34" charset="0"/>
                <a:ea typeface="Calibri"/>
                <a:cs typeface="Arial" panose="020B0604020202020204" pitchFamily="34" charset="0"/>
              </a:rPr>
              <a:t> </a:t>
            </a:r>
            <a:endParaRPr lang="es-ES" sz="2000" dirty="0">
              <a:latin typeface="Arial" panose="020B0604020202020204" pitchFamily="34" charset="0"/>
              <a:ea typeface="Times New Roman"/>
              <a:cs typeface="Arial" panose="020B0604020202020204" pitchFamily="34" charset="0"/>
            </a:endParaRPr>
          </a:p>
          <a:p>
            <a:pPr algn="just">
              <a:spcAft>
                <a:spcPts val="0"/>
              </a:spcAft>
            </a:pPr>
            <a:r>
              <a:rPr lang="es-EC" sz="2000" dirty="0" smtClean="0">
                <a:effectLst/>
                <a:latin typeface="Arial" panose="020B0604020202020204" pitchFamily="34" charset="0"/>
                <a:ea typeface="Calibri"/>
                <a:cs typeface="Arial" panose="020B0604020202020204" pitchFamily="34" charset="0"/>
              </a:rPr>
              <a:t>Al plantear una H</a:t>
            </a:r>
            <a:r>
              <a:rPr lang="es-EC" sz="2000" baseline="-25000" dirty="0" smtClean="0">
                <a:effectLst/>
                <a:latin typeface="Arial" panose="020B0604020202020204" pitchFamily="34" charset="0"/>
                <a:ea typeface="Calibri"/>
                <a:cs typeface="Arial" panose="020B0604020202020204" pitchFamily="34" charset="0"/>
              </a:rPr>
              <a:t>0</a:t>
            </a:r>
            <a:r>
              <a:rPr lang="es-EC" sz="2000" dirty="0" smtClean="0">
                <a:effectLst/>
                <a:latin typeface="Arial" panose="020B0604020202020204" pitchFamily="34" charset="0"/>
                <a:ea typeface="Calibri"/>
                <a:cs typeface="Arial" panose="020B0604020202020204" pitchFamily="34" charset="0"/>
              </a:rPr>
              <a:t> se debe plantear también la hipótesis alterna la que se simboliza como H</a:t>
            </a:r>
            <a:r>
              <a:rPr lang="es-EC" sz="2000" baseline="-25000" dirty="0" smtClean="0">
                <a:effectLst/>
                <a:latin typeface="Arial" panose="020B0604020202020204" pitchFamily="34" charset="0"/>
                <a:ea typeface="Calibri"/>
                <a:cs typeface="Arial" panose="020B0604020202020204" pitchFamily="34" charset="0"/>
              </a:rPr>
              <a:t>1</a:t>
            </a:r>
            <a:r>
              <a:rPr lang="es-EC" sz="2000" dirty="0" smtClean="0">
                <a:effectLst/>
                <a:latin typeface="Arial" panose="020B0604020202020204" pitchFamily="34" charset="0"/>
                <a:ea typeface="Calibri"/>
                <a:cs typeface="Arial" panose="020B0604020202020204" pitchFamily="34" charset="0"/>
              </a:rPr>
              <a:t>. La hipótesis alterna </a:t>
            </a:r>
            <a:r>
              <a:rPr lang="es-EC" sz="2000" dirty="0" err="1" smtClean="0">
                <a:effectLst/>
                <a:latin typeface="Arial" panose="020B0604020202020204" pitchFamily="34" charset="0"/>
                <a:ea typeface="Calibri"/>
                <a:cs typeface="Arial" panose="020B0604020202020204" pitchFamily="34" charset="0"/>
              </a:rPr>
              <a:t>reoresenta</a:t>
            </a:r>
            <a:r>
              <a:rPr lang="es-EC" sz="2000" dirty="0" smtClean="0">
                <a:effectLst/>
                <a:latin typeface="Arial" panose="020B0604020202020204" pitchFamily="34" charset="0"/>
                <a:ea typeface="Calibri"/>
                <a:cs typeface="Arial" panose="020B0604020202020204" pitchFamily="34" charset="0"/>
              </a:rPr>
              <a:t> la conclusión a la que se llegará si hay suficiente evidencia de la información de la muestra para decidir la improbabilidad que la H</a:t>
            </a:r>
            <a:r>
              <a:rPr lang="es-EC" sz="2000" baseline="-25000" dirty="0" smtClean="0">
                <a:effectLst/>
                <a:latin typeface="Arial" panose="020B0604020202020204" pitchFamily="34" charset="0"/>
                <a:ea typeface="Calibri"/>
                <a:cs typeface="Arial" panose="020B0604020202020204" pitchFamily="34" charset="0"/>
              </a:rPr>
              <a:t>0</a:t>
            </a:r>
            <a:r>
              <a:rPr lang="es-EC" sz="2000" dirty="0" smtClean="0">
                <a:effectLst/>
                <a:latin typeface="Arial" panose="020B0604020202020204" pitchFamily="34" charset="0"/>
                <a:ea typeface="Calibri"/>
                <a:cs typeface="Arial" panose="020B0604020202020204" pitchFamily="34" charset="0"/>
              </a:rPr>
              <a:t> sea verdadera. La H</a:t>
            </a:r>
            <a:r>
              <a:rPr lang="es-EC" sz="2000" baseline="-25000" dirty="0" smtClean="0">
                <a:effectLst/>
                <a:latin typeface="Arial" panose="020B0604020202020204" pitchFamily="34" charset="0"/>
                <a:ea typeface="Calibri"/>
                <a:cs typeface="Arial" panose="020B0604020202020204" pitchFamily="34" charset="0"/>
              </a:rPr>
              <a:t>1</a:t>
            </a:r>
            <a:r>
              <a:rPr lang="es-EC" sz="2000" dirty="0" smtClean="0">
                <a:effectLst/>
                <a:latin typeface="Arial" panose="020B0604020202020204" pitchFamily="34" charset="0"/>
                <a:ea typeface="Calibri"/>
                <a:cs typeface="Arial" panose="020B0604020202020204" pitchFamily="34" charset="0"/>
              </a:rPr>
              <a:t> es opuesta a la H</a:t>
            </a:r>
            <a:r>
              <a:rPr lang="es-EC" sz="2000" baseline="-25000" dirty="0" smtClean="0">
                <a:effectLst/>
                <a:latin typeface="Arial" panose="020B0604020202020204" pitchFamily="34" charset="0"/>
                <a:ea typeface="Calibri"/>
                <a:cs typeface="Arial" panose="020B0604020202020204" pitchFamily="34" charset="0"/>
              </a:rPr>
              <a:t>0</a:t>
            </a:r>
            <a:r>
              <a:rPr lang="es-EC" sz="2000" dirty="0" smtClean="0">
                <a:effectLst/>
                <a:latin typeface="Arial" panose="020B0604020202020204" pitchFamily="34" charset="0"/>
                <a:ea typeface="Calibri"/>
                <a:cs typeface="Arial" panose="020B0604020202020204" pitchFamily="34" charset="0"/>
              </a:rPr>
              <a:t>.</a:t>
            </a:r>
            <a:endParaRPr lang="es-ES" sz="2000" dirty="0">
              <a:latin typeface="Arial" panose="020B0604020202020204" pitchFamily="34" charset="0"/>
              <a:ea typeface="Times New Roman"/>
              <a:cs typeface="Arial" panose="020B0604020202020204" pitchFamily="34" charset="0"/>
            </a:endParaRPr>
          </a:p>
        </p:txBody>
      </p:sp>
    </p:spTree>
    <p:extLst>
      <p:ext uri="{BB962C8B-B14F-4D97-AF65-F5344CB8AC3E}">
        <p14:creationId xmlns:p14="http://schemas.microsoft.com/office/powerpoint/2010/main" val="38824693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95823" y="836712"/>
            <a:ext cx="5904656" cy="1754326"/>
          </a:xfrm>
          <a:prstGeom prst="rect">
            <a:avLst/>
          </a:prstGeom>
        </p:spPr>
        <p:txBody>
          <a:bodyPr wrap="square">
            <a:spAutoFit/>
          </a:bodyPr>
          <a:lstStyle/>
          <a:p>
            <a:pPr algn="just">
              <a:spcAft>
                <a:spcPts val="0"/>
              </a:spcAft>
            </a:pPr>
            <a:r>
              <a:rPr lang="es-ES_tradnl" b="1" dirty="0" smtClean="0">
                <a:latin typeface="Arial"/>
                <a:ea typeface="Times New Roman"/>
                <a:cs typeface="Times New Roman"/>
              </a:rPr>
              <a:t>Paso </a:t>
            </a:r>
            <a:r>
              <a:rPr lang="es-ES_tradnl" b="1" dirty="0">
                <a:latin typeface="Arial"/>
                <a:ea typeface="Times New Roman"/>
                <a:cs typeface="Times New Roman"/>
              </a:rPr>
              <a:t>1 y 2</a:t>
            </a:r>
            <a:endParaRPr lang="es-ES" sz="1600" dirty="0">
              <a:ea typeface="Times New Roman"/>
              <a:cs typeface="Times New Roman"/>
            </a:endParaRPr>
          </a:p>
          <a:p>
            <a:pPr algn="just">
              <a:spcAft>
                <a:spcPts val="0"/>
              </a:spcAft>
            </a:pPr>
            <a:r>
              <a:rPr lang="es-ES_tradnl" b="1" dirty="0">
                <a:latin typeface="Arial"/>
                <a:ea typeface="Times New Roman"/>
                <a:cs typeface="Times New Roman"/>
              </a:rPr>
              <a:t>Planteamiento de hipótesis:</a:t>
            </a:r>
            <a:endParaRPr lang="es-ES" sz="1600" dirty="0">
              <a:ea typeface="Times New Roman"/>
              <a:cs typeface="Times New Roman"/>
            </a:endParaRPr>
          </a:p>
          <a:p>
            <a:pPr algn="just">
              <a:spcAft>
                <a:spcPts val="0"/>
              </a:spcAft>
            </a:pPr>
            <a:r>
              <a:rPr lang="es-ES_tradnl" dirty="0">
                <a:latin typeface="Arial"/>
                <a:ea typeface="Times New Roman"/>
                <a:cs typeface="Times New Roman"/>
              </a:rPr>
              <a:t>H</a:t>
            </a:r>
            <a:r>
              <a:rPr lang="es-ES_tradnl" baseline="-25000" dirty="0">
                <a:latin typeface="Arial"/>
                <a:ea typeface="Times New Roman"/>
                <a:cs typeface="Times New Roman"/>
              </a:rPr>
              <a:t>o</a:t>
            </a:r>
            <a:r>
              <a:rPr lang="es-ES_tradnl" dirty="0">
                <a:latin typeface="Arial"/>
                <a:ea typeface="Times New Roman"/>
                <a:cs typeface="Times New Roman"/>
              </a:rPr>
              <a:t>: μ</a:t>
            </a:r>
            <a:r>
              <a:rPr lang="es-ES_tradnl" baseline="-25000" dirty="0">
                <a:latin typeface="Arial"/>
                <a:ea typeface="Times New Roman"/>
                <a:cs typeface="Times New Roman"/>
              </a:rPr>
              <a:t>1</a:t>
            </a:r>
            <a:r>
              <a:rPr lang="es-ES_tradnl" dirty="0">
                <a:latin typeface="Arial"/>
                <a:ea typeface="Times New Roman"/>
                <a:cs typeface="Times New Roman"/>
              </a:rPr>
              <a:t> ≤ μ</a:t>
            </a:r>
            <a:r>
              <a:rPr lang="es-ES_tradnl" baseline="-25000" dirty="0">
                <a:latin typeface="Arial"/>
                <a:ea typeface="Times New Roman"/>
                <a:cs typeface="Times New Roman"/>
              </a:rPr>
              <a:t>2</a:t>
            </a:r>
            <a:r>
              <a:rPr lang="es-ES_tradnl" dirty="0">
                <a:latin typeface="Arial"/>
                <a:ea typeface="Times New Roman"/>
                <a:cs typeface="Times New Roman"/>
              </a:rPr>
              <a:t> 	</a:t>
            </a:r>
            <a:r>
              <a:rPr lang="es-ES_tradnl" dirty="0">
                <a:latin typeface="Arial"/>
                <a:ea typeface="Times New Roman"/>
                <a:cs typeface="Arial"/>
                <a:sym typeface="Wingdings"/>
              </a:rPr>
              <a:t></a:t>
            </a:r>
            <a:r>
              <a:rPr lang="es-ES_tradnl" dirty="0">
                <a:latin typeface="Arial"/>
                <a:ea typeface="Times New Roman"/>
                <a:cs typeface="Times New Roman"/>
              </a:rPr>
              <a:t> μ1 - μ</a:t>
            </a:r>
            <a:r>
              <a:rPr lang="es-ES_tradnl" baseline="-25000" dirty="0">
                <a:latin typeface="Arial"/>
                <a:ea typeface="Times New Roman"/>
                <a:cs typeface="Times New Roman"/>
              </a:rPr>
              <a:t>2</a:t>
            </a:r>
            <a:r>
              <a:rPr lang="es-ES_tradnl" dirty="0">
                <a:latin typeface="Arial"/>
                <a:ea typeface="Times New Roman"/>
                <a:cs typeface="Times New Roman"/>
              </a:rPr>
              <a:t>=0</a:t>
            </a:r>
            <a:endParaRPr lang="es-ES" sz="1600" dirty="0">
              <a:ea typeface="Times New Roman"/>
              <a:cs typeface="Times New Roman"/>
            </a:endParaRPr>
          </a:p>
          <a:p>
            <a:pPr algn="just">
              <a:spcAft>
                <a:spcPts val="0"/>
              </a:spcAft>
            </a:pPr>
            <a:r>
              <a:rPr lang="es-ES_tradnl" dirty="0">
                <a:latin typeface="Arial"/>
                <a:ea typeface="Times New Roman"/>
                <a:cs typeface="Times New Roman"/>
              </a:rPr>
              <a:t>H</a:t>
            </a:r>
            <a:r>
              <a:rPr lang="es-ES_tradnl" baseline="-25000" dirty="0">
                <a:latin typeface="Arial"/>
                <a:ea typeface="Times New Roman"/>
                <a:cs typeface="Times New Roman"/>
              </a:rPr>
              <a:t>1</a:t>
            </a:r>
            <a:r>
              <a:rPr lang="es-ES_tradnl" dirty="0">
                <a:latin typeface="Arial"/>
                <a:ea typeface="Times New Roman"/>
                <a:cs typeface="Times New Roman"/>
              </a:rPr>
              <a:t>: μ</a:t>
            </a:r>
            <a:r>
              <a:rPr lang="es-ES_tradnl" baseline="-25000" dirty="0">
                <a:latin typeface="Arial"/>
                <a:ea typeface="Times New Roman"/>
                <a:cs typeface="Times New Roman"/>
              </a:rPr>
              <a:t>1</a:t>
            </a:r>
            <a:r>
              <a:rPr lang="es-ES_tradnl" dirty="0">
                <a:latin typeface="Arial"/>
                <a:ea typeface="Times New Roman"/>
                <a:cs typeface="Times New Roman"/>
              </a:rPr>
              <a:t> &gt; μ</a:t>
            </a:r>
            <a:r>
              <a:rPr lang="es-ES_tradnl" baseline="-25000" dirty="0">
                <a:latin typeface="Arial"/>
                <a:ea typeface="Times New Roman"/>
                <a:cs typeface="Times New Roman"/>
              </a:rPr>
              <a:t>2	</a:t>
            </a:r>
            <a:r>
              <a:rPr lang="es-ES_tradnl" dirty="0">
                <a:latin typeface="Arial"/>
                <a:ea typeface="Times New Roman"/>
                <a:cs typeface="Arial"/>
                <a:sym typeface="Wingdings"/>
              </a:rPr>
              <a:t></a:t>
            </a:r>
            <a:r>
              <a:rPr lang="es-ES_tradnl" dirty="0">
                <a:latin typeface="Arial"/>
                <a:ea typeface="Times New Roman"/>
                <a:cs typeface="Times New Roman"/>
              </a:rPr>
              <a:t> μ1 - μ</a:t>
            </a:r>
            <a:r>
              <a:rPr lang="es-ES_tradnl" baseline="-25000" dirty="0">
                <a:latin typeface="Arial"/>
                <a:ea typeface="Times New Roman"/>
                <a:cs typeface="Times New Roman"/>
              </a:rPr>
              <a:t>2</a:t>
            </a:r>
            <a:r>
              <a:rPr lang="es-ES_tradnl" dirty="0">
                <a:latin typeface="Arial"/>
                <a:ea typeface="Times New Roman"/>
                <a:cs typeface="Times New Roman"/>
              </a:rPr>
              <a:t>&gt;0</a:t>
            </a:r>
            <a:endParaRPr lang="es-ES" sz="1600" dirty="0">
              <a:ea typeface="Times New Roman"/>
              <a:cs typeface="Times New Roman"/>
            </a:endParaRPr>
          </a:p>
          <a:p>
            <a:pPr algn="just">
              <a:spcAft>
                <a:spcPts val="0"/>
              </a:spcAft>
            </a:pPr>
            <a:r>
              <a:rPr lang="es-ES_tradnl" dirty="0">
                <a:latin typeface="Arial"/>
                <a:ea typeface="Times New Roman"/>
                <a:cs typeface="Times New Roman"/>
              </a:rPr>
              <a:t> </a:t>
            </a:r>
            <a:endParaRPr lang="es-ES" sz="1600" dirty="0">
              <a:ea typeface="Times New Roman"/>
              <a:cs typeface="Times New Roman"/>
            </a:endParaRPr>
          </a:p>
          <a:p>
            <a:pPr algn="just">
              <a:spcAft>
                <a:spcPts val="0"/>
              </a:spcAft>
            </a:pPr>
            <a:r>
              <a:rPr lang="es-ES_tradnl" b="1" dirty="0">
                <a:latin typeface="Arial"/>
                <a:ea typeface="Times New Roman"/>
                <a:cs typeface="Times New Roman"/>
              </a:rPr>
              <a:t>Paso 3. Nivel de significancia:</a:t>
            </a:r>
            <a:r>
              <a:rPr lang="es-ES_tradnl" dirty="0">
                <a:latin typeface="Arial"/>
                <a:ea typeface="Times New Roman"/>
                <a:cs typeface="Times New Roman"/>
              </a:rPr>
              <a:t> α = 0.05</a:t>
            </a:r>
            <a:endParaRPr lang="es-ES" sz="1600" dirty="0">
              <a:ea typeface="Times New Roman"/>
              <a:cs typeface="Times New Roman"/>
            </a:endParaRPr>
          </a:p>
        </p:txBody>
      </p:sp>
      <p:sp>
        <p:nvSpPr>
          <p:cNvPr id="5" name="4 Rectángulo"/>
          <p:cNvSpPr/>
          <p:nvPr/>
        </p:nvSpPr>
        <p:spPr>
          <a:xfrm>
            <a:off x="755576" y="3068960"/>
            <a:ext cx="7704856" cy="3323987"/>
          </a:xfrm>
          <a:prstGeom prst="rect">
            <a:avLst/>
          </a:prstGeom>
        </p:spPr>
        <p:txBody>
          <a:bodyPr wrap="square">
            <a:spAutoFit/>
          </a:bodyPr>
          <a:lstStyle/>
          <a:p>
            <a:pPr algn="just">
              <a:spcAft>
                <a:spcPts val="0"/>
              </a:spcAft>
            </a:pPr>
            <a:r>
              <a:rPr lang="es-EC" sz="2000" dirty="0">
                <a:latin typeface="Arial"/>
                <a:ea typeface="Calibri"/>
                <a:cs typeface="Times New Roman"/>
              </a:rPr>
              <a:t>Los comandos en SPSS 22 son los siguientes</a:t>
            </a:r>
            <a:r>
              <a:rPr lang="es-EC" sz="2000" dirty="0" smtClean="0">
                <a:latin typeface="Arial"/>
                <a:ea typeface="Calibri"/>
                <a:cs typeface="Times New Roman"/>
              </a:rPr>
              <a:t>:</a:t>
            </a:r>
          </a:p>
          <a:p>
            <a:pPr algn="just">
              <a:spcAft>
                <a:spcPts val="0"/>
              </a:spcAft>
            </a:pPr>
            <a:r>
              <a:rPr lang="es-EC" sz="2800" dirty="0">
                <a:latin typeface="Arial"/>
                <a:ea typeface="Calibri"/>
                <a:cs typeface="Times New Roman"/>
              </a:rPr>
              <a:t> </a:t>
            </a:r>
            <a:r>
              <a:rPr lang="es-EC" dirty="0" err="1" smtClean="0">
                <a:solidFill>
                  <a:srgbClr val="1F497D"/>
                </a:solidFill>
                <a:latin typeface="Arial"/>
                <a:ea typeface="Calibri"/>
                <a:cs typeface="Times New Roman"/>
              </a:rPr>
              <a:t>Analizar</a:t>
            </a:r>
            <a:r>
              <a:rPr lang="es-EC" dirty="0" err="1">
                <a:solidFill>
                  <a:srgbClr val="1F497D"/>
                </a:solidFill>
                <a:latin typeface="Arial"/>
                <a:ea typeface="Calibri"/>
                <a:cs typeface="Arial"/>
                <a:sym typeface="Wingdings"/>
              </a:rPr>
              <a:t></a:t>
            </a:r>
            <a:r>
              <a:rPr lang="es-EC" dirty="0" err="1">
                <a:solidFill>
                  <a:srgbClr val="1F497D"/>
                </a:solidFill>
                <a:latin typeface="Arial"/>
                <a:ea typeface="Calibri"/>
                <a:cs typeface="Times New Roman"/>
              </a:rPr>
              <a:t>Comparar</a:t>
            </a:r>
            <a:r>
              <a:rPr lang="es-EC" dirty="0">
                <a:solidFill>
                  <a:srgbClr val="1F497D"/>
                </a:solidFill>
                <a:latin typeface="Arial"/>
                <a:ea typeface="Calibri"/>
                <a:cs typeface="Times New Roman"/>
              </a:rPr>
              <a:t> </a:t>
            </a:r>
            <a:r>
              <a:rPr lang="es-EC" dirty="0" err="1">
                <a:solidFill>
                  <a:srgbClr val="1F497D"/>
                </a:solidFill>
                <a:latin typeface="Arial"/>
                <a:ea typeface="Calibri"/>
                <a:cs typeface="Times New Roman"/>
              </a:rPr>
              <a:t>medias</a:t>
            </a:r>
            <a:r>
              <a:rPr lang="es-EC" dirty="0" err="1">
                <a:solidFill>
                  <a:srgbClr val="1F497D"/>
                </a:solidFill>
                <a:latin typeface="Arial"/>
                <a:ea typeface="Calibri"/>
                <a:cs typeface="Arial"/>
                <a:sym typeface="Wingdings"/>
              </a:rPr>
              <a:t></a:t>
            </a:r>
            <a:r>
              <a:rPr lang="es-EC" dirty="0" err="1">
                <a:solidFill>
                  <a:srgbClr val="1F497D"/>
                </a:solidFill>
                <a:latin typeface="Arial"/>
                <a:ea typeface="Calibri"/>
                <a:cs typeface="Times New Roman"/>
              </a:rPr>
              <a:t>Prueba</a:t>
            </a:r>
            <a:r>
              <a:rPr lang="es-EC" dirty="0">
                <a:solidFill>
                  <a:srgbClr val="1F497D"/>
                </a:solidFill>
                <a:latin typeface="Arial"/>
                <a:ea typeface="Calibri"/>
                <a:cs typeface="Times New Roman"/>
              </a:rPr>
              <a:t> t para muestras independiente</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Arrastrar </a:t>
            </a:r>
            <a:r>
              <a:rPr lang="es-EC" dirty="0">
                <a:solidFill>
                  <a:srgbClr val="1F497D"/>
                </a:solidFill>
                <a:latin typeface="Arial"/>
                <a:ea typeface="Calibri"/>
                <a:cs typeface="Times New Roman"/>
              </a:rPr>
              <a:t>Y a: Variables de prueba</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Arrastrar </a:t>
            </a:r>
            <a:r>
              <a:rPr lang="es-EC" dirty="0">
                <a:solidFill>
                  <a:srgbClr val="1F497D"/>
                </a:solidFill>
                <a:latin typeface="Arial"/>
                <a:ea typeface="Calibri"/>
                <a:cs typeface="Times New Roman"/>
              </a:rPr>
              <a:t>C a: Variable de agrupación</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Definir grupos</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Usar valores especificados</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Grupo </a:t>
            </a:r>
            <a:r>
              <a:rPr lang="es-EC" dirty="0">
                <a:solidFill>
                  <a:srgbClr val="1F497D"/>
                </a:solidFill>
                <a:latin typeface="Arial"/>
                <a:ea typeface="Calibri"/>
                <a:cs typeface="Times New Roman"/>
              </a:rPr>
              <a:t>1: 1</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Grupo </a:t>
            </a:r>
            <a:r>
              <a:rPr lang="es-EC" dirty="0">
                <a:solidFill>
                  <a:srgbClr val="1F497D"/>
                </a:solidFill>
                <a:latin typeface="Arial"/>
                <a:ea typeface="Calibri"/>
                <a:cs typeface="Times New Roman"/>
              </a:rPr>
              <a:t>2: 2</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Continuar</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err="1" smtClean="0">
                <a:solidFill>
                  <a:srgbClr val="1F497D"/>
                </a:solidFill>
                <a:latin typeface="Arial"/>
                <a:ea typeface="Calibri"/>
                <a:cs typeface="Times New Roman"/>
              </a:rPr>
              <a:t>Opciones</a:t>
            </a:r>
            <a:r>
              <a:rPr lang="es-EC" dirty="0" err="1">
                <a:solidFill>
                  <a:srgbClr val="1F497D"/>
                </a:solidFill>
                <a:latin typeface="Arial"/>
                <a:ea typeface="Calibri"/>
                <a:cs typeface="Arial"/>
                <a:sym typeface="Wingdings"/>
              </a:rPr>
              <a:t></a:t>
            </a:r>
            <a:r>
              <a:rPr lang="es-EC" dirty="0" err="1">
                <a:solidFill>
                  <a:srgbClr val="1F497D"/>
                </a:solidFill>
                <a:latin typeface="Arial"/>
                <a:ea typeface="Calibri"/>
                <a:cs typeface="Times New Roman"/>
              </a:rPr>
              <a:t>Porcentaje</a:t>
            </a:r>
            <a:r>
              <a:rPr lang="es-EC" dirty="0">
                <a:solidFill>
                  <a:srgbClr val="1F497D"/>
                </a:solidFill>
                <a:latin typeface="Arial"/>
                <a:ea typeface="Calibri"/>
                <a:cs typeface="Times New Roman"/>
              </a:rPr>
              <a:t> del intervalo de confianza: 95%</a:t>
            </a:r>
            <a:endParaRPr lang="es-ES" sz="2400" dirty="0">
              <a:ea typeface="Times New Roman"/>
              <a:cs typeface="Times New Roman"/>
            </a:endParaRPr>
          </a:p>
          <a:p>
            <a:pPr algn="just">
              <a:spcAft>
                <a:spcPts val="0"/>
              </a:spcAft>
            </a:pPr>
            <a:r>
              <a:rPr lang="es-EC" dirty="0">
                <a:solidFill>
                  <a:srgbClr val="1F497D"/>
                </a:solidFill>
                <a:latin typeface="Arial"/>
                <a:ea typeface="Calibri"/>
                <a:cs typeface="Times New Roman"/>
              </a:rPr>
              <a:t>		</a:t>
            </a:r>
            <a:r>
              <a:rPr lang="es-EC" dirty="0" smtClean="0">
                <a:solidFill>
                  <a:srgbClr val="1F497D"/>
                </a:solidFill>
                <a:latin typeface="Arial"/>
                <a:ea typeface="Calibri"/>
                <a:cs typeface="Times New Roman"/>
              </a:rPr>
              <a:t>Aceptar</a:t>
            </a:r>
            <a:endParaRPr lang="es-ES" sz="2400" dirty="0">
              <a:ea typeface="Times New Roman"/>
              <a:cs typeface="Times New Roman"/>
            </a:endParaRPr>
          </a:p>
        </p:txBody>
      </p:sp>
    </p:spTree>
    <p:extLst>
      <p:ext uri="{BB962C8B-B14F-4D97-AF65-F5344CB8AC3E}">
        <p14:creationId xmlns:p14="http://schemas.microsoft.com/office/powerpoint/2010/main" val="3160900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99592" y="620688"/>
            <a:ext cx="7344816" cy="1200329"/>
          </a:xfrm>
          <a:prstGeom prst="rect">
            <a:avLst/>
          </a:prstGeom>
        </p:spPr>
        <p:txBody>
          <a:bodyPr wrap="square">
            <a:spAutoFit/>
          </a:bodyPr>
          <a:lstStyle/>
          <a:p>
            <a:r>
              <a:rPr lang="es-EC" dirty="0"/>
              <a:t>El reporte obtenido es el siguiente:</a:t>
            </a:r>
            <a:endParaRPr lang="es-ES" dirty="0"/>
          </a:p>
          <a:p>
            <a:r>
              <a:rPr lang="es-EC" dirty="0"/>
              <a:t> </a:t>
            </a:r>
            <a:endParaRPr lang="es-ES" dirty="0"/>
          </a:p>
          <a:p>
            <a:r>
              <a:rPr lang="es-ES" dirty="0"/>
              <a:t>En la tabla se observan las medias y desviación estándar </a:t>
            </a:r>
            <a:r>
              <a:rPr lang="es-ES" dirty="0" err="1"/>
              <a:t>muestrales</a:t>
            </a:r>
            <a:r>
              <a:rPr lang="es-ES" dirty="0"/>
              <a:t> de cada muestra, así como los tamaños de muestra.</a:t>
            </a:r>
          </a:p>
        </p:txBody>
      </p:sp>
      <p:graphicFrame>
        <p:nvGraphicFramePr>
          <p:cNvPr id="6" name="5 Tabla"/>
          <p:cNvGraphicFramePr>
            <a:graphicFrameLocks noGrp="1"/>
          </p:cNvGraphicFramePr>
          <p:nvPr>
            <p:extLst>
              <p:ext uri="{D42A27DB-BD31-4B8C-83A1-F6EECF244321}">
                <p14:modId xmlns:p14="http://schemas.microsoft.com/office/powerpoint/2010/main" val="3119635016"/>
              </p:ext>
            </p:extLst>
          </p:nvPr>
        </p:nvGraphicFramePr>
        <p:xfrm>
          <a:off x="1475656" y="1988840"/>
          <a:ext cx="5473975" cy="1579714"/>
        </p:xfrm>
        <a:graphic>
          <a:graphicData uri="http://schemas.openxmlformats.org/drawingml/2006/table">
            <a:tbl>
              <a:tblPr>
                <a:tableStyleId>{5C22544A-7EE6-4342-B048-85BDC9FD1C3A}</a:tableStyleId>
              </a:tblPr>
              <a:tblGrid>
                <a:gridCol w="740378"/>
                <a:gridCol w="751330"/>
                <a:gridCol w="751330"/>
                <a:gridCol w="1076979"/>
                <a:gridCol w="1076979"/>
                <a:gridCol w="1076979"/>
              </a:tblGrid>
              <a:tr h="308958">
                <a:tc gridSpan="6">
                  <a:txBody>
                    <a:bodyPr/>
                    <a:lstStyle/>
                    <a:p>
                      <a:pPr marL="38100" marR="38100" algn="ctr">
                        <a:lnSpc>
                          <a:spcPts val="1600"/>
                        </a:lnSpc>
                        <a:spcAft>
                          <a:spcPts val="0"/>
                        </a:spcAft>
                      </a:pPr>
                      <a:r>
                        <a:rPr lang="es-ES" sz="1600" dirty="0">
                          <a:effectLst/>
                        </a:rPr>
                        <a:t>Estadísticas de grupo</a:t>
                      </a:r>
                      <a:endParaRPr lang="es-ES" sz="1600" dirty="0">
                        <a:effectLst/>
                        <a:latin typeface="Calibri"/>
                        <a:ea typeface="Calibri"/>
                        <a:cs typeface="Times New Roman"/>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r>
              <a:tr h="652840">
                <a:tc>
                  <a:txBody>
                    <a:bodyPr/>
                    <a:lstStyle/>
                    <a:p>
                      <a:pPr>
                        <a:lnSpc>
                          <a:spcPct val="115000"/>
                        </a:lnSpc>
                        <a:spcAft>
                          <a:spcPts val="0"/>
                        </a:spcAft>
                      </a:pPr>
                      <a:r>
                        <a:rPr lang="es-ES" sz="1600" dirty="0">
                          <a:effectLst/>
                        </a:rPr>
                        <a:t> </a:t>
                      </a:r>
                      <a:endParaRPr lang="es-ES" sz="1600" dirty="0">
                        <a:effectLst/>
                        <a:latin typeface="Calibri"/>
                        <a:ea typeface="Calibri"/>
                        <a:cs typeface="Times New Roman"/>
                      </a:endParaRPr>
                    </a:p>
                  </a:txBody>
                  <a:tcPr marL="0" marR="0" marT="0" marB="0"/>
                </a:tc>
                <a:tc>
                  <a:txBody>
                    <a:bodyPr/>
                    <a:lstStyle/>
                    <a:p>
                      <a:pPr marL="38100" marR="38100">
                        <a:lnSpc>
                          <a:spcPts val="1600"/>
                        </a:lnSpc>
                        <a:spcAft>
                          <a:spcPts val="0"/>
                        </a:spcAft>
                      </a:pPr>
                      <a:r>
                        <a:rPr lang="es-ES" sz="1600">
                          <a:effectLst/>
                        </a:rPr>
                        <a:t>Códigos</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dirty="0">
                          <a:effectLst/>
                        </a:rPr>
                        <a:t>N</a:t>
                      </a:r>
                      <a:endParaRPr lang="es-ES" sz="1600" dirty="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dirty="0">
                          <a:effectLst/>
                        </a:rPr>
                        <a:t>Media</a:t>
                      </a:r>
                      <a:endParaRPr lang="es-ES" sz="1600" dirty="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Desviación estándar</a:t>
                      </a:r>
                      <a:endParaRPr lang="es-ES" sz="1600">
                        <a:effectLst/>
                        <a:latin typeface="Calibri"/>
                        <a:ea typeface="Calibri"/>
                        <a:cs typeface="Times New Roman"/>
                      </a:endParaRPr>
                    </a:p>
                  </a:txBody>
                  <a:tcPr marL="0" marR="0" marT="0" marB="0" anchor="b"/>
                </a:tc>
                <a:tc>
                  <a:txBody>
                    <a:bodyPr/>
                    <a:lstStyle/>
                    <a:p>
                      <a:pPr marL="38100" marR="38100" algn="ctr">
                        <a:lnSpc>
                          <a:spcPts val="1600"/>
                        </a:lnSpc>
                        <a:spcAft>
                          <a:spcPts val="0"/>
                        </a:spcAft>
                      </a:pPr>
                      <a:r>
                        <a:rPr lang="es-ES" sz="1600">
                          <a:effectLst/>
                        </a:rPr>
                        <a:t>Media de error estándar</a:t>
                      </a:r>
                      <a:endParaRPr lang="es-ES" sz="1600">
                        <a:effectLst/>
                        <a:latin typeface="Calibri"/>
                        <a:ea typeface="Calibri"/>
                        <a:cs typeface="Times New Roman"/>
                      </a:endParaRPr>
                    </a:p>
                  </a:txBody>
                  <a:tcPr marL="0" marR="0" marT="0" marB="0" anchor="b"/>
                </a:tc>
              </a:tr>
              <a:tr h="308958">
                <a:tc rowSpan="2">
                  <a:txBody>
                    <a:bodyPr/>
                    <a:lstStyle/>
                    <a:p>
                      <a:pPr marL="38100" marR="38100">
                        <a:lnSpc>
                          <a:spcPts val="1600"/>
                        </a:lnSpc>
                        <a:spcAft>
                          <a:spcPts val="0"/>
                        </a:spcAft>
                      </a:pPr>
                      <a:r>
                        <a:rPr lang="es-ES" sz="1600" dirty="0" err="1">
                          <a:effectLst/>
                        </a:rPr>
                        <a:t>Metodos</a:t>
                      </a:r>
                      <a:endParaRPr lang="es-ES" sz="1600" dirty="0">
                        <a:effectLst/>
                        <a:latin typeface="Calibri"/>
                        <a:ea typeface="Calibri"/>
                        <a:cs typeface="Times New Roman"/>
                      </a:endParaRPr>
                    </a:p>
                  </a:txBody>
                  <a:tcPr marL="0" marR="0" marT="0" marB="0"/>
                </a:tc>
                <a:tc>
                  <a:txBody>
                    <a:bodyPr/>
                    <a:lstStyle/>
                    <a:p>
                      <a:pPr marL="38100" marR="38100">
                        <a:lnSpc>
                          <a:spcPts val="1600"/>
                        </a:lnSpc>
                        <a:spcAft>
                          <a:spcPts val="0"/>
                        </a:spcAft>
                      </a:pPr>
                      <a:r>
                        <a:rPr lang="es-ES" sz="1600">
                          <a:effectLst/>
                        </a:rPr>
                        <a:t>1,00</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a:effectLst/>
                        </a:rPr>
                        <a:t>15</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18,3333</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8,05044</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a:effectLst/>
                        </a:rPr>
                        <a:t>2,07861</a:t>
                      </a:r>
                      <a:endParaRPr lang="es-ES" sz="1600">
                        <a:effectLst/>
                        <a:latin typeface="Calibri"/>
                        <a:ea typeface="Calibri"/>
                        <a:cs typeface="Times New Roman"/>
                      </a:endParaRPr>
                    </a:p>
                  </a:txBody>
                  <a:tcPr marL="0" marR="0" marT="0" marB="0" anchor="ctr"/>
                </a:tc>
              </a:tr>
              <a:tr h="308958">
                <a:tc vMerge="1">
                  <a:txBody>
                    <a:bodyPr/>
                    <a:lstStyle/>
                    <a:p>
                      <a:endParaRPr lang="es-ES"/>
                    </a:p>
                  </a:txBody>
                  <a:tcPr/>
                </a:tc>
                <a:tc>
                  <a:txBody>
                    <a:bodyPr/>
                    <a:lstStyle/>
                    <a:p>
                      <a:pPr marL="38100" marR="38100">
                        <a:lnSpc>
                          <a:spcPts val="1600"/>
                        </a:lnSpc>
                        <a:spcAft>
                          <a:spcPts val="0"/>
                        </a:spcAft>
                      </a:pPr>
                      <a:r>
                        <a:rPr lang="es-ES" sz="1600">
                          <a:effectLst/>
                        </a:rPr>
                        <a:t>2,00</a:t>
                      </a:r>
                      <a:endParaRPr lang="es-ES" sz="1600">
                        <a:effectLst/>
                        <a:latin typeface="Calibri"/>
                        <a:ea typeface="Calibri"/>
                        <a:cs typeface="Times New Roman"/>
                      </a:endParaRPr>
                    </a:p>
                  </a:txBody>
                  <a:tcPr marL="0" marR="0" marT="0" marB="0"/>
                </a:tc>
                <a:tc>
                  <a:txBody>
                    <a:bodyPr/>
                    <a:lstStyle/>
                    <a:p>
                      <a:pPr marL="38100" marR="38100" algn="r">
                        <a:lnSpc>
                          <a:spcPts val="1600"/>
                        </a:lnSpc>
                        <a:spcAft>
                          <a:spcPts val="0"/>
                        </a:spcAft>
                      </a:pPr>
                      <a:r>
                        <a:rPr lang="es-ES" sz="1600">
                          <a:effectLst/>
                        </a:rPr>
                        <a:t>10</a:t>
                      </a:r>
                      <a:endParaRPr lang="es-ES" sz="160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12,5000</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3,97911</a:t>
                      </a:r>
                      <a:endParaRPr lang="es-ES" sz="1600" dirty="0">
                        <a:effectLst/>
                        <a:latin typeface="Calibri"/>
                        <a:ea typeface="Calibri"/>
                        <a:cs typeface="Times New Roman"/>
                      </a:endParaRPr>
                    </a:p>
                  </a:txBody>
                  <a:tcPr marL="0" marR="0" marT="0" marB="0" anchor="ctr"/>
                </a:tc>
                <a:tc>
                  <a:txBody>
                    <a:bodyPr/>
                    <a:lstStyle/>
                    <a:p>
                      <a:pPr marL="38100" marR="38100" algn="r">
                        <a:lnSpc>
                          <a:spcPts val="1600"/>
                        </a:lnSpc>
                        <a:spcAft>
                          <a:spcPts val="0"/>
                        </a:spcAft>
                      </a:pPr>
                      <a:r>
                        <a:rPr lang="es-ES" sz="1600" dirty="0">
                          <a:effectLst/>
                        </a:rPr>
                        <a:t>1,25831</a:t>
                      </a:r>
                      <a:endParaRPr lang="es-ES" sz="1600" dirty="0">
                        <a:effectLst/>
                        <a:latin typeface="Calibri"/>
                        <a:ea typeface="Calibri"/>
                        <a:cs typeface="Times New Roman"/>
                      </a:endParaRPr>
                    </a:p>
                  </a:txBody>
                  <a:tcPr marL="0" marR="0" marT="0" marB="0" anchor="ctr"/>
                </a:tc>
              </a:tr>
            </a:tbl>
          </a:graphicData>
        </a:graphic>
      </p:graphicFrame>
      <p:pic>
        <p:nvPicPr>
          <p:cNvPr id="2049"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16363" t="59329" r="7065" b="13619"/>
          <a:stretch/>
        </p:blipFill>
        <p:spPr bwMode="auto">
          <a:xfrm>
            <a:off x="395536" y="4437112"/>
            <a:ext cx="8352927" cy="197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07681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71600" y="881125"/>
            <a:ext cx="6624736" cy="1366528"/>
          </a:xfrm>
          <a:prstGeom prst="rect">
            <a:avLst/>
          </a:prstGeom>
        </p:spPr>
        <p:txBody>
          <a:bodyPr wrap="square">
            <a:spAutoFit/>
          </a:bodyPr>
          <a:lstStyle/>
          <a:p>
            <a:pPr algn="just">
              <a:lnSpc>
                <a:spcPct val="115000"/>
              </a:lnSpc>
              <a:spcAft>
                <a:spcPts val="0"/>
              </a:spcAft>
            </a:pPr>
            <a:r>
              <a:rPr lang="es-ES" dirty="0">
                <a:latin typeface="Arial"/>
                <a:ea typeface="Calibri"/>
                <a:cs typeface="Times New Roman"/>
              </a:rPr>
              <a:t>La siguiente tabla muestra el estadístico </a:t>
            </a:r>
            <a:r>
              <a:rPr lang="es-ES" dirty="0" err="1" smtClean="0">
                <a:latin typeface="Arial"/>
                <a:ea typeface="Calibri"/>
                <a:cs typeface="Times New Roman"/>
              </a:rPr>
              <a:t>t</a:t>
            </a:r>
            <a:r>
              <a:rPr lang="es-ES" baseline="-25000" dirty="0" err="1" smtClean="0">
                <a:latin typeface="Arial"/>
                <a:ea typeface="Calibri"/>
                <a:cs typeface="Times New Roman"/>
              </a:rPr>
              <a:t>c</a:t>
            </a:r>
            <a:r>
              <a:rPr lang="es-ES" dirty="0" smtClean="0">
                <a:latin typeface="Arial"/>
                <a:ea typeface="Calibri"/>
                <a:cs typeface="Times New Roman"/>
              </a:rPr>
              <a:t>=2.115, </a:t>
            </a:r>
            <a:r>
              <a:rPr lang="es-ES" dirty="0">
                <a:latin typeface="Arial"/>
                <a:ea typeface="Calibri"/>
                <a:cs typeface="Times New Roman"/>
              </a:rPr>
              <a:t>bajo el supuesto que las varianzas </a:t>
            </a:r>
            <a:r>
              <a:rPr lang="es-ES" dirty="0" smtClean="0">
                <a:latin typeface="Arial"/>
                <a:ea typeface="Calibri"/>
                <a:cs typeface="Times New Roman"/>
              </a:rPr>
              <a:t>son iguales, </a:t>
            </a:r>
            <a:r>
              <a:rPr lang="es-ES" dirty="0">
                <a:latin typeface="Arial"/>
                <a:ea typeface="Calibri"/>
                <a:cs typeface="Times New Roman"/>
              </a:rPr>
              <a:t>con el que se puede rechazar la hipótesis nula al compararlo con el valor </a:t>
            </a:r>
            <a:r>
              <a:rPr lang="es-ES" dirty="0" err="1">
                <a:latin typeface="Arial"/>
                <a:ea typeface="Calibri"/>
                <a:cs typeface="Times New Roman"/>
              </a:rPr>
              <a:t>crìtico</a:t>
            </a:r>
            <a:r>
              <a:rPr lang="es-ES" dirty="0">
                <a:latin typeface="Arial"/>
                <a:ea typeface="Calibri"/>
                <a:cs typeface="Times New Roman"/>
              </a:rPr>
              <a:t> de 1.64.</a:t>
            </a:r>
            <a:endParaRPr lang="es-ES" sz="1600" dirty="0">
              <a:ea typeface="Times New Roman"/>
              <a:cs typeface="Times New Roman"/>
            </a:endParaRPr>
          </a:p>
        </p:txBody>
      </p:sp>
      <p:sp>
        <p:nvSpPr>
          <p:cNvPr id="5" name="4 Rectángulo"/>
          <p:cNvSpPr/>
          <p:nvPr/>
        </p:nvSpPr>
        <p:spPr>
          <a:xfrm>
            <a:off x="1115616" y="2767281"/>
            <a:ext cx="6984776" cy="1477328"/>
          </a:xfrm>
          <a:prstGeom prst="rect">
            <a:avLst/>
          </a:prstGeom>
        </p:spPr>
        <p:txBody>
          <a:bodyPr wrap="square">
            <a:spAutoFit/>
          </a:bodyPr>
          <a:lstStyle/>
          <a:p>
            <a:pPr algn="just">
              <a:spcAft>
                <a:spcPts val="0"/>
              </a:spcAft>
            </a:pPr>
            <a:r>
              <a:rPr lang="es-EC" dirty="0">
                <a:latin typeface="Arial"/>
                <a:ea typeface="Calibri"/>
                <a:cs typeface="Times New Roman"/>
              </a:rPr>
              <a:t>Asimismo, al aplicar el criterio del valor p (que para el presente caso es de </a:t>
            </a:r>
            <a:r>
              <a:rPr lang="es-EC" dirty="0" smtClean="0">
                <a:latin typeface="Arial"/>
                <a:ea typeface="Calibri"/>
                <a:cs typeface="Times New Roman"/>
              </a:rPr>
              <a:t>0.045) </a:t>
            </a:r>
            <a:r>
              <a:rPr lang="es-EC" dirty="0">
                <a:latin typeface="Arial"/>
                <a:ea typeface="Calibri"/>
                <a:cs typeface="Times New Roman"/>
              </a:rPr>
              <a:t>comparado con el nivel de significancia especificado de 0.05, se debe dividir entre 2, por lo que el valor p de la prueba de cola superior es </a:t>
            </a:r>
            <a:r>
              <a:rPr lang="es-EC" dirty="0" smtClean="0">
                <a:latin typeface="Arial"/>
                <a:ea typeface="Calibri"/>
                <a:cs typeface="Times New Roman"/>
              </a:rPr>
              <a:t>0.045/2=0.022 </a:t>
            </a:r>
            <a:r>
              <a:rPr lang="es-EC" dirty="0">
                <a:latin typeface="Arial"/>
                <a:ea typeface="Calibri"/>
                <a:cs typeface="Times New Roman"/>
              </a:rPr>
              <a:t>el cual es menor a 0.05 con lo cual se rechaza la hipótesis nula.</a:t>
            </a:r>
            <a:endParaRPr lang="es-ES" sz="1600" dirty="0">
              <a:ea typeface="Times New Roman"/>
              <a:cs typeface="Times New Roman"/>
            </a:endParaRPr>
          </a:p>
        </p:txBody>
      </p:sp>
    </p:spTree>
    <p:extLst>
      <p:ext uri="{BB962C8B-B14F-4D97-AF65-F5344CB8AC3E}">
        <p14:creationId xmlns:p14="http://schemas.microsoft.com/office/powerpoint/2010/main" val="2445928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613771" y="548680"/>
            <a:ext cx="3916457" cy="246221"/>
          </a:xfrm>
          <a:prstGeom prst="rect">
            <a:avLst/>
          </a:prstGeom>
        </p:spPr>
        <p:txBody>
          <a:bodyPr wrap="none">
            <a:spAutoFit/>
          </a:bodyPr>
          <a:lstStyle/>
          <a:p>
            <a:pPr algn="just">
              <a:lnSpc>
                <a:spcPts val="1200"/>
              </a:lnSpc>
              <a:spcAft>
                <a:spcPts val="0"/>
              </a:spcAft>
            </a:pPr>
            <a:r>
              <a:rPr lang="es-EC" b="1" dirty="0" smtClean="0">
                <a:solidFill>
                  <a:srgbClr val="FF0000"/>
                </a:solidFill>
                <a:effectLst/>
                <a:latin typeface="Arial"/>
                <a:ea typeface="Calibri"/>
                <a:cs typeface="Times New Roman"/>
              </a:rPr>
              <a:t>Pruebas de hipótesis para medias</a:t>
            </a:r>
            <a:endParaRPr lang="es-ES" sz="1600" dirty="0">
              <a:ea typeface="Times New Roman"/>
              <a:cs typeface="Times New Roman"/>
            </a:endParaRPr>
          </a:p>
        </p:txBody>
      </p:sp>
      <p:sp>
        <p:nvSpPr>
          <p:cNvPr id="5" name="4 Rectángulo"/>
          <p:cNvSpPr/>
          <p:nvPr/>
        </p:nvSpPr>
        <p:spPr>
          <a:xfrm>
            <a:off x="755576" y="908720"/>
            <a:ext cx="7560840" cy="1015663"/>
          </a:xfrm>
          <a:prstGeom prst="rect">
            <a:avLst/>
          </a:prstGeom>
        </p:spPr>
        <p:txBody>
          <a:bodyPr wrap="square">
            <a:spAutoFit/>
          </a:bodyPr>
          <a:lstStyle/>
          <a:p>
            <a:pPr algn="just">
              <a:spcAft>
                <a:spcPts val="0"/>
              </a:spcAft>
            </a:pPr>
            <a:r>
              <a:rPr lang="es-EC" sz="2000" dirty="0" smtClean="0">
                <a:effectLst/>
                <a:latin typeface="Arial"/>
                <a:ea typeface="Calibri"/>
                <a:cs typeface="Times New Roman"/>
              </a:rPr>
              <a:t>En toda prueba de hipótesis se presentan 3 casos de </a:t>
            </a:r>
            <a:r>
              <a:rPr lang="es-EC" sz="2000" i="1" dirty="0" smtClean="0">
                <a:effectLst/>
                <a:latin typeface="Arial"/>
                <a:ea typeface="Calibri"/>
                <a:cs typeface="Times New Roman"/>
              </a:rPr>
              <a:t>zonas críticas</a:t>
            </a:r>
            <a:r>
              <a:rPr lang="es-EC" sz="2000" dirty="0" smtClean="0">
                <a:effectLst/>
                <a:latin typeface="Arial"/>
                <a:ea typeface="Calibri"/>
                <a:cs typeface="Times New Roman"/>
              </a:rPr>
              <a:t> o llamadas también </a:t>
            </a:r>
            <a:r>
              <a:rPr lang="es-EC" sz="2000" i="1" dirty="0" smtClean="0">
                <a:effectLst/>
                <a:latin typeface="Arial"/>
                <a:ea typeface="Calibri"/>
                <a:cs typeface="Times New Roman"/>
              </a:rPr>
              <a:t>zonas de rechazo de la hipótesis nula</a:t>
            </a:r>
            <a:r>
              <a:rPr lang="es-EC" sz="2000" dirty="0" smtClean="0">
                <a:effectLst/>
                <a:latin typeface="Arial"/>
                <a:ea typeface="Calibri"/>
                <a:cs typeface="Times New Roman"/>
              </a:rPr>
              <a:t>, los cuales son:</a:t>
            </a:r>
            <a:endParaRPr lang="es-ES" sz="2000" dirty="0">
              <a:ea typeface="Times New Roman"/>
              <a:cs typeface="Times New Roman"/>
            </a:endParaRPr>
          </a:p>
        </p:txBody>
      </p:sp>
      <p:pic>
        <p:nvPicPr>
          <p:cNvPr id="2049" name="Imagen 39008"/>
          <p:cNvPicPr>
            <a:picLocks noChangeAspect="1" noChangeArrowheads="1"/>
          </p:cNvPicPr>
          <p:nvPr/>
        </p:nvPicPr>
        <p:blipFill>
          <a:blip r:embed="rId2">
            <a:extLst>
              <a:ext uri="{28A0092B-C50C-407E-A947-70E740481C1C}">
                <a14:useLocalDpi xmlns:a14="http://schemas.microsoft.com/office/drawing/2010/main" val="0"/>
              </a:ext>
            </a:extLst>
          </a:blip>
          <a:srcRect l="14986" t="9511" b="49275"/>
          <a:stretch>
            <a:fillRect/>
          </a:stretch>
        </p:blipFill>
        <p:spPr bwMode="auto">
          <a:xfrm>
            <a:off x="1697907" y="3356992"/>
            <a:ext cx="6618509" cy="280831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2 Conector recto de flecha"/>
          <p:cNvCxnSpPr/>
          <p:nvPr/>
        </p:nvCxnSpPr>
        <p:spPr>
          <a:xfrm flipV="1">
            <a:off x="4171315" y="8913495"/>
            <a:ext cx="421005" cy="222250"/>
          </a:xfrm>
          <a:prstGeom prst="straightConnector1">
            <a:avLst/>
          </a:prstGeom>
          <a:noFill/>
          <a:ln w="9525" cap="flat" cmpd="sng" algn="ctr">
            <a:solidFill>
              <a:srgbClr val="4F81BD">
                <a:shade val="95000"/>
                <a:satMod val="105000"/>
              </a:srgbClr>
            </a:solidFill>
            <a:prstDash val="solid"/>
            <a:tailEnd type="arrow"/>
          </a:ln>
          <a:effectLst/>
        </p:spPr>
      </p:cxnSp>
      <p:cxnSp>
        <p:nvCxnSpPr>
          <p:cNvPr id="8" name="51 Conector recto de flecha"/>
          <p:cNvCxnSpPr/>
          <p:nvPr/>
        </p:nvCxnSpPr>
        <p:spPr>
          <a:xfrm flipH="1" flipV="1">
            <a:off x="3169920" y="8913495"/>
            <a:ext cx="508635" cy="222250"/>
          </a:xfrm>
          <a:prstGeom prst="straightConnector1">
            <a:avLst/>
          </a:prstGeom>
          <a:noFill/>
          <a:ln w="9525" cap="flat" cmpd="sng" algn="ctr">
            <a:solidFill>
              <a:srgbClr val="4F81BD">
                <a:shade val="95000"/>
                <a:satMod val="105000"/>
              </a:srgbClr>
            </a:solidFill>
            <a:prstDash val="solid"/>
            <a:tailEnd type="arrow"/>
          </a:ln>
          <a:effectLst/>
        </p:spPr>
      </p:cxnSp>
      <p:sp>
        <p:nvSpPr>
          <p:cNvPr id="6" name="Rectangle 4"/>
          <p:cNvSpPr>
            <a:spLocks noChangeArrowheads="1"/>
          </p:cNvSpPr>
          <p:nvPr/>
        </p:nvSpPr>
        <p:spPr bwMode="auto">
          <a:xfrm>
            <a:off x="659323" y="2003936"/>
            <a:ext cx="470476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AutoNum type="arabicPeriod"/>
              <a:tabLst/>
            </a:pPr>
            <a:r>
              <a:rPr kumimoji="0" lang="es-EC" altLang="es-E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Prueba bilateral o a dos colas:</a:t>
            </a:r>
            <a:endParaRPr kumimoji="0" lang="es-ES" altLang="es-ES" sz="1600" b="0" i="0" u="none" strike="noStrike" cap="none" normalizeH="0" baseline="0" dirty="0" smtClean="0">
              <a:ln>
                <a:noFill/>
              </a:ln>
              <a:solidFill>
                <a:schemeClr val="tx1"/>
              </a:solidFill>
              <a:effectLst/>
              <a:latin typeface="Arial" pitchFamily="34" charset="0"/>
              <a:cs typeface="Arial" pitchFamily="34" charset="0"/>
            </a:endParaRPr>
          </a:p>
          <a:p>
            <a:pPr marL="177800" marR="0" lvl="0" algn="l" defTabSz="914400" rtl="0" eaLnBrk="0" fontAlgn="base" latinLnBrk="0" hangingPunct="0">
              <a:lnSpc>
                <a:spcPct val="100000"/>
              </a:lnSpc>
              <a:spcBef>
                <a:spcPct val="0"/>
              </a:spcBef>
              <a:spcAft>
                <a:spcPct val="0"/>
              </a:spcAft>
              <a:buClrTx/>
              <a:buSzTx/>
              <a:buFontTx/>
              <a:buNone/>
              <a:tabLst/>
            </a:pPr>
            <a:r>
              <a:rPr kumimoji="0" lang="es-EC" altLang="es-ES" sz="1600" b="0" i="1" u="none" strike="noStrike" cap="none" normalizeH="0" baseline="0" dirty="0" smtClean="0">
                <a:ln>
                  <a:noFill/>
                </a:ln>
                <a:solidFill>
                  <a:schemeClr val="tx1"/>
                </a:solidFill>
                <a:effectLst/>
                <a:latin typeface="Cambria Math" pitchFamily="18" charset="0"/>
                <a:ea typeface="Calibri" pitchFamily="34" charset="0"/>
                <a:cs typeface="Arial" pitchFamily="34" charset="0"/>
              </a:rPr>
              <a:t>H0: μ= μ*</a:t>
            </a:r>
            <a:endParaRPr kumimoji="0" lang="es-ES" altLang="es-ES" sz="1600" b="0" i="0" u="none" strike="noStrike" cap="none" normalizeH="0" baseline="0" dirty="0" smtClean="0">
              <a:ln>
                <a:noFill/>
              </a:ln>
              <a:solidFill>
                <a:schemeClr val="tx1"/>
              </a:solidFill>
              <a:effectLst/>
              <a:latin typeface="Arial" pitchFamily="34" charset="0"/>
              <a:cs typeface="Arial" pitchFamily="34" charset="0"/>
            </a:endParaRPr>
          </a:p>
          <a:p>
            <a:pPr marL="177800" marR="0" lvl="0" algn="l" defTabSz="914400" rtl="0" eaLnBrk="0" fontAlgn="base" latinLnBrk="0" hangingPunct="0">
              <a:lnSpc>
                <a:spcPct val="100000"/>
              </a:lnSpc>
              <a:spcBef>
                <a:spcPct val="0"/>
              </a:spcBef>
              <a:spcAft>
                <a:spcPct val="0"/>
              </a:spcAft>
              <a:buClrTx/>
              <a:buSzTx/>
              <a:buFontTx/>
              <a:buNone/>
              <a:tabLst/>
            </a:pPr>
            <a:r>
              <a:rPr kumimoji="0" lang="es-EC" altLang="es-ES" sz="1600" b="0" i="1" u="none" strike="noStrike" cap="none" normalizeH="0" baseline="0" dirty="0" smtClean="0">
                <a:ln>
                  <a:noFill/>
                </a:ln>
                <a:solidFill>
                  <a:schemeClr val="tx1"/>
                </a:solidFill>
                <a:effectLst/>
                <a:latin typeface="Cambria Math" pitchFamily="18" charset="0"/>
                <a:ea typeface="Calibri" pitchFamily="34" charset="0"/>
                <a:cs typeface="Arial" pitchFamily="34" charset="0"/>
              </a:rPr>
              <a:t>H1: μ≠ μ*</a:t>
            </a:r>
            <a:endParaRPr kumimoji="0" lang="es-ES" altLang="es-ES" sz="1600" b="0" i="0" u="none" strike="noStrike" cap="none" normalizeH="0" baseline="0" dirty="0" smtClean="0">
              <a:ln>
                <a:noFill/>
              </a:ln>
              <a:solidFill>
                <a:schemeClr val="tx1"/>
              </a:solidFill>
              <a:effectLst/>
              <a:latin typeface="Arial" pitchFamily="34" charset="0"/>
              <a:cs typeface="Arial" pitchFamily="34" charset="0"/>
            </a:endParaRPr>
          </a:p>
          <a:p>
            <a:pPr marL="177800" marR="0" lvl="0" algn="l" defTabSz="914400" rtl="0" eaLnBrk="0" fontAlgn="base" latinLnBrk="0" hangingPunct="0">
              <a:lnSpc>
                <a:spcPct val="100000"/>
              </a:lnSpc>
              <a:spcBef>
                <a:spcPct val="0"/>
              </a:spcBef>
              <a:spcAft>
                <a:spcPct val="0"/>
              </a:spcAft>
              <a:buClrTx/>
              <a:buSzTx/>
              <a:buFontTx/>
              <a:buNone/>
              <a:tabLst/>
            </a:pPr>
            <a:r>
              <a:rPr kumimoji="0" lang="es-EC" altLang="es-E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En el que </a:t>
            </a:r>
            <a:r>
              <a:rPr kumimoji="0" lang="es-EC" altLang="es-ES" sz="1600" b="0" i="1" u="none" strike="noStrike" cap="none" normalizeH="0" baseline="0" dirty="0" smtClean="0">
                <a:ln>
                  <a:noFill/>
                </a:ln>
                <a:solidFill>
                  <a:schemeClr val="tx1"/>
                </a:solidFill>
                <a:effectLst/>
                <a:latin typeface="Cambria Math" pitchFamily="18" charset="0"/>
                <a:ea typeface="Calibri" pitchFamily="34" charset="0"/>
                <a:cs typeface="Arial" pitchFamily="34" charset="0"/>
              </a:rPr>
              <a:t>μ*</a:t>
            </a:r>
            <a:r>
              <a:rPr kumimoji="0" lang="es-EC" altLang="es-E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es un valor real, fijo y conocido</a:t>
            </a:r>
            <a:r>
              <a:rPr kumimoji="0" lang="es-EC" altLang="es-ES"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es-ES" altLang="es-E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5"/>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10" name="Rectangle 6"/>
          <p:cNvSpPr>
            <a:spLocks noChangeArrowheads="1"/>
          </p:cNvSpPr>
          <p:nvPr/>
        </p:nvSpPr>
        <p:spPr bwMode="auto">
          <a:xfrm>
            <a:off x="3995936" y="6060777"/>
            <a:ext cx="160496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es-E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Valor cr</a:t>
            </a:r>
            <a:r>
              <a:rPr kumimoji="0" lang="es-ES" altLang="es-ES" sz="1600" b="0" i="0" u="none" strike="noStrike" cap="none" normalizeH="0" baseline="0" dirty="0" smtClean="0">
                <a:ln>
                  <a:noFill/>
                </a:ln>
                <a:solidFill>
                  <a:schemeClr val="tx1"/>
                </a:solidFill>
                <a:effectLst/>
                <a:latin typeface="Calibri"/>
                <a:ea typeface="Calibri" pitchFamily="34" charset="0"/>
                <a:cs typeface="Arial" pitchFamily="34" charset="0"/>
              </a:rPr>
              <a:t>í</a:t>
            </a:r>
            <a:r>
              <a:rPr kumimoji="0" lang="es-ES" altLang="es-ES" sz="1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tico</a:t>
            </a:r>
            <a:endParaRPr kumimoji="0" lang="es-ES" altLang="es-ES" sz="16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2" name="11 Conector recto de flecha"/>
          <p:cNvCxnSpPr>
            <a:stCxn id="10" idx="1"/>
          </p:cNvCxnSpPr>
          <p:nvPr/>
        </p:nvCxnSpPr>
        <p:spPr>
          <a:xfrm flipH="1" flipV="1">
            <a:off x="3851920" y="5877272"/>
            <a:ext cx="144016" cy="3527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13 Conector recto de flecha"/>
          <p:cNvCxnSpPr/>
          <p:nvPr/>
        </p:nvCxnSpPr>
        <p:spPr>
          <a:xfrm flipV="1">
            <a:off x="5364088" y="5877273"/>
            <a:ext cx="648072" cy="3527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911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2 Rectángulo"/>
              <p:cNvSpPr/>
              <p:nvPr/>
            </p:nvSpPr>
            <p:spPr>
              <a:xfrm>
                <a:off x="611560" y="620688"/>
                <a:ext cx="7848872" cy="5369740"/>
              </a:xfrm>
              <a:prstGeom prst="rect">
                <a:avLst/>
              </a:prstGeom>
            </p:spPr>
            <p:txBody>
              <a:bodyPr wrap="square">
                <a:spAutoFit/>
              </a:bodyPr>
              <a:lstStyle/>
              <a:p>
                <a:pPr algn="just">
                  <a:spcAft>
                    <a:spcPts val="0"/>
                  </a:spcAft>
                </a:pPr>
                <a:r>
                  <a:rPr lang="es-ES" sz="2400" dirty="0">
                    <a:latin typeface="Arial"/>
                    <a:ea typeface="Calibri"/>
                    <a:cs typeface="Times New Roman"/>
                  </a:rPr>
                  <a:t>El valor que delimita la frontera entre la zona de rechazo y la de no rechazo se denomina valor crítico y depende del tipo de distribución a utilizarse, y del tipo de prueba. Así puede ser:</a:t>
                </a:r>
                <a:endParaRPr lang="es-ES" sz="2400" dirty="0">
                  <a:ea typeface="Times New Roman"/>
                  <a:cs typeface="Times New Roman"/>
                </a:endParaRPr>
              </a:p>
              <a:p>
                <a:pPr algn="just">
                  <a:spcAft>
                    <a:spcPts val="0"/>
                  </a:spcAft>
                </a:pPr>
                <a:r>
                  <a:rPr lang="es-ES" sz="2400" dirty="0">
                    <a:effectLst/>
                    <a:latin typeface="Arial"/>
                    <a:ea typeface="Calibri"/>
                    <a:cs typeface="Times New Roman"/>
                  </a:rPr>
                  <a:t>En la distribución Z, será la -</a:t>
                </a:r>
                <a:r>
                  <a:rPr lang="es-ES" sz="2400" dirty="0" err="1">
                    <a:effectLst/>
                    <a:latin typeface="Arial"/>
                    <a:ea typeface="Calibri"/>
                    <a:cs typeface="Times New Roman"/>
                  </a:rPr>
                  <a:t>Z</a:t>
                </a:r>
                <a:r>
                  <a:rPr lang="es-ES" sz="2400" baseline="-25000" dirty="0" err="1">
                    <a:effectLst/>
                    <a:latin typeface="Symbol"/>
                    <a:ea typeface="Calibri"/>
                    <a:cs typeface="Arial"/>
                  </a:rPr>
                  <a:t>a</a:t>
                </a:r>
                <a:r>
                  <a:rPr lang="es-ES" sz="2400" baseline="-25000" dirty="0">
                    <a:effectLst/>
                    <a:latin typeface="Arial"/>
                    <a:ea typeface="Calibri"/>
                    <a:cs typeface="Times New Roman"/>
                  </a:rPr>
                  <a:t>/2</a:t>
                </a:r>
                <a:r>
                  <a:rPr lang="es-ES" sz="2400" dirty="0">
                    <a:effectLst/>
                    <a:latin typeface="Arial"/>
                    <a:ea typeface="Calibri"/>
                    <a:cs typeface="Times New Roman"/>
                  </a:rPr>
                  <a:t> y </a:t>
                </a:r>
                <a:r>
                  <a:rPr lang="es-ES" sz="2400" dirty="0" err="1">
                    <a:effectLst/>
                    <a:latin typeface="Arial"/>
                    <a:ea typeface="Calibri"/>
                    <a:cs typeface="Times New Roman"/>
                  </a:rPr>
                  <a:t>Z</a:t>
                </a:r>
                <a:r>
                  <a:rPr lang="es-ES" sz="2400" baseline="-25000" dirty="0" err="1">
                    <a:effectLst/>
                    <a:latin typeface="Symbol"/>
                    <a:ea typeface="Calibri"/>
                    <a:cs typeface="Arial"/>
                  </a:rPr>
                  <a:t>a</a:t>
                </a:r>
                <a:r>
                  <a:rPr lang="es-ES" sz="2400" baseline="-25000" dirty="0">
                    <a:effectLst/>
                    <a:latin typeface="Arial"/>
                    <a:ea typeface="Calibri"/>
                    <a:cs typeface="Times New Roman"/>
                  </a:rPr>
                  <a:t>/2</a:t>
                </a:r>
                <a:r>
                  <a:rPr lang="es-ES" sz="2400" dirty="0">
                    <a:effectLst/>
                    <a:latin typeface="Arial"/>
                    <a:ea typeface="Calibri"/>
                    <a:cs typeface="Times New Roman"/>
                  </a:rPr>
                  <a:t> en pruebas de dos colas o bilateral. En el caso de pruebas de cola inferior el valor crítico es -</a:t>
                </a:r>
                <a:r>
                  <a:rPr lang="es-ES" sz="2400" dirty="0" err="1">
                    <a:effectLst/>
                    <a:latin typeface="Arial"/>
                    <a:ea typeface="Calibri"/>
                    <a:cs typeface="Times New Roman"/>
                  </a:rPr>
                  <a:t>Z</a:t>
                </a:r>
                <a:r>
                  <a:rPr lang="es-ES" sz="2400" baseline="-25000" dirty="0" err="1">
                    <a:effectLst/>
                    <a:latin typeface="Symbol"/>
                    <a:ea typeface="Calibri"/>
                    <a:cs typeface="Arial"/>
                  </a:rPr>
                  <a:t>a</a:t>
                </a:r>
                <a:r>
                  <a:rPr lang="es-ES" sz="2400" dirty="0">
                    <a:effectLst/>
                    <a:latin typeface="Arial"/>
                    <a:ea typeface="Calibri"/>
                    <a:cs typeface="Times New Roman"/>
                  </a:rPr>
                  <a:t> y, para el caso de prueba de cola superior es -</a:t>
                </a:r>
                <a:r>
                  <a:rPr lang="es-ES" sz="2400" dirty="0" err="1">
                    <a:effectLst/>
                    <a:latin typeface="Arial"/>
                    <a:ea typeface="Calibri"/>
                    <a:cs typeface="Times New Roman"/>
                  </a:rPr>
                  <a:t>Z</a:t>
                </a:r>
                <a:r>
                  <a:rPr lang="es-ES" sz="2400" baseline="-25000" dirty="0" err="1">
                    <a:effectLst/>
                    <a:latin typeface="Symbol"/>
                    <a:ea typeface="Calibri"/>
                    <a:cs typeface="Arial"/>
                  </a:rPr>
                  <a:t>a</a:t>
                </a:r>
                <a:r>
                  <a:rPr lang="es-ES" sz="2400" dirty="0">
                    <a:effectLst/>
                    <a:latin typeface="Arial"/>
                    <a:ea typeface="Calibri"/>
                    <a:cs typeface="Times New Roman"/>
                  </a:rPr>
                  <a:t>.</a:t>
                </a:r>
                <a:endParaRPr lang="es-ES" sz="2400" dirty="0">
                  <a:ea typeface="Times New Roman"/>
                  <a:cs typeface="Times New Roman"/>
                </a:endParaRPr>
              </a:p>
              <a:p>
                <a:pPr algn="just">
                  <a:spcAft>
                    <a:spcPts val="0"/>
                  </a:spcAft>
                </a:pPr>
                <a:r>
                  <a:rPr lang="es-ES" sz="2400" dirty="0">
                    <a:effectLst/>
                    <a:latin typeface="Arial"/>
                    <a:ea typeface="Calibri"/>
                    <a:cs typeface="Times New Roman"/>
                  </a:rPr>
                  <a:t>En el caso de la distribución t, los valores críticos para una prueba de dos colas serán </a:t>
                </a:r>
                <a14:m>
                  <m:oMath xmlns:m="http://schemas.openxmlformats.org/officeDocument/2006/math">
                    <m:r>
                      <a:rPr lang="es-ES" sz="2400" i="1">
                        <a:effectLst/>
                        <a:latin typeface="Cambria Math"/>
                        <a:ea typeface="Calibri"/>
                        <a:cs typeface="Arial"/>
                      </a:rPr>
                      <m:t>−</m:t>
                    </m:r>
                    <m:sSub>
                      <m:sSubPr>
                        <m:ctrlPr>
                          <a:rPr lang="es-ES" sz="2400" i="1">
                            <a:effectLst/>
                            <a:latin typeface="Cambria Math"/>
                            <a:ea typeface="Calibri"/>
                            <a:cs typeface="Arial"/>
                          </a:rPr>
                        </m:ctrlPr>
                      </m:sSubPr>
                      <m:e>
                        <m:r>
                          <a:rPr lang="es-ES" sz="2400" i="1">
                            <a:effectLst/>
                            <a:latin typeface="Cambria Math"/>
                            <a:ea typeface="Calibri"/>
                            <a:cs typeface="Arial"/>
                          </a:rPr>
                          <m:t>𝑡</m:t>
                        </m:r>
                      </m:e>
                      <m:sub>
                        <m:r>
                          <a:rPr lang="es-ES" sz="2400" i="1">
                            <a:effectLst/>
                            <a:latin typeface="Cambria Math"/>
                            <a:ea typeface="Calibri"/>
                            <a:cs typeface="Arial"/>
                          </a:rPr>
                          <m:t>𝛼</m:t>
                        </m:r>
                        <m:r>
                          <a:rPr lang="es-ES" sz="2400" i="1">
                            <a:effectLst/>
                            <a:latin typeface="Cambria Math"/>
                            <a:ea typeface="Calibri"/>
                            <a:cs typeface="Arial"/>
                          </a:rPr>
                          <m:t>/2,(</m:t>
                        </m:r>
                        <m:r>
                          <a:rPr lang="es-ES" sz="2400" i="1">
                            <a:effectLst/>
                            <a:latin typeface="Cambria Math"/>
                            <a:ea typeface="Calibri"/>
                            <a:cs typeface="Arial"/>
                          </a:rPr>
                          <m:t>𝑛</m:t>
                        </m:r>
                        <m:r>
                          <a:rPr lang="es-ES" sz="2400" i="1">
                            <a:effectLst/>
                            <a:latin typeface="Cambria Math"/>
                            <a:ea typeface="Calibri"/>
                            <a:cs typeface="Arial"/>
                          </a:rPr>
                          <m:t>−1)</m:t>
                        </m:r>
                      </m:sub>
                    </m:sSub>
                  </m:oMath>
                </a14:m>
                <a:r>
                  <a:rPr lang="es-ES" sz="2400" dirty="0">
                    <a:effectLst/>
                    <a:latin typeface="Arial"/>
                    <a:ea typeface="Calibri"/>
                    <a:cs typeface="Times New Roman"/>
                  </a:rPr>
                  <a:t> y </a:t>
                </a:r>
                <a14:m>
                  <m:oMath xmlns:m="http://schemas.openxmlformats.org/officeDocument/2006/math">
                    <m:sSub>
                      <m:sSubPr>
                        <m:ctrlPr>
                          <a:rPr lang="es-ES" sz="2400" i="1">
                            <a:effectLst/>
                            <a:latin typeface="Cambria Math"/>
                            <a:ea typeface="Calibri"/>
                            <a:cs typeface="Arial"/>
                          </a:rPr>
                        </m:ctrlPr>
                      </m:sSubPr>
                      <m:e>
                        <m:r>
                          <a:rPr lang="es-ES" sz="2400" i="1">
                            <a:effectLst/>
                            <a:latin typeface="Cambria Math"/>
                            <a:ea typeface="Calibri"/>
                            <a:cs typeface="Arial"/>
                          </a:rPr>
                          <m:t>𝑡</m:t>
                        </m:r>
                      </m:e>
                      <m:sub>
                        <m:r>
                          <a:rPr lang="es-ES" sz="2400" i="1">
                            <a:effectLst/>
                            <a:latin typeface="Cambria Math"/>
                            <a:ea typeface="Calibri"/>
                            <a:cs typeface="Arial"/>
                          </a:rPr>
                          <m:t>𝛼</m:t>
                        </m:r>
                        <m:r>
                          <a:rPr lang="es-ES" sz="2400" i="1">
                            <a:effectLst/>
                            <a:latin typeface="Cambria Math"/>
                            <a:ea typeface="Calibri"/>
                            <a:cs typeface="Arial"/>
                          </a:rPr>
                          <m:t>/2,(</m:t>
                        </m:r>
                        <m:r>
                          <a:rPr lang="es-ES" sz="2400" i="1">
                            <a:effectLst/>
                            <a:latin typeface="Cambria Math"/>
                            <a:ea typeface="Calibri"/>
                            <a:cs typeface="Arial"/>
                          </a:rPr>
                          <m:t>𝑛</m:t>
                        </m:r>
                        <m:r>
                          <a:rPr lang="es-ES" sz="2400" i="1">
                            <a:effectLst/>
                            <a:latin typeface="Cambria Math"/>
                            <a:ea typeface="Calibri"/>
                            <a:cs typeface="Arial"/>
                          </a:rPr>
                          <m:t>−1)</m:t>
                        </m:r>
                      </m:sub>
                    </m:sSub>
                  </m:oMath>
                </a14:m>
                <a:r>
                  <a:rPr lang="es-ES" sz="2400" dirty="0">
                    <a:effectLst/>
                    <a:latin typeface="Arial"/>
                    <a:ea typeface="Calibri"/>
                    <a:cs typeface="Times New Roman"/>
                  </a:rPr>
                  <a:t> donde los subíndices corresponden al nivel de significancia y a los grados de libertad. Para el caso de prueba de cola inferior, el valor crítico es </a:t>
                </a:r>
                <a14:m>
                  <m:oMath xmlns:m="http://schemas.openxmlformats.org/officeDocument/2006/math">
                    <m:r>
                      <a:rPr lang="es-ES" sz="2400" i="1">
                        <a:effectLst/>
                        <a:latin typeface="Cambria Math"/>
                        <a:ea typeface="Calibri"/>
                        <a:cs typeface="Arial"/>
                      </a:rPr>
                      <m:t>−</m:t>
                    </m:r>
                    <m:sSub>
                      <m:sSubPr>
                        <m:ctrlPr>
                          <a:rPr lang="es-ES" sz="2400" i="1">
                            <a:effectLst/>
                            <a:latin typeface="Cambria Math"/>
                            <a:ea typeface="Calibri"/>
                            <a:cs typeface="Arial"/>
                          </a:rPr>
                        </m:ctrlPr>
                      </m:sSubPr>
                      <m:e>
                        <m:r>
                          <a:rPr lang="es-ES" sz="2400" i="1">
                            <a:effectLst/>
                            <a:latin typeface="Cambria Math"/>
                            <a:ea typeface="Calibri"/>
                            <a:cs typeface="Arial"/>
                          </a:rPr>
                          <m:t>𝑡</m:t>
                        </m:r>
                      </m:e>
                      <m:sub>
                        <m:r>
                          <a:rPr lang="es-ES" sz="2400" i="1">
                            <a:effectLst/>
                            <a:latin typeface="Cambria Math"/>
                            <a:ea typeface="Calibri"/>
                            <a:cs typeface="Arial"/>
                          </a:rPr>
                          <m:t>𝛼</m:t>
                        </m:r>
                        <m:r>
                          <a:rPr lang="es-ES" sz="2400" i="1">
                            <a:effectLst/>
                            <a:latin typeface="Cambria Math"/>
                            <a:ea typeface="Calibri"/>
                            <a:cs typeface="Arial"/>
                          </a:rPr>
                          <m:t>,(</m:t>
                        </m:r>
                        <m:r>
                          <a:rPr lang="es-ES" sz="2400" i="1">
                            <a:effectLst/>
                            <a:latin typeface="Cambria Math"/>
                            <a:ea typeface="Calibri"/>
                            <a:cs typeface="Arial"/>
                          </a:rPr>
                          <m:t>𝑛</m:t>
                        </m:r>
                        <m:r>
                          <a:rPr lang="es-ES" sz="2400" i="1">
                            <a:effectLst/>
                            <a:latin typeface="Cambria Math"/>
                            <a:ea typeface="Calibri"/>
                            <a:cs typeface="Arial"/>
                          </a:rPr>
                          <m:t>−1)</m:t>
                        </m:r>
                      </m:sub>
                    </m:sSub>
                  </m:oMath>
                </a14:m>
                <a:r>
                  <a:rPr lang="es-ES" sz="2400" dirty="0">
                    <a:effectLst/>
                    <a:latin typeface="Arial"/>
                    <a:ea typeface="Calibri"/>
                    <a:cs typeface="Times New Roman"/>
                  </a:rPr>
                  <a:t> y para prueba de cola superior el valor es </a:t>
                </a:r>
                <a14:m>
                  <m:oMath xmlns:m="http://schemas.openxmlformats.org/officeDocument/2006/math">
                    <m:sSub>
                      <m:sSubPr>
                        <m:ctrlPr>
                          <a:rPr lang="es-ES" sz="2400" i="1">
                            <a:effectLst/>
                            <a:latin typeface="Cambria Math"/>
                            <a:ea typeface="Calibri"/>
                            <a:cs typeface="Arial"/>
                          </a:rPr>
                        </m:ctrlPr>
                      </m:sSubPr>
                      <m:e>
                        <m:r>
                          <a:rPr lang="es-ES" sz="2400" i="1">
                            <a:effectLst/>
                            <a:latin typeface="Cambria Math"/>
                            <a:ea typeface="Calibri"/>
                            <a:cs typeface="Arial"/>
                          </a:rPr>
                          <m:t>𝑡</m:t>
                        </m:r>
                      </m:e>
                      <m:sub>
                        <m:r>
                          <a:rPr lang="es-ES" sz="2400" i="1">
                            <a:effectLst/>
                            <a:latin typeface="Cambria Math"/>
                            <a:ea typeface="Calibri"/>
                            <a:cs typeface="Arial"/>
                          </a:rPr>
                          <m:t>𝛼</m:t>
                        </m:r>
                        <m:r>
                          <a:rPr lang="es-ES" sz="2400" i="1">
                            <a:effectLst/>
                            <a:latin typeface="Cambria Math"/>
                            <a:ea typeface="Calibri"/>
                            <a:cs typeface="Arial"/>
                          </a:rPr>
                          <m:t>,(</m:t>
                        </m:r>
                        <m:r>
                          <a:rPr lang="es-ES" sz="2400" i="1">
                            <a:effectLst/>
                            <a:latin typeface="Cambria Math"/>
                            <a:ea typeface="Calibri"/>
                            <a:cs typeface="Arial"/>
                          </a:rPr>
                          <m:t>𝑛</m:t>
                        </m:r>
                        <m:r>
                          <a:rPr lang="es-ES" sz="2400" i="1">
                            <a:effectLst/>
                            <a:latin typeface="Cambria Math"/>
                            <a:ea typeface="Calibri"/>
                            <a:cs typeface="Arial"/>
                          </a:rPr>
                          <m:t>−1)</m:t>
                        </m:r>
                      </m:sub>
                    </m:sSub>
                  </m:oMath>
                </a14:m>
                <a:r>
                  <a:rPr lang="es-ES" sz="2400" dirty="0">
                    <a:effectLst/>
                    <a:latin typeface="Arial"/>
                    <a:ea typeface="Calibri"/>
                    <a:cs typeface="Times New Roman"/>
                  </a:rPr>
                  <a:t>.</a:t>
                </a:r>
                <a:endParaRPr lang="es-ES" sz="2400" dirty="0">
                  <a:ea typeface="Times New Roman"/>
                  <a:cs typeface="Times New Roman"/>
                </a:endParaRPr>
              </a:p>
            </p:txBody>
          </p:sp>
        </mc:Choice>
        <mc:Fallback xmlns="">
          <p:sp>
            <p:nvSpPr>
              <p:cNvPr id="3" name="2 Rectángulo"/>
              <p:cNvSpPr>
                <a:spLocks noRot="1" noChangeAspect="1" noMove="1" noResize="1" noEditPoints="1" noAdjustHandles="1" noChangeArrowheads="1" noChangeShapeType="1" noTextEdit="1"/>
              </p:cNvSpPr>
              <p:nvPr/>
            </p:nvSpPr>
            <p:spPr>
              <a:xfrm>
                <a:off x="611560" y="620688"/>
                <a:ext cx="7848872" cy="5369740"/>
              </a:xfrm>
              <a:prstGeom prst="rect">
                <a:avLst/>
              </a:prstGeom>
              <a:blipFill rotWithShape="1">
                <a:blip r:embed="rId2"/>
                <a:stretch>
                  <a:fillRect l="-1165" t="-795" r="-1165" b="-908"/>
                </a:stretch>
              </a:blipFill>
            </p:spPr>
            <p:txBody>
              <a:bodyPr/>
              <a:lstStyle/>
              <a:p>
                <a:r>
                  <a:rPr lang="es-ES">
                    <a:noFill/>
                  </a:rPr>
                  <a:t> </a:t>
                </a:r>
              </a:p>
            </p:txBody>
          </p:sp>
        </mc:Fallback>
      </mc:AlternateContent>
    </p:spTree>
    <p:extLst>
      <p:ext uri="{BB962C8B-B14F-4D97-AF65-F5344CB8AC3E}">
        <p14:creationId xmlns:p14="http://schemas.microsoft.com/office/powerpoint/2010/main" val="10377010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716506" y="409981"/>
                <a:ext cx="6159750" cy="1200329"/>
              </a:xfrm>
              <a:prstGeom prst="rect">
                <a:avLst/>
              </a:prstGeom>
            </p:spPr>
            <p:txBody>
              <a:bodyPr wrap="square">
                <a:spAutoFit/>
              </a:bodyPr>
              <a:lstStyle/>
              <a:p>
                <a:pPr lvl="0" algn="just">
                  <a:spcAft>
                    <a:spcPts val="0"/>
                  </a:spcAft>
                </a:pPr>
                <a:r>
                  <a:rPr lang="es-ES" dirty="0" smtClean="0">
                    <a:latin typeface="Arial"/>
                    <a:ea typeface="Calibri"/>
                  </a:rPr>
                  <a:t>2. Prueba </a:t>
                </a:r>
                <a:r>
                  <a:rPr lang="es-ES" dirty="0">
                    <a:latin typeface="Arial"/>
                    <a:ea typeface="Calibri"/>
                  </a:rPr>
                  <a:t>unilateral o de cola superior o derecha</a:t>
                </a:r>
                <a:endParaRPr lang="es-ES" dirty="0">
                  <a:effectLst/>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0</m:t>
                          </m:r>
                        </m:sub>
                      </m:sSub>
                      <m:r>
                        <a:rPr lang="es-EC" i="1">
                          <a:effectLst/>
                          <a:latin typeface="Cambria Math"/>
                          <a:ea typeface="Calibri"/>
                          <a:cs typeface="Arial"/>
                        </a:rPr>
                        <m:t>: </m:t>
                      </m:r>
                      <m:r>
                        <a:rPr lang="es-EC" i="1">
                          <a:effectLst/>
                          <a:latin typeface="Cambria Math"/>
                          <a:ea typeface="Calibri"/>
                          <a:cs typeface="Arial"/>
                        </a:rPr>
                        <m:t>𝜇</m:t>
                      </m:r>
                      <m:r>
                        <a:rPr lang="es-EC" i="1">
                          <a:effectLst/>
                          <a:latin typeface="Cambria Math"/>
                          <a:ea typeface="Calibri"/>
                          <a:cs typeface="Arial"/>
                        </a:rPr>
                        <m:t>≤ </m:t>
                      </m:r>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m:oMathPara>
                </a14:m>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1</m:t>
                          </m:r>
                        </m:sub>
                      </m:sSub>
                      <m:r>
                        <a:rPr lang="es-EC" i="1">
                          <a:effectLst/>
                          <a:latin typeface="Cambria Math"/>
                          <a:ea typeface="Calibri"/>
                          <a:cs typeface="Arial"/>
                        </a:rPr>
                        <m:t>: </m:t>
                      </m:r>
                      <m:r>
                        <a:rPr lang="es-EC" i="1">
                          <a:effectLst/>
                          <a:latin typeface="Cambria Math"/>
                          <a:ea typeface="Calibri"/>
                          <a:cs typeface="Arial"/>
                        </a:rPr>
                        <m:t>𝜇</m:t>
                      </m:r>
                      <m:r>
                        <a:rPr lang="es-EC" i="1">
                          <a:effectLst/>
                          <a:latin typeface="Cambria Math"/>
                          <a:ea typeface="Calibri"/>
                          <a:cs typeface="Arial"/>
                        </a:rPr>
                        <m:t>&gt; </m:t>
                      </m:r>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En el que </a:t>
                </a:r>
                <a14:m>
                  <m:oMath xmlns:m="http://schemas.openxmlformats.org/officeDocument/2006/math">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a14:m>
                <a:r>
                  <a:rPr lang="es-EC" dirty="0">
                    <a:effectLst/>
                    <a:latin typeface="Arial"/>
                    <a:ea typeface="Calibri"/>
                    <a:cs typeface="Times New Roman"/>
                  </a:rPr>
                  <a:t> es un valor real, fijo y conocido</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716506" y="409981"/>
                <a:ext cx="6159750" cy="1200329"/>
              </a:xfrm>
              <a:prstGeom prst="rect">
                <a:avLst/>
              </a:prstGeom>
              <a:blipFill rotWithShape="1">
                <a:blip r:embed="rId2"/>
                <a:stretch>
                  <a:fillRect l="-891" t="-3046" b="-6599"/>
                </a:stretch>
              </a:blipFill>
            </p:spPr>
            <p:txBody>
              <a:bodyPr/>
              <a:lstStyle/>
              <a:p>
                <a:r>
                  <a:rPr lang="es-ES">
                    <a:noFill/>
                  </a:rPr>
                  <a:t> </a:t>
                </a:r>
              </a:p>
            </p:txBody>
          </p:sp>
        </mc:Fallback>
      </mc:AlternateContent>
      <p:pic>
        <p:nvPicPr>
          <p:cNvPr id="5" name="4 Imagen"/>
          <p:cNvPicPr/>
          <p:nvPr/>
        </p:nvPicPr>
        <p:blipFill rotWithShape="1">
          <a:blip r:embed="rId3">
            <a:extLst>
              <a:ext uri="{28A0092B-C50C-407E-A947-70E740481C1C}">
                <a14:useLocalDpi xmlns:a14="http://schemas.microsoft.com/office/drawing/2010/main" val="0"/>
              </a:ext>
            </a:extLst>
          </a:blip>
          <a:srcRect l="17340" t="57052"/>
          <a:stretch/>
        </p:blipFill>
        <p:spPr bwMode="auto">
          <a:xfrm>
            <a:off x="1259632" y="2060848"/>
            <a:ext cx="6840760" cy="36724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89968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3 Rectángulo"/>
              <p:cNvSpPr/>
              <p:nvPr/>
            </p:nvSpPr>
            <p:spPr>
              <a:xfrm>
                <a:off x="971600" y="620688"/>
                <a:ext cx="5256584" cy="1200329"/>
              </a:xfrm>
              <a:prstGeom prst="rect">
                <a:avLst/>
              </a:prstGeom>
            </p:spPr>
            <p:txBody>
              <a:bodyPr wrap="square">
                <a:spAutoFit/>
              </a:bodyPr>
              <a:lstStyle/>
              <a:p>
                <a:pPr lvl="0" algn="just">
                  <a:spcAft>
                    <a:spcPts val="0"/>
                  </a:spcAft>
                </a:pPr>
                <a:r>
                  <a:rPr lang="es-ES" dirty="0" smtClean="0">
                    <a:latin typeface="Arial"/>
                    <a:ea typeface="Calibri"/>
                  </a:rPr>
                  <a:t>3. Prueba </a:t>
                </a:r>
                <a:r>
                  <a:rPr lang="es-ES" dirty="0">
                    <a:latin typeface="Arial"/>
                    <a:ea typeface="Calibri"/>
                  </a:rPr>
                  <a:t>unilateral o de cola inferior o izquierda</a:t>
                </a:r>
                <a:endParaRPr lang="es-ES" dirty="0">
                  <a:effectLst/>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0</m:t>
                          </m:r>
                        </m:sub>
                      </m:sSub>
                      <m:r>
                        <a:rPr lang="es-EC" i="1">
                          <a:effectLst/>
                          <a:latin typeface="Cambria Math"/>
                          <a:ea typeface="Calibri"/>
                          <a:cs typeface="Arial"/>
                        </a:rPr>
                        <m:t>: </m:t>
                      </m:r>
                      <m:r>
                        <a:rPr lang="es-EC" i="1">
                          <a:effectLst/>
                          <a:latin typeface="Cambria Math"/>
                          <a:ea typeface="Calibri"/>
                          <a:cs typeface="Arial"/>
                        </a:rPr>
                        <m:t>𝜇</m:t>
                      </m:r>
                      <m:r>
                        <a:rPr lang="es-EC" i="1">
                          <a:effectLst/>
                          <a:latin typeface="Cambria Math"/>
                          <a:ea typeface="Calibri"/>
                          <a:cs typeface="Arial"/>
                        </a:rPr>
                        <m:t>≥ </m:t>
                      </m:r>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m:oMathPara>
                </a14:m>
                <a:endParaRPr lang="es-ES" sz="1600" dirty="0">
                  <a:ea typeface="Times New Roman"/>
                  <a:cs typeface="Times New Roman"/>
                </a:endParaRPr>
              </a:p>
              <a:p>
                <a:pPr algn="just">
                  <a:spcAft>
                    <a:spcPts val="0"/>
                  </a:spcAft>
                </a:pPr>
                <a14:m>
                  <m:oMathPara xmlns:m="http://schemas.openxmlformats.org/officeDocument/2006/math">
                    <m:oMathParaPr>
                      <m:jc m:val="centerGroup"/>
                    </m:oMathParaPr>
                    <m:oMath xmlns:m="http://schemas.openxmlformats.org/officeDocument/2006/math">
                      <m:sSub>
                        <m:sSubPr>
                          <m:ctrlPr>
                            <a:rPr lang="es-ES" i="1">
                              <a:effectLst/>
                              <a:latin typeface="Cambria Math"/>
                              <a:ea typeface="Calibri"/>
                              <a:cs typeface="Arial"/>
                            </a:rPr>
                          </m:ctrlPr>
                        </m:sSubPr>
                        <m:e>
                          <m:r>
                            <a:rPr lang="es-EC" i="1">
                              <a:effectLst/>
                              <a:latin typeface="Cambria Math"/>
                              <a:ea typeface="Calibri"/>
                              <a:cs typeface="Arial"/>
                            </a:rPr>
                            <m:t>𝐻</m:t>
                          </m:r>
                        </m:e>
                        <m:sub>
                          <m:r>
                            <a:rPr lang="es-EC" i="1">
                              <a:effectLst/>
                              <a:latin typeface="Cambria Math"/>
                              <a:ea typeface="Calibri"/>
                              <a:cs typeface="Arial"/>
                            </a:rPr>
                            <m:t>1</m:t>
                          </m:r>
                        </m:sub>
                      </m:sSub>
                      <m:r>
                        <a:rPr lang="es-EC" i="1">
                          <a:effectLst/>
                          <a:latin typeface="Cambria Math"/>
                          <a:ea typeface="Calibri"/>
                          <a:cs typeface="Arial"/>
                        </a:rPr>
                        <m:t>: </m:t>
                      </m:r>
                      <m:r>
                        <a:rPr lang="es-EC" i="1">
                          <a:effectLst/>
                          <a:latin typeface="Cambria Math"/>
                          <a:ea typeface="Calibri"/>
                          <a:cs typeface="Arial"/>
                        </a:rPr>
                        <m:t>𝜇</m:t>
                      </m:r>
                      <m:r>
                        <a:rPr lang="es-EC" i="1">
                          <a:effectLst/>
                          <a:latin typeface="Cambria Math"/>
                          <a:ea typeface="Calibri"/>
                          <a:cs typeface="Arial"/>
                        </a:rPr>
                        <m:t>&lt; </m:t>
                      </m:r>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m:oMathPara>
                </a14:m>
                <a:endParaRPr lang="es-ES" sz="1600" dirty="0">
                  <a:ea typeface="Times New Roman"/>
                  <a:cs typeface="Times New Roman"/>
                </a:endParaRPr>
              </a:p>
              <a:p>
                <a:pPr algn="just">
                  <a:spcAft>
                    <a:spcPts val="0"/>
                  </a:spcAft>
                </a:pPr>
                <a:r>
                  <a:rPr lang="es-EC" dirty="0">
                    <a:effectLst/>
                    <a:latin typeface="Arial"/>
                    <a:ea typeface="Calibri"/>
                    <a:cs typeface="Times New Roman"/>
                  </a:rPr>
                  <a:t>En el que </a:t>
                </a:r>
                <a14:m>
                  <m:oMath xmlns:m="http://schemas.openxmlformats.org/officeDocument/2006/math">
                    <m:sSup>
                      <m:sSupPr>
                        <m:ctrlPr>
                          <a:rPr lang="es-ES" i="1">
                            <a:effectLst/>
                            <a:latin typeface="Cambria Math"/>
                            <a:ea typeface="Calibri"/>
                            <a:cs typeface="Arial"/>
                          </a:rPr>
                        </m:ctrlPr>
                      </m:sSupPr>
                      <m:e>
                        <m:r>
                          <a:rPr lang="es-EC" i="1">
                            <a:effectLst/>
                            <a:latin typeface="Cambria Math"/>
                            <a:ea typeface="Calibri"/>
                            <a:cs typeface="Arial"/>
                          </a:rPr>
                          <m:t>𝜇</m:t>
                        </m:r>
                      </m:e>
                      <m:sup>
                        <m:r>
                          <a:rPr lang="es-EC" i="1">
                            <a:effectLst/>
                            <a:latin typeface="Cambria Math"/>
                            <a:ea typeface="Calibri"/>
                            <a:cs typeface="Arial"/>
                          </a:rPr>
                          <m:t>∗</m:t>
                        </m:r>
                      </m:sup>
                    </m:sSup>
                  </m:oMath>
                </a14:m>
                <a:r>
                  <a:rPr lang="es-EC" dirty="0">
                    <a:effectLst/>
                    <a:latin typeface="Arial"/>
                    <a:ea typeface="Calibri"/>
                    <a:cs typeface="Times New Roman"/>
                  </a:rPr>
                  <a:t> es un valor real, fijo y conocido</a:t>
                </a:r>
                <a:endParaRPr lang="es-ES" sz="1600" dirty="0">
                  <a:ea typeface="Times New Roman"/>
                  <a:cs typeface="Times New Roman"/>
                </a:endParaRPr>
              </a:p>
            </p:txBody>
          </p:sp>
        </mc:Choice>
        <mc:Fallback xmlns="">
          <p:sp>
            <p:nvSpPr>
              <p:cNvPr id="4" name="3 Rectángulo"/>
              <p:cNvSpPr>
                <a:spLocks noRot="1" noChangeAspect="1" noMove="1" noResize="1" noEditPoints="1" noAdjustHandles="1" noChangeArrowheads="1" noChangeShapeType="1" noTextEdit="1"/>
              </p:cNvSpPr>
              <p:nvPr/>
            </p:nvSpPr>
            <p:spPr>
              <a:xfrm>
                <a:off x="971600" y="620688"/>
                <a:ext cx="5256584" cy="1200329"/>
              </a:xfrm>
              <a:prstGeom prst="rect">
                <a:avLst/>
              </a:prstGeom>
              <a:blipFill rotWithShape="1">
                <a:blip r:embed="rId2"/>
                <a:stretch>
                  <a:fillRect l="-927" t="-3046" b="-6599"/>
                </a:stretch>
              </a:blipFill>
            </p:spPr>
            <p:txBody>
              <a:bodyPr/>
              <a:lstStyle/>
              <a:p>
                <a:r>
                  <a:rPr lang="es-ES">
                    <a:noFill/>
                  </a:rPr>
                  <a:t> </a:t>
                </a:r>
              </a:p>
            </p:txBody>
          </p:sp>
        </mc:Fallback>
      </mc:AlternateContent>
      <p:pic>
        <p:nvPicPr>
          <p:cNvPr id="5" name="4 Imagen"/>
          <p:cNvPicPr/>
          <p:nvPr/>
        </p:nvPicPr>
        <p:blipFill rotWithShape="1">
          <a:blip r:embed="rId3">
            <a:extLst>
              <a:ext uri="{28A0092B-C50C-407E-A947-70E740481C1C}">
                <a14:useLocalDpi xmlns:a14="http://schemas.microsoft.com/office/drawing/2010/main" val="0"/>
              </a:ext>
            </a:extLst>
          </a:blip>
          <a:srcRect l="16666" t="13003" r="2515"/>
          <a:stretch/>
        </p:blipFill>
        <p:spPr bwMode="auto">
          <a:xfrm>
            <a:off x="1403648" y="2416810"/>
            <a:ext cx="6840759" cy="382050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30815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99592" y="404663"/>
            <a:ext cx="7548372" cy="2031325"/>
          </a:xfrm>
          <a:prstGeom prst="rect">
            <a:avLst/>
          </a:prstGeom>
        </p:spPr>
        <p:txBody>
          <a:bodyPr wrap="square">
            <a:spAutoFit/>
          </a:bodyPr>
          <a:lstStyle/>
          <a:p>
            <a:pPr algn="just">
              <a:spcAft>
                <a:spcPts val="0"/>
              </a:spcAft>
            </a:pPr>
            <a:r>
              <a:rPr lang="es-EC" dirty="0">
                <a:latin typeface="Arial"/>
                <a:ea typeface="Calibri"/>
                <a:cs typeface="Times New Roman"/>
              </a:rPr>
              <a:t>En toda prueba de hipótesis se pueden cometer 2 </a:t>
            </a:r>
            <a:r>
              <a:rPr lang="es-EC" i="1" dirty="0">
                <a:latin typeface="Arial"/>
                <a:ea typeface="Calibri"/>
                <a:cs typeface="Times New Roman"/>
              </a:rPr>
              <a:t>tipos de errores</a:t>
            </a:r>
            <a:r>
              <a:rPr lang="es-EC" dirty="0">
                <a:latin typeface="Arial"/>
                <a:ea typeface="Calibri"/>
                <a:cs typeface="Times New Roman"/>
              </a:rPr>
              <a:t>:</a:t>
            </a:r>
            <a:endParaRPr lang="es-ES" dirty="0">
              <a:ea typeface="Times New Roman"/>
              <a:cs typeface="Times New Roman"/>
            </a:endParaRPr>
          </a:p>
          <a:p>
            <a:pPr marL="342900" lvl="0" indent="-342900" algn="just">
              <a:spcAft>
                <a:spcPts val="0"/>
              </a:spcAft>
              <a:buFont typeface="+mj-lt"/>
              <a:buAutoNum type="alphaLcParenR"/>
            </a:pPr>
            <a:r>
              <a:rPr lang="es-EC" dirty="0">
                <a:latin typeface="Arial"/>
                <a:ea typeface="Calibri"/>
              </a:rPr>
              <a:t>Error tipo I: Cuando se rechaza la H</a:t>
            </a:r>
            <a:r>
              <a:rPr lang="es-EC" baseline="-25000" dirty="0">
                <a:latin typeface="Arial"/>
                <a:ea typeface="Calibri"/>
              </a:rPr>
              <a:t>0</a:t>
            </a:r>
            <a:r>
              <a:rPr lang="es-EC" dirty="0">
                <a:latin typeface="Arial"/>
                <a:ea typeface="Calibri"/>
              </a:rPr>
              <a:t>, siendo ésta realmente verdadera. A la probabilidad de cometer error tipo I se le conoce como nivel de significación y se la denota como </a:t>
            </a:r>
            <a:r>
              <a:rPr lang="es-EC" dirty="0">
                <a:latin typeface="Symbol"/>
                <a:ea typeface="Calibri"/>
                <a:cs typeface="Arial"/>
              </a:rPr>
              <a:t>a</a:t>
            </a:r>
            <a:r>
              <a:rPr lang="es-EC" dirty="0">
                <a:latin typeface="Arial"/>
                <a:ea typeface="Calibri"/>
              </a:rPr>
              <a:t>.</a:t>
            </a:r>
            <a:endParaRPr lang="es-ES" dirty="0"/>
          </a:p>
          <a:p>
            <a:pPr marL="342900" lvl="0" indent="-342900" algn="just">
              <a:spcAft>
                <a:spcPts val="0"/>
              </a:spcAft>
              <a:buFont typeface="+mj-lt"/>
              <a:buAutoNum type="alphaLcParenR"/>
            </a:pPr>
            <a:r>
              <a:rPr lang="es-EC" dirty="0">
                <a:latin typeface="Arial"/>
                <a:ea typeface="Calibri"/>
              </a:rPr>
              <a:t>Error tipo II, cuando no se rechaza la H</a:t>
            </a:r>
            <a:r>
              <a:rPr lang="es-EC" baseline="-25000" dirty="0">
                <a:latin typeface="Arial"/>
                <a:ea typeface="Calibri"/>
              </a:rPr>
              <a:t>0</a:t>
            </a:r>
            <a:r>
              <a:rPr lang="es-EC" dirty="0">
                <a:latin typeface="Arial"/>
                <a:ea typeface="Calibri"/>
              </a:rPr>
              <a:t>, siendo ésta realmente falsa. A la probabilidad de cometer este tipo de error se le denota como </a:t>
            </a:r>
            <a:r>
              <a:rPr lang="es-EC" dirty="0">
                <a:latin typeface="Symbol"/>
                <a:ea typeface="Calibri"/>
                <a:cs typeface="Arial"/>
              </a:rPr>
              <a:t>b</a:t>
            </a:r>
            <a:r>
              <a:rPr lang="es-EC" dirty="0">
                <a:latin typeface="Arial"/>
                <a:ea typeface="Calibri"/>
              </a:rPr>
              <a:t>.</a:t>
            </a:r>
            <a:endParaRPr lang="es-ES" dirty="0">
              <a:effectLst/>
            </a:endParaRPr>
          </a:p>
        </p:txBody>
      </p:sp>
      <p:graphicFrame>
        <p:nvGraphicFramePr>
          <p:cNvPr id="5" name="4 Tabla"/>
          <p:cNvGraphicFramePr>
            <a:graphicFrameLocks noGrp="1"/>
          </p:cNvGraphicFramePr>
          <p:nvPr>
            <p:extLst>
              <p:ext uri="{D42A27DB-BD31-4B8C-83A1-F6EECF244321}">
                <p14:modId xmlns:p14="http://schemas.microsoft.com/office/powerpoint/2010/main" val="1838558276"/>
              </p:ext>
            </p:extLst>
          </p:nvPr>
        </p:nvGraphicFramePr>
        <p:xfrm>
          <a:off x="1547665" y="3429001"/>
          <a:ext cx="6768750" cy="1668480"/>
        </p:xfrm>
        <a:graphic>
          <a:graphicData uri="http://schemas.openxmlformats.org/drawingml/2006/table">
            <a:tbl>
              <a:tblPr firstRow="1" firstCol="1" bandRow="1">
                <a:tableStyleId>{5C22544A-7EE6-4342-B048-85BDC9FD1C3A}</a:tableStyleId>
              </a:tblPr>
              <a:tblGrid>
                <a:gridCol w="1512167"/>
                <a:gridCol w="1872605"/>
                <a:gridCol w="1692386"/>
                <a:gridCol w="1691592"/>
              </a:tblGrid>
              <a:tr h="239907">
                <a:tc rowSpan="2" gridSpan="2">
                  <a:txBody>
                    <a:bodyPr/>
                    <a:lstStyle/>
                    <a:p>
                      <a:pPr algn="just">
                        <a:lnSpc>
                          <a:spcPts val="1200"/>
                        </a:lnSpc>
                        <a:spcAft>
                          <a:spcPts val="0"/>
                        </a:spcAft>
                      </a:pPr>
                      <a:r>
                        <a:rPr lang="es-EC" sz="1800" dirty="0">
                          <a:effectLst/>
                        </a:rPr>
                        <a:t> </a:t>
                      </a:r>
                      <a:endParaRPr lang="es-ES" sz="1800" dirty="0">
                        <a:effectLst/>
                        <a:latin typeface="Calibri"/>
                        <a:ea typeface="Times New Roman"/>
                        <a:cs typeface="Times New Roman"/>
                      </a:endParaRPr>
                    </a:p>
                  </a:txBody>
                  <a:tcPr marL="68580" marR="68580" marT="0" marB="0"/>
                </a:tc>
                <a:tc rowSpan="2" hMerge="1">
                  <a:txBody>
                    <a:bodyPr/>
                    <a:lstStyle/>
                    <a:p>
                      <a:endParaRPr lang="es-ES"/>
                    </a:p>
                  </a:txBody>
                  <a:tcPr/>
                </a:tc>
                <a:tc gridSpan="2">
                  <a:txBody>
                    <a:bodyPr/>
                    <a:lstStyle/>
                    <a:p>
                      <a:pPr algn="ctr">
                        <a:lnSpc>
                          <a:spcPts val="1200"/>
                        </a:lnSpc>
                        <a:spcAft>
                          <a:spcPts val="0"/>
                        </a:spcAft>
                      </a:pPr>
                      <a:endParaRPr lang="es-EC" sz="1800" dirty="0" smtClean="0">
                        <a:effectLst/>
                      </a:endParaRPr>
                    </a:p>
                    <a:p>
                      <a:pPr algn="ctr">
                        <a:lnSpc>
                          <a:spcPts val="1200"/>
                        </a:lnSpc>
                        <a:spcAft>
                          <a:spcPts val="0"/>
                        </a:spcAft>
                      </a:pPr>
                      <a:r>
                        <a:rPr lang="es-EC" sz="1800" dirty="0" smtClean="0">
                          <a:effectLst/>
                        </a:rPr>
                        <a:t>Estado </a:t>
                      </a:r>
                      <a:r>
                        <a:rPr lang="es-EC" sz="1800" dirty="0">
                          <a:effectLst/>
                        </a:rPr>
                        <a:t>de la naturaleza</a:t>
                      </a:r>
                      <a:endParaRPr lang="es-ES" sz="1800" dirty="0">
                        <a:effectLst/>
                        <a:latin typeface="Calibri"/>
                        <a:ea typeface="Times New Roman"/>
                        <a:cs typeface="Times New Roman"/>
                      </a:endParaRPr>
                    </a:p>
                  </a:txBody>
                  <a:tcPr marL="68580" marR="68580" marT="0" marB="0"/>
                </a:tc>
                <a:tc hMerge="1">
                  <a:txBody>
                    <a:bodyPr/>
                    <a:lstStyle/>
                    <a:p>
                      <a:endParaRPr lang="es-ES"/>
                    </a:p>
                  </a:txBody>
                  <a:tcPr/>
                </a:tc>
              </a:tr>
              <a:tr h="449280">
                <a:tc gridSpan="2" vMerge="1">
                  <a:txBody>
                    <a:bodyPr/>
                    <a:lstStyle/>
                    <a:p>
                      <a:endParaRPr lang="es-ES"/>
                    </a:p>
                  </a:txBody>
                  <a:tcPr/>
                </a:tc>
                <a:tc hMerge="1" vMerge="1">
                  <a:txBody>
                    <a:bodyPr/>
                    <a:lstStyle/>
                    <a:p>
                      <a:endParaRPr lang="es-ES"/>
                    </a:p>
                  </a:txBody>
                  <a:tcPr/>
                </a:tc>
                <a:tc>
                  <a:txBody>
                    <a:bodyPr/>
                    <a:lstStyle/>
                    <a:p>
                      <a:pPr algn="just">
                        <a:lnSpc>
                          <a:spcPts val="1200"/>
                        </a:lnSpc>
                        <a:spcAft>
                          <a:spcPts val="0"/>
                        </a:spcAft>
                      </a:pPr>
                      <a:endParaRPr lang="es-EC" sz="1800" b="1" dirty="0" smtClean="0">
                        <a:effectLst/>
                      </a:endParaRPr>
                    </a:p>
                    <a:p>
                      <a:pPr algn="just">
                        <a:lnSpc>
                          <a:spcPts val="1200"/>
                        </a:lnSpc>
                        <a:spcAft>
                          <a:spcPts val="0"/>
                        </a:spcAft>
                      </a:pPr>
                      <a:r>
                        <a:rPr lang="es-EC" sz="1800" b="1" dirty="0" smtClean="0">
                          <a:effectLst/>
                        </a:rPr>
                        <a:t>H</a:t>
                      </a:r>
                      <a:r>
                        <a:rPr lang="es-EC" sz="1800" b="1" baseline="-25000" dirty="0" smtClean="0">
                          <a:effectLst/>
                        </a:rPr>
                        <a:t>0</a:t>
                      </a:r>
                      <a:r>
                        <a:rPr lang="es-EC" sz="1800" b="1" dirty="0" smtClean="0">
                          <a:effectLst/>
                        </a:rPr>
                        <a:t> </a:t>
                      </a:r>
                      <a:r>
                        <a:rPr lang="es-EC" sz="1800" b="1" dirty="0">
                          <a:effectLst/>
                        </a:rPr>
                        <a:t>es verdadera</a:t>
                      </a:r>
                      <a:endParaRPr lang="es-ES" sz="1800" b="1"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b="1" dirty="0" smtClean="0">
                        <a:effectLst/>
                      </a:endParaRPr>
                    </a:p>
                    <a:p>
                      <a:pPr algn="just">
                        <a:lnSpc>
                          <a:spcPts val="1200"/>
                        </a:lnSpc>
                        <a:spcAft>
                          <a:spcPts val="0"/>
                        </a:spcAft>
                      </a:pPr>
                      <a:r>
                        <a:rPr lang="es-EC" sz="1800" b="1" dirty="0" smtClean="0">
                          <a:effectLst/>
                        </a:rPr>
                        <a:t>H</a:t>
                      </a:r>
                      <a:r>
                        <a:rPr lang="es-EC" sz="1800" b="1" baseline="-25000" dirty="0" smtClean="0">
                          <a:effectLst/>
                        </a:rPr>
                        <a:t>0</a:t>
                      </a:r>
                      <a:r>
                        <a:rPr lang="es-EC" sz="1800" b="1" dirty="0" smtClean="0">
                          <a:effectLst/>
                        </a:rPr>
                        <a:t> </a:t>
                      </a:r>
                      <a:r>
                        <a:rPr lang="es-EC" sz="1800" b="1" dirty="0">
                          <a:effectLst/>
                        </a:rPr>
                        <a:t>es falsa</a:t>
                      </a:r>
                      <a:endParaRPr lang="es-ES" sz="1800" b="1" dirty="0">
                        <a:effectLst/>
                        <a:latin typeface="Calibri"/>
                        <a:ea typeface="Times New Roman"/>
                        <a:cs typeface="Times New Roman"/>
                      </a:endParaRPr>
                    </a:p>
                  </a:txBody>
                  <a:tcPr marL="68580" marR="68580" marT="0" marB="0"/>
                </a:tc>
              </a:tr>
              <a:tr h="449280">
                <a:tc rowSpan="2">
                  <a:txBody>
                    <a:bodyPr/>
                    <a:lstStyle/>
                    <a:p>
                      <a:pPr algn="ctr">
                        <a:lnSpc>
                          <a:spcPts val="1200"/>
                        </a:lnSpc>
                        <a:spcAft>
                          <a:spcPts val="0"/>
                        </a:spcAft>
                      </a:pPr>
                      <a:endParaRPr lang="es-EC" sz="1800" dirty="0" smtClean="0">
                        <a:effectLst/>
                      </a:endParaRPr>
                    </a:p>
                    <a:p>
                      <a:pPr algn="ctr">
                        <a:lnSpc>
                          <a:spcPts val="1200"/>
                        </a:lnSpc>
                        <a:spcAft>
                          <a:spcPts val="0"/>
                        </a:spcAft>
                      </a:pPr>
                      <a:r>
                        <a:rPr lang="es-EC" sz="1800" dirty="0" smtClean="0">
                          <a:effectLst/>
                        </a:rPr>
                        <a:t>Decisión</a:t>
                      </a:r>
                      <a:endParaRPr lang="es-ES" sz="1800"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b="1" dirty="0" smtClean="0">
                        <a:effectLst/>
                      </a:endParaRPr>
                    </a:p>
                    <a:p>
                      <a:pPr algn="just">
                        <a:lnSpc>
                          <a:spcPts val="1200"/>
                        </a:lnSpc>
                        <a:spcAft>
                          <a:spcPts val="0"/>
                        </a:spcAft>
                      </a:pPr>
                      <a:r>
                        <a:rPr lang="es-EC" sz="1800" b="1" dirty="0" smtClean="0">
                          <a:effectLst/>
                        </a:rPr>
                        <a:t>Se </a:t>
                      </a:r>
                      <a:r>
                        <a:rPr lang="es-EC" sz="1800" b="1" dirty="0">
                          <a:effectLst/>
                        </a:rPr>
                        <a:t>rechaza H</a:t>
                      </a:r>
                      <a:r>
                        <a:rPr lang="es-EC" sz="1800" b="1" baseline="-25000" dirty="0">
                          <a:effectLst/>
                        </a:rPr>
                        <a:t>0</a:t>
                      </a:r>
                      <a:endParaRPr lang="es-ES" sz="1800" b="1"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dirty="0" smtClean="0">
                        <a:effectLst/>
                      </a:endParaRPr>
                    </a:p>
                    <a:p>
                      <a:pPr algn="just">
                        <a:lnSpc>
                          <a:spcPts val="1200"/>
                        </a:lnSpc>
                        <a:spcAft>
                          <a:spcPts val="0"/>
                        </a:spcAft>
                      </a:pPr>
                      <a:r>
                        <a:rPr lang="es-EC" sz="1800" dirty="0" smtClean="0">
                          <a:effectLst/>
                        </a:rPr>
                        <a:t>Error </a:t>
                      </a:r>
                      <a:r>
                        <a:rPr lang="es-EC" sz="1800" dirty="0">
                          <a:effectLst/>
                        </a:rPr>
                        <a:t>tipo I</a:t>
                      </a:r>
                      <a:endParaRPr lang="es-ES" sz="1800"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dirty="0" smtClean="0">
                        <a:effectLst/>
                      </a:endParaRPr>
                    </a:p>
                    <a:p>
                      <a:pPr algn="just">
                        <a:lnSpc>
                          <a:spcPts val="1200"/>
                        </a:lnSpc>
                        <a:spcAft>
                          <a:spcPts val="0"/>
                        </a:spcAft>
                      </a:pPr>
                      <a:r>
                        <a:rPr lang="es-EC" sz="1800" dirty="0" smtClean="0">
                          <a:effectLst/>
                        </a:rPr>
                        <a:t>Decisión </a:t>
                      </a:r>
                      <a:r>
                        <a:rPr lang="es-EC" sz="1800" dirty="0">
                          <a:effectLst/>
                        </a:rPr>
                        <a:t>correcta</a:t>
                      </a:r>
                      <a:endParaRPr lang="es-ES" sz="1800" dirty="0">
                        <a:effectLst/>
                        <a:latin typeface="Calibri"/>
                        <a:ea typeface="Times New Roman"/>
                        <a:cs typeface="Times New Roman"/>
                      </a:endParaRPr>
                    </a:p>
                  </a:txBody>
                  <a:tcPr marL="68580" marR="68580" marT="0" marB="0"/>
                </a:tc>
              </a:tr>
              <a:tr h="449280">
                <a:tc vMerge="1">
                  <a:txBody>
                    <a:bodyPr/>
                    <a:lstStyle/>
                    <a:p>
                      <a:endParaRPr lang="es-ES"/>
                    </a:p>
                  </a:txBody>
                  <a:tcPr/>
                </a:tc>
                <a:tc>
                  <a:txBody>
                    <a:bodyPr/>
                    <a:lstStyle/>
                    <a:p>
                      <a:pPr algn="just">
                        <a:lnSpc>
                          <a:spcPts val="1200"/>
                        </a:lnSpc>
                        <a:spcAft>
                          <a:spcPts val="0"/>
                        </a:spcAft>
                      </a:pPr>
                      <a:endParaRPr lang="es-EC" sz="1800" b="1" dirty="0" smtClean="0">
                        <a:effectLst/>
                      </a:endParaRPr>
                    </a:p>
                    <a:p>
                      <a:pPr algn="just">
                        <a:lnSpc>
                          <a:spcPts val="1200"/>
                        </a:lnSpc>
                        <a:spcAft>
                          <a:spcPts val="0"/>
                        </a:spcAft>
                      </a:pPr>
                      <a:r>
                        <a:rPr lang="es-EC" sz="1800" b="1" dirty="0" smtClean="0">
                          <a:effectLst/>
                        </a:rPr>
                        <a:t>No </a:t>
                      </a:r>
                      <a:r>
                        <a:rPr lang="es-EC" sz="1800" b="1" dirty="0">
                          <a:effectLst/>
                        </a:rPr>
                        <a:t>se rechaza H</a:t>
                      </a:r>
                      <a:r>
                        <a:rPr lang="es-EC" sz="1800" b="1" baseline="-25000" dirty="0">
                          <a:effectLst/>
                        </a:rPr>
                        <a:t>0</a:t>
                      </a:r>
                      <a:endParaRPr lang="es-ES" sz="1800" b="1"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dirty="0" smtClean="0">
                        <a:effectLst/>
                      </a:endParaRPr>
                    </a:p>
                    <a:p>
                      <a:pPr algn="just">
                        <a:lnSpc>
                          <a:spcPts val="1200"/>
                        </a:lnSpc>
                        <a:spcAft>
                          <a:spcPts val="0"/>
                        </a:spcAft>
                      </a:pPr>
                      <a:r>
                        <a:rPr lang="es-EC" sz="1800" dirty="0" smtClean="0">
                          <a:effectLst/>
                        </a:rPr>
                        <a:t>Decisión </a:t>
                      </a:r>
                      <a:r>
                        <a:rPr lang="es-EC" sz="1800" dirty="0">
                          <a:effectLst/>
                        </a:rPr>
                        <a:t>correcta</a:t>
                      </a:r>
                      <a:endParaRPr lang="es-ES" sz="1800" dirty="0">
                        <a:effectLst/>
                        <a:latin typeface="Calibri"/>
                        <a:ea typeface="Times New Roman"/>
                        <a:cs typeface="Times New Roman"/>
                      </a:endParaRPr>
                    </a:p>
                  </a:txBody>
                  <a:tcPr marL="68580" marR="68580" marT="0" marB="0"/>
                </a:tc>
                <a:tc>
                  <a:txBody>
                    <a:bodyPr/>
                    <a:lstStyle/>
                    <a:p>
                      <a:pPr algn="just">
                        <a:lnSpc>
                          <a:spcPts val="1200"/>
                        </a:lnSpc>
                        <a:spcAft>
                          <a:spcPts val="0"/>
                        </a:spcAft>
                      </a:pPr>
                      <a:endParaRPr lang="es-EC" sz="1800" dirty="0" smtClean="0">
                        <a:effectLst/>
                      </a:endParaRPr>
                    </a:p>
                    <a:p>
                      <a:pPr algn="just">
                        <a:lnSpc>
                          <a:spcPts val="1200"/>
                        </a:lnSpc>
                        <a:spcAft>
                          <a:spcPts val="0"/>
                        </a:spcAft>
                      </a:pPr>
                      <a:r>
                        <a:rPr lang="es-EC" sz="1800" dirty="0" smtClean="0">
                          <a:effectLst/>
                        </a:rPr>
                        <a:t>Error </a:t>
                      </a:r>
                      <a:r>
                        <a:rPr lang="es-EC" sz="1800" dirty="0">
                          <a:effectLst/>
                        </a:rPr>
                        <a:t>tipo II</a:t>
                      </a:r>
                      <a:endParaRPr lang="es-ES" sz="1800" dirty="0">
                        <a:effectLst/>
                        <a:latin typeface="Calibri"/>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2129013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55576" y="548680"/>
            <a:ext cx="7776864" cy="410882"/>
          </a:xfrm>
          <a:prstGeom prst="rect">
            <a:avLst/>
          </a:prstGeom>
        </p:spPr>
        <p:txBody>
          <a:bodyPr wrap="square">
            <a:spAutoFit/>
          </a:bodyPr>
          <a:lstStyle/>
          <a:p>
            <a:pPr>
              <a:lnSpc>
                <a:spcPct val="115000"/>
              </a:lnSpc>
              <a:spcAft>
                <a:spcPts val="0"/>
              </a:spcAft>
            </a:pPr>
            <a:r>
              <a:rPr lang="x-none" b="1">
                <a:solidFill>
                  <a:srgbClr val="FF0000"/>
                </a:solidFill>
                <a:latin typeface="Arial"/>
                <a:ea typeface="Times New Roman"/>
                <a:cs typeface="Times New Roman"/>
              </a:rPr>
              <a:t>Prueba </a:t>
            </a:r>
            <a:r>
              <a:rPr lang="es-PE" b="1" dirty="0">
                <a:solidFill>
                  <a:srgbClr val="FF0000"/>
                </a:solidFill>
                <a:latin typeface="Arial"/>
                <a:ea typeface="Times New Roman"/>
                <a:cs typeface="Times New Roman"/>
              </a:rPr>
              <a:t>de hipótesis de </a:t>
            </a:r>
            <a:r>
              <a:rPr lang="x-none" b="1">
                <a:solidFill>
                  <a:srgbClr val="FF0000"/>
                </a:solidFill>
                <a:latin typeface="Arial"/>
                <a:ea typeface="Times New Roman"/>
                <a:cs typeface="Times New Roman"/>
              </a:rPr>
              <a:t>medias </a:t>
            </a:r>
            <a:r>
              <a:rPr lang="es-ES" b="1" dirty="0">
                <a:solidFill>
                  <a:srgbClr val="FF0000"/>
                </a:solidFill>
                <a:latin typeface="Arial"/>
                <a:ea typeface="Times New Roman"/>
                <a:cs typeface="Times New Roman"/>
              </a:rPr>
              <a:t>correspondiente a una población</a:t>
            </a:r>
            <a:endParaRPr lang="es-ES" sz="1600" dirty="0">
              <a:ea typeface="Times New Roman"/>
              <a:cs typeface="Times New Roman"/>
            </a:endParaRPr>
          </a:p>
        </p:txBody>
      </p:sp>
      <mc:AlternateContent xmlns:mc="http://schemas.openxmlformats.org/markup-compatibility/2006" xmlns:a14="http://schemas.microsoft.com/office/drawing/2010/main">
        <mc:Choice Requires="a14">
          <p:sp>
            <p:nvSpPr>
              <p:cNvPr id="5" name="4 Rectángulo"/>
              <p:cNvSpPr/>
              <p:nvPr/>
            </p:nvSpPr>
            <p:spPr>
              <a:xfrm>
                <a:off x="395536" y="1268760"/>
                <a:ext cx="8280920" cy="2308324"/>
              </a:xfrm>
              <a:prstGeom prst="rect">
                <a:avLst/>
              </a:prstGeom>
            </p:spPr>
            <p:txBody>
              <a:bodyPr wrap="square">
                <a:spAutoFit/>
              </a:bodyPr>
              <a:lstStyle/>
              <a:p>
                <a:pPr algn="just">
                  <a:spcAft>
                    <a:spcPts val="0"/>
                  </a:spcAft>
                </a:pPr>
                <a:r>
                  <a:rPr lang="es-EC" dirty="0">
                    <a:latin typeface="Arial"/>
                    <a:ea typeface="Calibri"/>
                    <a:cs typeface="Times New Roman"/>
                  </a:rPr>
                  <a:t>Se utiliza para probar una afirmación con respecto a la media de una población única. </a:t>
                </a:r>
                <a:endParaRPr lang="es-ES" dirty="0">
                  <a:ea typeface="Times New Roman"/>
                  <a:cs typeface="Times New Roman"/>
                </a:endParaRPr>
              </a:p>
              <a:p>
                <a:pPr algn="just">
                  <a:spcAft>
                    <a:spcPts val="0"/>
                  </a:spcAft>
                </a:pPr>
                <a:r>
                  <a:rPr lang="es-EC" dirty="0">
                    <a:effectLst/>
                    <a:latin typeface="Arial"/>
                    <a:ea typeface="Calibri"/>
                    <a:cs typeface="Times New Roman"/>
                  </a:rPr>
                  <a:t> </a:t>
                </a:r>
                <a:endParaRPr lang="es-ES" dirty="0">
                  <a:ea typeface="Times New Roman"/>
                  <a:cs typeface="Times New Roman"/>
                </a:endParaRPr>
              </a:p>
              <a:p>
                <a:pPr algn="just">
                  <a:spcAft>
                    <a:spcPts val="0"/>
                  </a:spcAft>
                </a:pPr>
                <a:r>
                  <a:rPr lang="es-EC" b="1" dirty="0">
                    <a:effectLst/>
                    <a:latin typeface="Arial"/>
                    <a:ea typeface="Calibri"/>
                    <a:cs typeface="Times New Roman"/>
                  </a:rPr>
                  <a:t>Si se conoce que la población </a:t>
                </a:r>
                <a:r>
                  <a:rPr lang="es-EC" dirty="0">
                    <a:effectLst/>
                    <a:latin typeface="Arial"/>
                    <a:ea typeface="Calibri"/>
                    <a:cs typeface="Times New Roman"/>
                  </a:rPr>
                  <a:t>de donde proviene la muestra </a:t>
                </a:r>
                <a:r>
                  <a:rPr lang="es-EC" b="1" dirty="0">
                    <a:effectLst/>
                    <a:latin typeface="Arial"/>
                    <a:ea typeface="Calibri"/>
                    <a:cs typeface="Times New Roman"/>
                  </a:rPr>
                  <a:t>sigue una distribución normal </a:t>
                </a:r>
                <a:r>
                  <a:rPr lang="es-EC" dirty="0">
                    <a:effectLst/>
                    <a:latin typeface="Arial"/>
                    <a:ea typeface="Calibri"/>
                    <a:cs typeface="Times New Roman"/>
                  </a:rPr>
                  <a:t>y, asimismo </a:t>
                </a:r>
                <a:r>
                  <a:rPr lang="es-EC" b="1" dirty="0">
                    <a:effectLst/>
                    <a:latin typeface="Arial"/>
                    <a:ea typeface="Calibri"/>
                    <a:cs typeface="Times New Roman"/>
                  </a:rPr>
                  <a:t>se conoce la desviación estándar de la población (</a:t>
                </a:r>
                <a14:m>
                  <m:oMath xmlns:m="http://schemas.openxmlformats.org/officeDocument/2006/math">
                    <m:r>
                      <a:rPr lang="es-EC" b="1" i="1">
                        <a:effectLst/>
                        <a:latin typeface="Cambria Math"/>
                        <a:ea typeface="Calibri"/>
                        <a:cs typeface="Arial"/>
                      </a:rPr>
                      <m:t>𝝈</m:t>
                    </m:r>
                  </m:oMath>
                </a14:m>
                <a:r>
                  <a:rPr lang="es-EC" b="1" dirty="0">
                    <a:effectLst/>
                    <a:latin typeface="Arial"/>
                    <a:ea typeface="Calibri"/>
                    <a:cs typeface="Times New Roman"/>
                  </a:rPr>
                  <a:t>)</a:t>
                </a:r>
                <a:r>
                  <a:rPr lang="es-EC" dirty="0">
                    <a:effectLst/>
                    <a:latin typeface="Arial"/>
                    <a:ea typeface="Calibri"/>
                    <a:cs typeface="Times New Roman"/>
                  </a:rPr>
                  <a:t>, para cualquier tamaño de muestra la distribución de muestreo apropiada es la distribución normal, en cuyo caso el valor del estadístico de prueba es</a:t>
                </a:r>
                <a:endParaRPr lang="es-ES" dirty="0">
                  <a:ea typeface="Times New Roman"/>
                  <a:cs typeface="Times New Roman"/>
                </a:endParaRPr>
              </a:p>
            </p:txBody>
          </p:sp>
        </mc:Choice>
        <mc:Fallback xmlns="">
          <p:sp>
            <p:nvSpPr>
              <p:cNvPr id="5" name="4 Rectángulo"/>
              <p:cNvSpPr>
                <a:spLocks noRot="1" noChangeAspect="1" noMove="1" noResize="1" noEditPoints="1" noAdjustHandles="1" noChangeArrowheads="1" noChangeShapeType="1" noTextEdit="1"/>
              </p:cNvSpPr>
              <p:nvPr/>
            </p:nvSpPr>
            <p:spPr>
              <a:xfrm>
                <a:off x="395536" y="1268760"/>
                <a:ext cx="8280920" cy="2308324"/>
              </a:xfrm>
              <a:prstGeom prst="rect">
                <a:avLst/>
              </a:prstGeom>
              <a:blipFill rotWithShape="1">
                <a:blip r:embed="rId2"/>
                <a:stretch>
                  <a:fillRect l="-663" t="-1319" r="-589" b="-2902"/>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6" name="5 Rectángulo"/>
              <p:cNvSpPr/>
              <p:nvPr/>
            </p:nvSpPr>
            <p:spPr>
              <a:xfrm>
                <a:off x="3890595" y="3320905"/>
                <a:ext cx="1362809" cy="82817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ES" b="1" i="1">
                              <a:latin typeface="Cambria Math"/>
                              <a:ea typeface="Calibri"/>
                              <a:cs typeface="Arial"/>
                            </a:rPr>
                          </m:ctrlPr>
                        </m:sSubPr>
                        <m:e>
                          <m:r>
                            <a:rPr lang="es-EC" b="1" i="1">
                              <a:effectLst/>
                              <a:latin typeface="Cambria Math"/>
                              <a:ea typeface="Calibri"/>
                              <a:cs typeface="Arial"/>
                            </a:rPr>
                            <m:t>𝒁</m:t>
                          </m:r>
                        </m:e>
                        <m:sub>
                          <m:r>
                            <a:rPr lang="es-EC" b="1" i="1">
                              <a:effectLst/>
                              <a:latin typeface="Cambria Math"/>
                              <a:ea typeface="Calibri"/>
                              <a:cs typeface="Arial"/>
                            </a:rPr>
                            <m:t>𝒄</m:t>
                          </m:r>
                        </m:sub>
                      </m:sSub>
                      <m:r>
                        <a:rPr lang="es-EC" b="1" i="1">
                          <a:effectLst/>
                          <a:latin typeface="Cambria Math"/>
                          <a:ea typeface="Calibri"/>
                          <a:cs typeface="Arial"/>
                        </a:rPr>
                        <m:t>=</m:t>
                      </m:r>
                      <m:f>
                        <m:fPr>
                          <m:ctrlPr>
                            <a:rPr lang="es-ES" b="1" i="1">
                              <a:effectLst/>
                              <a:latin typeface="Cambria Math"/>
                              <a:ea typeface="Calibri"/>
                              <a:cs typeface="Arial"/>
                            </a:rPr>
                          </m:ctrlPr>
                        </m:fPr>
                        <m:num>
                          <m:acc>
                            <m:accPr>
                              <m:chr m:val="̅"/>
                              <m:ctrlPr>
                                <a:rPr lang="es-ES" b="1" i="1">
                                  <a:effectLst/>
                                  <a:latin typeface="Cambria Math"/>
                                  <a:ea typeface="Calibri"/>
                                  <a:cs typeface="Arial"/>
                                </a:rPr>
                              </m:ctrlPr>
                            </m:accPr>
                            <m:e>
                              <m:r>
                                <a:rPr lang="es-EC" b="1" i="1">
                                  <a:effectLst/>
                                  <a:latin typeface="Cambria Math"/>
                                  <a:ea typeface="Calibri"/>
                                  <a:cs typeface="Arial"/>
                                </a:rPr>
                                <m:t>𝑿</m:t>
                              </m:r>
                            </m:e>
                          </m:acc>
                          <m:r>
                            <a:rPr lang="es-EC" b="1" i="1">
                              <a:effectLst/>
                              <a:latin typeface="Cambria Math"/>
                              <a:ea typeface="Calibri"/>
                              <a:cs typeface="Arial"/>
                            </a:rPr>
                            <m:t>−</m:t>
                          </m:r>
                          <m:r>
                            <a:rPr lang="es-EC" b="1" i="1">
                              <a:effectLst/>
                              <a:latin typeface="Cambria Math"/>
                              <a:ea typeface="Calibri"/>
                              <a:cs typeface="Arial"/>
                            </a:rPr>
                            <m:t>𝝁</m:t>
                          </m:r>
                        </m:num>
                        <m:den>
                          <m:f>
                            <m:fPr>
                              <m:type m:val="skw"/>
                              <m:ctrlPr>
                                <a:rPr lang="es-ES" b="1" i="1">
                                  <a:effectLst/>
                                  <a:latin typeface="Cambria Math"/>
                                  <a:ea typeface="Calibri"/>
                                  <a:cs typeface="Arial"/>
                                </a:rPr>
                              </m:ctrlPr>
                            </m:fPr>
                            <m:num>
                              <m:r>
                                <a:rPr lang="es-EC" b="1" i="1">
                                  <a:effectLst/>
                                  <a:latin typeface="Cambria Math"/>
                                  <a:ea typeface="Calibri"/>
                                  <a:cs typeface="Arial"/>
                                </a:rPr>
                                <m:t>𝝈</m:t>
                              </m:r>
                            </m:num>
                            <m:den>
                              <m:rad>
                                <m:radPr>
                                  <m:degHide m:val="on"/>
                                  <m:ctrlPr>
                                    <a:rPr lang="es-ES" b="1" i="1">
                                      <a:effectLst/>
                                      <a:latin typeface="Cambria Math"/>
                                      <a:ea typeface="Calibri"/>
                                      <a:cs typeface="Arial"/>
                                    </a:rPr>
                                  </m:ctrlPr>
                                </m:radPr>
                                <m:deg/>
                                <m:e>
                                  <m:r>
                                    <a:rPr lang="es-EC" b="1" i="1">
                                      <a:effectLst/>
                                      <a:latin typeface="Cambria Math"/>
                                      <a:ea typeface="Calibri"/>
                                      <a:cs typeface="Arial"/>
                                    </a:rPr>
                                    <m:t>𝒏</m:t>
                                  </m:r>
                                </m:e>
                              </m:rad>
                            </m:den>
                          </m:f>
                        </m:den>
                      </m:f>
                    </m:oMath>
                  </m:oMathPara>
                </a14:m>
                <a:endParaRPr lang="es-ES" dirty="0"/>
              </a:p>
            </p:txBody>
          </p:sp>
        </mc:Choice>
        <mc:Fallback xmlns="">
          <p:sp>
            <p:nvSpPr>
              <p:cNvPr id="6" name="5 Rectángulo"/>
              <p:cNvSpPr>
                <a:spLocks noRot="1" noChangeAspect="1" noMove="1" noResize="1" noEditPoints="1" noAdjustHandles="1" noChangeArrowheads="1" noChangeShapeType="1" noTextEdit="1"/>
              </p:cNvSpPr>
              <p:nvPr/>
            </p:nvSpPr>
            <p:spPr>
              <a:xfrm>
                <a:off x="3890595" y="3320905"/>
                <a:ext cx="1362809" cy="828175"/>
              </a:xfrm>
              <a:prstGeom prst="rect">
                <a:avLst/>
              </a:prstGeom>
              <a:blipFill rotWithShape="1">
                <a:blip r:embed="rId3"/>
                <a:stretch>
                  <a:fillRect/>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7" name="6 Rectángulo"/>
              <p:cNvSpPr/>
              <p:nvPr/>
            </p:nvSpPr>
            <p:spPr>
              <a:xfrm>
                <a:off x="395536" y="4581128"/>
                <a:ext cx="8064896" cy="1477328"/>
              </a:xfrm>
              <a:prstGeom prst="rect">
                <a:avLst/>
              </a:prstGeom>
            </p:spPr>
            <p:txBody>
              <a:bodyPr wrap="square">
                <a:spAutoFit/>
              </a:bodyPr>
              <a:lstStyle/>
              <a:p>
                <a:pPr algn="just">
                  <a:spcAft>
                    <a:spcPts val="0"/>
                  </a:spcAft>
                </a:pPr>
                <a:r>
                  <a:rPr lang="es-EC" dirty="0">
                    <a:latin typeface="Arial"/>
                    <a:ea typeface="Calibri"/>
                    <a:cs typeface="Times New Roman"/>
                  </a:rPr>
                  <a:t>Si la población de donde proviene la muestra es normal o aproximadamente normal y </a:t>
                </a:r>
                <a:r>
                  <a:rPr lang="es-EC" b="1" dirty="0">
                    <a:effectLst/>
                    <a:latin typeface="Arial"/>
                    <a:ea typeface="Calibri"/>
                    <a:cs typeface="Times New Roman"/>
                  </a:rPr>
                  <a:t>no se conoce la desviación estándar de la población (</a:t>
                </a:r>
                <a14:m>
                  <m:oMath xmlns:m="http://schemas.openxmlformats.org/officeDocument/2006/math">
                    <m:r>
                      <a:rPr lang="es-EC" b="1" i="1">
                        <a:effectLst/>
                        <a:latin typeface="Cambria Math"/>
                        <a:ea typeface="Calibri"/>
                        <a:cs typeface="Arial"/>
                      </a:rPr>
                      <m:t>𝝈</m:t>
                    </m:r>
                  </m:oMath>
                </a14:m>
                <a:r>
                  <a:rPr lang="es-EC" b="1" dirty="0">
                    <a:effectLst/>
                    <a:latin typeface="Arial"/>
                    <a:ea typeface="Calibri"/>
                    <a:cs typeface="Times New Roman"/>
                  </a:rPr>
                  <a:t>)</a:t>
                </a:r>
                <a:r>
                  <a:rPr lang="es-EC" dirty="0">
                    <a:effectLst/>
                    <a:latin typeface="Arial"/>
                    <a:ea typeface="Calibri"/>
                    <a:cs typeface="Times New Roman"/>
                  </a:rPr>
                  <a:t>, pero los tamaños de muestra son “grandes” estadísticamente , </a:t>
                </a:r>
                <a:r>
                  <a:rPr lang="es-EC" b="1" dirty="0">
                    <a:effectLst/>
                    <a:latin typeface="Arial"/>
                    <a:ea typeface="Calibri"/>
                    <a:cs typeface="Times New Roman"/>
                  </a:rPr>
                  <a:t>es decir n</a:t>
                </a:r>
                <a14:m>
                  <m:oMath xmlns:m="http://schemas.openxmlformats.org/officeDocument/2006/math">
                    <m:r>
                      <a:rPr lang="es-EC" b="1" i="1">
                        <a:effectLst/>
                        <a:latin typeface="Cambria Math"/>
                        <a:ea typeface="Calibri"/>
                        <a:cs typeface="Arial"/>
                      </a:rPr>
                      <m:t>≥</m:t>
                    </m:r>
                    <m:r>
                      <a:rPr lang="es-EC" b="1" i="1">
                        <a:effectLst/>
                        <a:latin typeface="Cambria Math"/>
                        <a:ea typeface="Calibri"/>
                        <a:cs typeface="Arial"/>
                      </a:rPr>
                      <m:t>𝟑𝟎</m:t>
                    </m:r>
                  </m:oMath>
                </a14:m>
                <a:r>
                  <a:rPr lang="es-EC" dirty="0">
                    <a:effectLst/>
                    <a:latin typeface="Arial"/>
                    <a:ea typeface="Calibri"/>
                    <a:cs typeface="Times New Roman"/>
                  </a:rPr>
                  <a:t>, también </a:t>
                </a:r>
                <a:r>
                  <a:rPr lang="es-EC" b="1" dirty="0">
                    <a:effectLst/>
                    <a:latin typeface="Arial"/>
                    <a:ea typeface="Calibri"/>
                    <a:cs typeface="Times New Roman"/>
                  </a:rPr>
                  <a:t>se emplea la ecuación anterior</a:t>
                </a:r>
                <a:r>
                  <a:rPr lang="es-EC" dirty="0">
                    <a:effectLst/>
                    <a:latin typeface="Arial"/>
                    <a:ea typeface="Calibri"/>
                    <a:cs typeface="Times New Roman"/>
                  </a:rPr>
                  <a:t> </a:t>
                </a:r>
                <a:r>
                  <a:rPr lang="es-EC" b="1" dirty="0">
                    <a:effectLst/>
                    <a:latin typeface="Arial"/>
                    <a:ea typeface="Calibri"/>
                    <a:cs typeface="Times New Roman"/>
                  </a:rPr>
                  <a:t>reemplazando </a:t>
                </a:r>
                <a14:m>
                  <m:oMath xmlns:m="http://schemas.openxmlformats.org/officeDocument/2006/math">
                    <m:r>
                      <a:rPr lang="es-EC" b="1" i="1">
                        <a:effectLst/>
                        <a:latin typeface="Cambria Math"/>
                        <a:ea typeface="Calibri"/>
                        <a:cs typeface="Arial"/>
                      </a:rPr>
                      <m:t>𝝈</m:t>
                    </m:r>
                  </m:oMath>
                </a14:m>
                <a:r>
                  <a:rPr lang="es-EC" b="1" dirty="0">
                    <a:effectLst/>
                    <a:latin typeface="Arial"/>
                    <a:ea typeface="Calibri"/>
                    <a:cs typeface="Times New Roman"/>
                  </a:rPr>
                  <a:t> por s</a:t>
                </a:r>
                <a:r>
                  <a:rPr lang="es-EC" dirty="0">
                    <a:effectLst/>
                    <a:latin typeface="Arial"/>
                    <a:ea typeface="Calibri"/>
                    <a:cs typeface="Times New Roman"/>
                  </a:rPr>
                  <a:t>, la desviación estándar </a:t>
                </a:r>
                <a:r>
                  <a:rPr lang="es-EC" dirty="0" err="1">
                    <a:effectLst/>
                    <a:latin typeface="Arial"/>
                    <a:ea typeface="Calibri"/>
                    <a:cs typeface="Times New Roman"/>
                  </a:rPr>
                  <a:t>muestral</a:t>
                </a:r>
                <a:r>
                  <a:rPr lang="es-EC" dirty="0">
                    <a:effectLst/>
                    <a:latin typeface="Arial"/>
                    <a:ea typeface="Calibri"/>
                    <a:cs typeface="Times New Roman"/>
                  </a:rPr>
                  <a:t>.</a:t>
                </a:r>
                <a:endParaRPr lang="es-ES" sz="1600" dirty="0">
                  <a:ea typeface="Times New Roman"/>
                  <a:cs typeface="Times New Roman"/>
                </a:endParaRPr>
              </a:p>
            </p:txBody>
          </p:sp>
        </mc:Choice>
        <mc:Fallback xmlns="">
          <p:sp>
            <p:nvSpPr>
              <p:cNvPr id="7" name="6 Rectángulo"/>
              <p:cNvSpPr>
                <a:spLocks noRot="1" noChangeAspect="1" noMove="1" noResize="1" noEditPoints="1" noAdjustHandles="1" noChangeArrowheads="1" noChangeShapeType="1" noTextEdit="1"/>
              </p:cNvSpPr>
              <p:nvPr/>
            </p:nvSpPr>
            <p:spPr>
              <a:xfrm>
                <a:off x="395536" y="4581128"/>
                <a:ext cx="8064896" cy="1477328"/>
              </a:xfrm>
              <a:prstGeom prst="rect">
                <a:avLst/>
              </a:prstGeom>
              <a:blipFill rotWithShape="1">
                <a:blip r:embed="rId4"/>
                <a:stretch>
                  <a:fillRect l="-680" t="-2058" r="-605" b="-4938"/>
                </a:stretch>
              </a:blipFill>
            </p:spPr>
            <p:txBody>
              <a:bodyPr/>
              <a:lstStyle/>
              <a:p>
                <a:r>
                  <a:rPr lang="es-ES">
                    <a:noFill/>
                  </a:rPr>
                  <a:t> </a:t>
                </a:r>
              </a:p>
            </p:txBody>
          </p:sp>
        </mc:Fallback>
      </mc:AlternateContent>
    </p:spTree>
    <p:extLst>
      <p:ext uri="{BB962C8B-B14F-4D97-AF65-F5344CB8AC3E}">
        <p14:creationId xmlns:p14="http://schemas.microsoft.com/office/powerpoint/2010/main" val="121073451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TotalTime>
  <Words>2519</Words>
  <Application>Microsoft Office PowerPoint</Application>
  <PresentationFormat>Presentación en pantalla (4:3)</PresentationFormat>
  <Paragraphs>474</Paragraphs>
  <Slides>32</Slides>
  <Notes>0</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Usuario</cp:lastModifiedBy>
  <cp:revision>17</cp:revision>
  <dcterms:created xsi:type="dcterms:W3CDTF">2016-10-15T01:17:28Z</dcterms:created>
  <dcterms:modified xsi:type="dcterms:W3CDTF">2016-10-15T19:06:49Z</dcterms:modified>
</cp:coreProperties>
</file>