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5" r:id="rId1"/>
  </p:sldMasterIdLst>
  <p:handoutMasterIdLst>
    <p:handoutMasterId r:id="rId15"/>
  </p:handoutMasterIdLst>
  <p:sldIdLst>
    <p:sldId id="283" r:id="rId2"/>
    <p:sldId id="323" r:id="rId3"/>
    <p:sldId id="341" r:id="rId4"/>
    <p:sldId id="342" r:id="rId5"/>
    <p:sldId id="343" r:id="rId6"/>
    <p:sldId id="344" r:id="rId7"/>
    <p:sldId id="345" r:id="rId8"/>
    <p:sldId id="346" r:id="rId9"/>
    <p:sldId id="348" r:id="rId10"/>
    <p:sldId id="347" r:id="rId11"/>
    <p:sldId id="349" r:id="rId12"/>
    <p:sldId id="350" r:id="rId13"/>
    <p:sldId id="351" r:id="rId14"/>
  </p:sldIdLst>
  <p:sldSz cx="9144000" cy="6858000" type="screen4x3"/>
  <p:notesSz cx="6645275" cy="9779000"/>
  <p:defaultTextStyle>
    <a:defPPr>
      <a:defRPr lang="es-ES_tradnl"/>
    </a:defPPr>
    <a:lvl1pPr algn="ctr" rtl="0" fontAlgn="base">
      <a:lnSpc>
        <a:spcPct val="87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lnSpc>
        <a:spcPct val="87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lnSpc>
        <a:spcPct val="87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lnSpc>
        <a:spcPct val="87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lnSpc>
        <a:spcPct val="87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s Ramirez Gutierrez" initials="FRG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1682E6"/>
    <a:srgbClr val="000099"/>
    <a:srgbClr val="DDDDDD"/>
    <a:srgbClr val="DAE5F6"/>
    <a:srgbClr val="D7E3F5"/>
    <a:srgbClr val="FFECD9"/>
    <a:srgbClr val="C0C0C0"/>
    <a:srgbClr val="FFE4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39" autoAdjust="0"/>
    <p:restoredTop sz="95883" autoAdjust="0"/>
  </p:normalViewPr>
  <p:slideViewPr>
    <p:cSldViewPr>
      <p:cViewPr>
        <p:scale>
          <a:sx n="100" d="100"/>
          <a:sy n="100" d="100"/>
        </p:scale>
        <p:origin x="-174" y="13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192" tIns="45596" rIns="91192" bIns="45596" numCol="1" anchor="ctr" anchorCtr="0" compatLnSpc="1">
            <a:prstTxWarp prst="textNoShape">
              <a:avLst/>
            </a:prstTxWarp>
            <a:flatTx/>
          </a:bodyPr>
          <a:lstStyle>
            <a:lvl1pPr algn="l" defTabSz="912813" eaLnBrk="0" hangingPunct="0">
              <a:lnSpc>
                <a:spcPct val="100000"/>
              </a:lnSpc>
              <a:defRPr sz="1200" b="1">
                <a:solidFill>
                  <a:srgbClr val="EFF755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192" tIns="45596" rIns="91192" bIns="45596" numCol="1" anchor="ctr" anchorCtr="0" compatLnSpc="1">
            <a:prstTxWarp prst="textNoShape">
              <a:avLst/>
            </a:prstTxWarp>
            <a:flatTx/>
          </a:bodyPr>
          <a:lstStyle>
            <a:lvl1pPr algn="r" defTabSz="912813" eaLnBrk="0" hangingPunct="0">
              <a:lnSpc>
                <a:spcPct val="100000"/>
              </a:lnSpc>
              <a:defRPr sz="1200" b="1">
                <a:solidFill>
                  <a:srgbClr val="EFF755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58300"/>
            <a:ext cx="2879725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192" tIns="45596" rIns="91192" bIns="45596" numCol="1" anchor="b" anchorCtr="0" compatLnSpc="1">
            <a:prstTxWarp prst="textNoShape">
              <a:avLst/>
            </a:prstTxWarp>
            <a:flatTx/>
          </a:bodyPr>
          <a:lstStyle>
            <a:lvl1pPr algn="l" defTabSz="912813" eaLnBrk="0" hangingPunct="0">
              <a:lnSpc>
                <a:spcPct val="100000"/>
              </a:lnSpc>
              <a:defRPr sz="1200" b="1">
                <a:solidFill>
                  <a:srgbClr val="EFF755"/>
                </a:solidFill>
              </a:defRPr>
            </a:lvl1pPr>
          </a:lstStyle>
          <a:p>
            <a:endParaRPr lang="es-ES_tradnl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58300"/>
            <a:ext cx="2879725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192" tIns="45596" rIns="91192" bIns="45596" numCol="1" anchor="b" anchorCtr="0" compatLnSpc="1">
            <a:prstTxWarp prst="textNoShape">
              <a:avLst/>
            </a:prstTxWarp>
            <a:flatTx/>
          </a:bodyPr>
          <a:lstStyle>
            <a:lvl1pPr algn="r" defTabSz="912813" eaLnBrk="0" hangingPunct="0">
              <a:lnSpc>
                <a:spcPct val="100000"/>
              </a:lnSpc>
              <a:defRPr sz="1200" b="1">
                <a:solidFill>
                  <a:srgbClr val="EFF755"/>
                </a:solidFill>
              </a:defRPr>
            </a:lvl1pPr>
          </a:lstStyle>
          <a:p>
            <a:fld id="{1EA5D4C3-EAC5-47DC-993E-C432AB3F9DD5}" type="slidenum">
              <a:rPr lang="es-ES_tradnl"/>
              <a:pPr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31755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10/18/2016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‹Nº›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91753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10/18/2016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8378065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10/18/2016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8645158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10/18/2016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9642379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10/18/2016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9579928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10/18/2016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7057599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C3F416CD-67A3-4CF0-A210-F6AF31AC147F}" type="datetimeFigureOut">
              <a:rPr lang="en-US" smtClean="0"/>
              <a:pPr algn="l" eaLnBrk="1" latinLnBrk="0" hangingPunct="1"/>
              <a:t>10/18/2016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84964569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10/18/2016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88750846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10/18/2016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1602524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10/18/2016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7263082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3F416CD-67A3-4CF0-A210-F6AF31AC147F}" type="datetimeFigureOut">
              <a:rPr lang="en-US" smtClean="0"/>
              <a:pPr eaLnBrk="1" latinLnBrk="0" hangingPunct="1"/>
              <a:t>10/18/2016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escuela superior de ingeniería informática</a:t>
            </a:r>
          </a:p>
          <a:p>
            <a:r>
              <a:rPr lang="de-DE" b="1" smtClean="0"/>
              <a:t>ingeniería del software de gestión</a:t>
            </a:r>
            <a:endParaRPr lang="de-DE" b="1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5765139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fld id="{C3F416CD-67A3-4CF0-A210-F6AF31AC147F}" type="datetimeFigureOut">
              <a:rPr lang="en-US" smtClean="0"/>
              <a:pPr algn="l" eaLnBrk="1" latinLnBrk="0" hangingPunct="1"/>
              <a:t>10/18/2016</a:t>
            </a:fld>
            <a:endParaRPr lang="en-US" sz="800" dirty="0">
              <a:solidFill>
                <a:schemeClr val="accent2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b="0" smtClean="0"/>
              <a:t>escuela superior de ingeniería informática</a:t>
            </a:r>
          </a:p>
          <a:p>
            <a:r>
              <a:rPr lang="de-DE" smtClean="0"/>
              <a:t>ingeniería del software de gestión</a:t>
            </a:r>
            <a:endParaRPr lang="de-D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‹Nº›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705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ransition spd="slow">
    <p:zoom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1 Título"/>
          <p:cNvSpPr>
            <a:spLocks noGrp="1"/>
          </p:cNvSpPr>
          <p:nvPr>
            <p:ph type="ctrTitle"/>
          </p:nvPr>
        </p:nvSpPr>
        <p:spPr>
          <a:xfrm>
            <a:off x="-28848" y="1556792"/>
            <a:ext cx="9144000" cy="1944216"/>
          </a:xfr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s-PE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ANÁLISIS PREDICTIVOS PARA LA </a:t>
            </a:r>
            <a:r>
              <a:rPr lang="es-P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INVESTIGACIÓN </a:t>
            </a:r>
            <a:br>
              <a:rPr lang="es-P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PE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REGRESIÓN LOGÍSTICA</a:t>
            </a:r>
            <a:endParaRPr lang="es-PE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2 Subtítulo"/>
          <p:cNvSpPr>
            <a:spLocks noGrp="1"/>
          </p:cNvSpPr>
          <p:nvPr>
            <p:ph type="subTitle" idx="1"/>
          </p:nvPr>
        </p:nvSpPr>
        <p:spPr>
          <a:xfrm>
            <a:off x="726728" y="4221088"/>
            <a:ext cx="7632848" cy="1270992"/>
          </a:xfrm>
        </p:spPr>
        <p:txBody>
          <a:bodyPr>
            <a:normAutofit/>
          </a:bodyPr>
          <a:lstStyle/>
          <a:p>
            <a:r>
              <a:rPr lang="es-E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M.Sc</a:t>
            </a:r>
            <a:r>
              <a:rPr lang="es-E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Luis A. Fernández V.; </a:t>
            </a:r>
            <a:r>
              <a:rPr lang="es-E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Ing°</a:t>
            </a:r>
            <a:r>
              <a:rPr lang="es-E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es-ES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lfvfernandez@msn.com</a:t>
            </a:r>
          </a:p>
          <a:p>
            <a:r>
              <a:rPr lang="es-E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lfernandez@speedy.com.pe</a:t>
            </a:r>
          </a:p>
          <a:p>
            <a:endParaRPr lang="es-ES" sz="20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600" b="1" dirty="0" smtClean="0"/>
              <a:t>EJERCICIO DE REGRESIÓN LOGÍSTICA</a:t>
            </a:r>
            <a:endParaRPr lang="es-PE" sz="3600" b="1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42628"/>
            <a:ext cx="5876870" cy="104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07890"/>
            <a:ext cx="6168911" cy="1637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1907704" y="3645024"/>
            <a:ext cx="3142207" cy="226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Se puede contrastar con la prueba de Chi cuadrado.</a:t>
            </a:r>
            <a:endParaRPr lang="es-PE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40699"/>
            <a:ext cx="5926983" cy="210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Flecha derecha"/>
          <p:cNvSpPr/>
          <p:nvPr/>
        </p:nvSpPr>
        <p:spPr>
          <a:xfrm>
            <a:off x="6682558" y="4843611"/>
            <a:ext cx="409721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5" name="14 Flecha derecha"/>
          <p:cNvSpPr/>
          <p:nvPr/>
        </p:nvSpPr>
        <p:spPr>
          <a:xfrm>
            <a:off x="6668047" y="5373216"/>
            <a:ext cx="409721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6" name="15 CuadroTexto"/>
          <p:cNvSpPr txBox="1"/>
          <p:nvPr/>
        </p:nvSpPr>
        <p:spPr>
          <a:xfrm>
            <a:off x="7117812" y="4841974"/>
            <a:ext cx="1362874" cy="226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Cambiar el contraste</a:t>
            </a:r>
            <a:endParaRPr lang="es-PE" dirty="0"/>
          </a:p>
        </p:txBody>
      </p:sp>
      <p:sp>
        <p:nvSpPr>
          <p:cNvPr id="17" name="16 CuadroTexto"/>
          <p:cNvSpPr txBox="1"/>
          <p:nvPr/>
        </p:nvSpPr>
        <p:spPr>
          <a:xfrm>
            <a:off x="7125765" y="5344864"/>
            <a:ext cx="1362874" cy="226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Cambiar el contraste</a:t>
            </a:r>
            <a:endParaRPr lang="es-PE" dirty="0"/>
          </a:p>
        </p:txBody>
      </p:sp>
      <p:sp>
        <p:nvSpPr>
          <p:cNvPr id="18" name="17 Flecha derecha"/>
          <p:cNvSpPr/>
          <p:nvPr/>
        </p:nvSpPr>
        <p:spPr>
          <a:xfrm>
            <a:off x="6672304" y="5112578"/>
            <a:ext cx="409721" cy="21602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9" name="18 CuadroTexto"/>
          <p:cNvSpPr txBox="1"/>
          <p:nvPr/>
        </p:nvSpPr>
        <p:spPr>
          <a:xfrm>
            <a:off x="7105158" y="5110941"/>
            <a:ext cx="1367682" cy="226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 No aporta al modelo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2453896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600" b="1" dirty="0" smtClean="0"/>
              <a:t>EJERCICIO DE REGRESIÓN LOGÍSTICA</a:t>
            </a:r>
            <a:endParaRPr lang="es-PE" sz="36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95536" y="1124744"/>
            <a:ext cx="2074607" cy="279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/>
              <a:t>Cambiando el contraste</a:t>
            </a:r>
            <a:endParaRPr lang="es-PE" sz="1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5" t="19954" r="5778" b="34337"/>
          <a:stretch/>
        </p:blipFill>
        <p:spPr bwMode="auto">
          <a:xfrm>
            <a:off x="386683" y="1588342"/>
            <a:ext cx="8086157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Flecha derecha"/>
          <p:cNvSpPr/>
          <p:nvPr/>
        </p:nvSpPr>
        <p:spPr>
          <a:xfrm rot="18992141">
            <a:off x="1357308" y="4223206"/>
            <a:ext cx="544269" cy="2694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4" name="13 Flecha derecha"/>
          <p:cNvSpPr/>
          <p:nvPr/>
        </p:nvSpPr>
        <p:spPr>
          <a:xfrm rot="2474569">
            <a:off x="7516865" y="1594442"/>
            <a:ext cx="544269" cy="2694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2" name="1 CuadroTexto"/>
          <p:cNvSpPr txBox="1"/>
          <p:nvPr/>
        </p:nvSpPr>
        <p:spPr>
          <a:xfrm>
            <a:off x="835182" y="4642944"/>
            <a:ext cx="1008112" cy="226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Clic aquí</a:t>
            </a:r>
            <a:endParaRPr lang="es-PE" dirty="0"/>
          </a:p>
        </p:txBody>
      </p:sp>
      <p:sp>
        <p:nvSpPr>
          <p:cNvPr id="20" name="19 CuadroTexto"/>
          <p:cNvSpPr txBox="1"/>
          <p:nvPr/>
        </p:nvSpPr>
        <p:spPr>
          <a:xfrm>
            <a:off x="6948264" y="1222247"/>
            <a:ext cx="1008112" cy="226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dirty="0" smtClean="0"/>
              <a:t>Clic aquí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13152426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600" b="1" dirty="0" smtClean="0"/>
              <a:t>EJERCICIO DE REGRESIÓN LOGÍSTICA</a:t>
            </a:r>
            <a:endParaRPr lang="es-PE" sz="36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323528" y="1096962"/>
            <a:ext cx="2372765" cy="279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/>
              <a:t>Resultado e interpretar OR:</a:t>
            </a:r>
            <a:endParaRPr lang="es-PE" sz="1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71438"/>
            <a:ext cx="6157652" cy="4096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934273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600" b="1" dirty="0" smtClean="0"/>
              <a:t>EJERCICIO DE REGRESIÓN LOGÍSTICA</a:t>
            </a:r>
            <a:endParaRPr lang="es-PE" sz="3600" b="1" dirty="0"/>
          </a:p>
        </p:txBody>
      </p:sp>
      <p:sp>
        <p:nvSpPr>
          <p:cNvPr id="8" name="7 CuadroTexto"/>
          <p:cNvSpPr txBox="1"/>
          <p:nvPr/>
        </p:nvSpPr>
        <p:spPr>
          <a:xfrm>
            <a:off x="251520" y="1096962"/>
            <a:ext cx="3337773" cy="279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 smtClean="0"/>
              <a:t>Resultado e interpretar OR con valores:</a:t>
            </a:r>
            <a:endParaRPr lang="es-PE" sz="1400" dirty="0"/>
          </a:p>
        </p:txBody>
      </p:sp>
      <p:sp>
        <p:nvSpPr>
          <p:cNvPr id="3" name="2 Rectángulo"/>
          <p:cNvSpPr/>
          <p:nvPr/>
        </p:nvSpPr>
        <p:spPr>
          <a:xfrm>
            <a:off x="858466" y="5661248"/>
            <a:ext cx="7100656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PE" sz="1200" dirty="0"/>
              <a:t>El riesgo de que </a:t>
            </a:r>
            <a:r>
              <a:rPr lang="es-PE" sz="1200" dirty="0" smtClean="0"/>
              <a:t>una persona que no trabaje es </a:t>
            </a:r>
            <a:r>
              <a:rPr lang="es-PE" sz="1200" dirty="0"/>
              <a:t>de </a:t>
            </a:r>
            <a:r>
              <a:rPr lang="es-PE" sz="1200" dirty="0" smtClean="0"/>
              <a:t>10.408 </a:t>
            </a:r>
            <a:r>
              <a:rPr lang="es-PE" sz="1200" dirty="0"/>
              <a:t>veces más </a:t>
            </a:r>
            <a:r>
              <a:rPr lang="es-PE" sz="1200" dirty="0" smtClean="0"/>
              <a:t>riesgo, </a:t>
            </a:r>
            <a:r>
              <a:rPr lang="es-PE" sz="1200" dirty="0"/>
              <a:t>cuando </a:t>
            </a:r>
            <a:r>
              <a:rPr lang="es-PE" sz="1200" dirty="0" smtClean="0"/>
              <a:t>la persona  tiene “Primaria completa”,  </a:t>
            </a:r>
            <a:r>
              <a:rPr lang="es-PE" sz="1200" dirty="0"/>
              <a:t>respecto a </a:t>
            </a:r>
            <a:r>
              <a:rPr lang="es-PE" sz="1200" dirty="0" smtClean="0"/>
              <a:t>las personas que presentan “Estudio Superior Completo”.</a:t>
            </a:r>
            <a:endParaRPr lang="es-PE" sz="12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4864"/>
            <a:ext cx="6956640" cy="3318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592920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 smtClean="0"/>
              <a:t>CONCEPTO</a:t>
            </a:r>
            <a:endParaRPr lang="es-PE" b="1" dirty="0"/>
          </a:p>
        </p:txBody>
      </p:sp>
      <p:sp>
        <p:nvSpPr>
          <p:cNvPr id="6" name="Rectángulo 5"/>
          <p:cNvSpPr/>
          <p:nvPr/>
        </p:nvSpPr>
        <p:spPr>
          <a:xfrm>
            <a:off x="665312" y="1382658"/>
            <a:ext cx="7848872" cy="82220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PE" sz="2000" dirty="0"/>
              <a:t>Es un modelo clásico de regresión lineal simple o múltiple, </a:t>
            </a:r>
            <a:r>
              <a:rPr lang="es-PE" sz="2000" dirty="0" smtClean="0"/>
              <a:t>pero donde </a:t>
            </a:r>
            <a:r>
              <a:rPr lang="es-PE" sz="2000" dirty="0"/>
              <a:t>la variable dependiente es binaria o dicotómica.</a:t>
            </a:r>
            <a:endParaRPr lang="es-PE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6" t="31944" r="35259" b="9075"/>
          <a:stretch/>
        </p:blipFill>
        <p:spPr bwMode="auto">
          <a:xfrm>
            <a:off x="2222500" y="2348880"/>
            <a:ext cx="4699000" cy="4314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5230269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 smtClean="0"/>
              <a:t>CONCEPTO</a:t>
            </a:r>
            <a:endParaRPr lang="es-PE" b="1" dirty="0"/>
          </a:p>
        </p:txBody>
      </p:sp>
      <p:sp>
        <p:nvSpPr>
          <p:cNvPr id="2" name="1 Rectángulo"/>
          <p:cNvSpPr/>
          <p:nvPr/>
        </p:nvSpPr>
        <p:spPr>
          <a:xfrm>
            <a:off x="611560" y="1196752"/>
            <a:ext cx="7488832" cy="5340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PE" sz="2800" dirty="0"/>
              <a:t>Es decir, adopta sólo dos valores posibles: </a:t>
            </a:r>
            <a:endParaRPr lang="es-PE" sz="2800" dirty="0" smtClean="0"/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PE" sz="2800" dirty="0" smtClean="0"/>
              <a:t>Éxito o </a:t>
            </a:r>
            <a:r>
              <a:rPr lang="es-PE" sz="2800" dirty="0"/>
              <a:t>fracaso, </a:t>
            </a:r>
            <a:endParaRPr lang="es-PE" sz="2800" dirty="0" smtClean="0"/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PE" sz="2800" dirty="0" smtClean="0"/>
              <a:t>Positivo o negativo, 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PE" sz="2800" dirty="0" smtClean="0"/>
              <a:t>Muerto o </a:t>
            </a:r>
            <a:r>
              <a:rPr lang="es-PE" sz="2800" dirty="0"/>
              <a:t>vivo, </a:t>
            </a:r>
            <a:endParaRPr lang="es-PE" sz="2800" dirty="0" smtClean="0"/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PE" sz="2800" dirty="0" smtClean="0"/>
              <a:t>Buen o </a:t>
            </a:r>
            <a:r>
              <a:rPr lang="es-PE" sz="2800" dirty="0"/>
              <a:t>mal desempeño, </a:t>
            </a:r>
            <a:endParaRPr lang="es-PE" sz="2800" dirty="0" smtClean="0"/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PE" sz="2800" dirty="0" smtClean="0"/>
              <a:t>Parasitado </a:t>
            </a:r>
            <a:r>
              <a:rPr lang="es-PE" sz="2800" dirty="0"/>
              <a:t>o </a:t>
            </a:r>
            <a:r>
              <a:rPr lang="es-PE" sz="2800" dirty="0" smtClean="0"/>
              <a:t>no,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PE" sz="2800" dirty="0" smtClean="0"/>
              <a:t>Aprobado </a:t>
            </a:r>
            <a:r>
              <a:rPr lang="es-PE" sz="2800" dirty="0"/>
              <a:t>o no aprobado</a:t>
            </a:r>
            <a:r>
              <a:rPr lang="es-PE" sz="2800" dirty="0" smtClean="0"/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es-PE" sz="2800" dirty="0"/>
          </a:p>
          <a:p>
            <a:pPr algn="just"/>
            <a:r>
              <a:rPr lang="es-PE" sz="2800" dirty="0"/>
              <a:t>La regresión logística es un tipo especial de regresión que se </a:t>
            </a:r>
            <a:r>
              <a:rPr lang="es-PE" sz="2800" dirty="0" smtClean="0"/>
              <a:t>utiliza para </a:t>
            </a:r>
            <a:r>
              <a:rPr lang="es-PE" sz="2800" dirty="0"/>
              <a:t>explicar y predecir una variable categórica binaria (dos grupos</a:t>
            </a:r>
            <a:r>
              <a:rPr lang="es-PE" sz="2800" dirty="0" smtClean="0"/>
              <a:t>) en </a:t>
            </a:r>
            <a:r>
              <a:rPr lang="es-PE" sz="2800" dirty="0"/>
              <a:t>función de varias variables independientes que a su vez </a:t>
            </a:r>
            <a:r>
              <a:rPr lang="es-PE" sz="2800" dirty="0" smtClean="0"/>
              <a:t>pueden ser </a:t>
            </a:r>
            <a:r>
              <a:rPr lang="es-PE" sz="2800" dirty="0"/>
              <a:t>cuantitativas o cualitativas.</a:t>
            </a:r>
            <a:endParaRPr lang="es-PE" sz="2800" dirty="0"/>
          </a:p>
        </p:txBody>
      </p:sp>
    </p:spTree>
    <p:extLst>
      <p:ext uri="{BB962C8B-B14F-4D97-AF65-F5344CB8AC3E}">
        <p14:creationId xmlns:p14="http://schemas.microsoft.com/office/powerpoint/2010/main" val="424026824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b="1" dirty="0" smtClean="0"/>
              <a:t>APLICACIONES DE LA CURVA LOGÍSTICA</a:t>
            </a:r>
            <a:endParaRPr lang="es-PE" b="1" dirty="0"/>
          </a:p>
        </p:txBody>
      </p:sp>
      <p:sp>
        <p:nvSpPr>
          <p:cNvPr id="2" name="1 Rectángulo"/>
          <p:cNvSpPr/>
          <p:nvPr/>
        </p:nvSpPr>
        <p:spPr>
          <a:xfrm>
            <a:off x="395536" y="1196752"/>
            <a:ext cx="8280920" cy="5487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s-PE" sz="3200" dirty="0"/>
              <a:t>En Economía</a:t>
            </a:r>
          </a:p>
          <a:p>
            <a:pPr marL="457200" indent="-457200"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PE" sz="3200" dirty="0" smtClean="0"/>
              <a:t>Podemos </a:t>
            </a:r>
            <a:r>
              <a:rPr lang="es-PE" sz="3200" dirty="0"/>
              <a:t>querer distinguir entre riesgo de crédito alto </a:t>
            </a:r>
            <a:r>
              <a:rPr lang="es-PE" sz="3200" dirty="0" smtClean="0"/>
              <a:t>y bajo</a:t>
            </a:r>
            <a:r>
              <a:rPr lang="es-PE" sz="3200" dirty="0"/>
              <a:t>.</a:t>
            </a:r>
          </a:p>
          <a:p>
            <a:pPr marL="457200" indent="-457200"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PE" sz="3200" dirty="0" smtClean="0"/>
              <a:t>Empresa </a:t>
            </a:r>
            <a:r>
              <a:rPr lang="es-PE" sz="3200" dirty="0"/>
              <a:t>rentable o no rentable.</a:t>
            </a:r>
          </a:p>
          <a:p>
            <a:pPr marL="457200" indent="-457200"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PE" sz="3200" dirty="0" smtClean="0"/>
              <a:t>Empresa </a:t>
            </a:r>
            <a:r>
              <a:rPr lang="es-PE" sz="3200" dirty="0"/>
              <a:t>bajo riesgo financiero o no.</a:t>
            </a:r>
          </a:p>
          <a:p>
            <a:pPr marL="457200" indent="-457200"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PE" sz="3200" dirty="0" smtClean="0"/>
              <a:t>Éxito </a:t>
            </a:r>
            <a:r>
              <a:rPr lang="es-PE" sz="3200" dirty="0"/>
              <a:t>de Ventas frente a fracaso en ventas.</a:t>
            </a:r>
          </a:p>
          <a:p>
            <a:pPr marL="457200" indent="-457200"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s-PE" sz="3200" dirty="0" smtClean="0"/>
              <a:t>Compradores </a:t>
            </a:r>
            <a:r>
              <a:rPr lang="es-PE" sz="3200" dirty="0"/>
              <a:t>(consumidores) frente a </a:t>
            </a:r>
            <a:r>
              <a:rPr lang="es-PE" sz="3200" dirty="0" smtClean="0"/>
              <a:t>no compradores.</a:t>
            </a:r>
            <a:endParaRPr lang="es-PE" sz="3200" dirty="0"/>
          </a:p>
        </p:txBody>
      </p:sp>
    </p:spTree>
    <p:extLst>
      <p:ext uri="{BB962C8B-B14F-4D97-AF65-F5344CB8AC3E}">
        <p14:creationId xmlns:p14="http://schemas.microsoft.com/office/powerpoint/2010/main" val="101979823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b="1" dirty="0" smtClean="0"/>
              <a:t>CURVA LOGÍSTICA</a:t>
            </a:r>
            <a:endParaRPr lang="es-PE" b="1" dirty="0"/>
          </a:p>
        </p:txBody>
      </p:sp>
      <p:sp>
        <p:nvSpPr>
          <p:cNvPr id="2" name="1 Rectángulo"/>
          <p:cNvSpPr/>
          <p:nvPr/>
        </p:nvSpPr>
        <p:spPr>
          <a:xfrm>
            <a:off x="251520" y="1052736"/>
            <a:ext cx="8280920" cy="1364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PE" sz="2400" dirty="0"/>
              <a:t>Si Z=0 entonces Y= 0.5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PE" sz="2400" dirty="0"/>
              <a:t>Si Z tiende a + infinito entonces Y= 1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PE" sz="2400" dirty="0"/>
              <a:t>Si Z tiende a - infinito entonces Y= </a:t>
            </a:r>
            <a:r>
              <a:rPr lang="es-PE" sz="2400" dirty="0" smtClean="0"/>
              <a:t>0</a:t>
            </a:r>
            <a:endParaRPr lang="es-PE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142" y="2708920"/>
            <a:ext cx="5003676" cy="3601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001128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600" b="1" dirty="0" smtClean="0"/>
              <a:t>INTERPRETACIÓN DE LOS COEFICIENTES ESTIMADOS BETAS</a:t>
            </a:r>
            <a:endParaRPr lang="es-PE" sz="3600" b="1" dirty="0"/>
          </a:p>
        </p:txBody>
      </p:sp>
      <p:sp>
        <p:nvSpPr>
          <p:cNvPr id="2" name="1 Rectángulo"/>
          <p:cNvSpPr/>
          <p:nvPr/>
        </p:nvSpPr>
        <p:spPr>
          <a:xfrm>
            <a:off x="251520" y="1052736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s-PE" sz="2400" dirty="0" smtClean="0"/>
              <a:t>Un </a:t>
            </a:r>
            <a:r>
              <a:rPr lang="es-PE" sz="2400" dirty="0"/>
              <a:t>coeficiente beta positivo aumenta la </a:t>
            </a:r>
            <a:r>
              <a:rPr lang="es-PE" sz="2400" dirty="0" err="1"/>
              <a:t>Odds</a:t>
            </a:r>
            <a:r>
              <a:rPr lang="es-PE" sz="2400" dirty="0"/>
              <a:t> </a:t>
            </a:r>
            <a:r>
              <a:rPr lang="es-PE" sz="2400" dirty="0" smtClean="0"/>
              <a:t>Ratio (</a:t>
            </a:r>
            <a:r>
              <a:rPr lang="es-PE" sz="2400" dirty="0"/>
              <a:t>OR</a:t>
            </a:r>
            <a:r>
              <a:rPr lang="es-PE" sz="2400" dirty="0" smtClean="0"/>
              <a:t>) (</a:t>
            </a:r>
            <a:r>
              <a:rPr lang="es-PE" sz="2400" dirty="0"/>
              <a:t>es decir, la probabilidad de ocurrencia del </a:t>
            </a:r>
            <a:r>
              <a:rPr lang="es-PE" sz="2400" dirty="0" smtClean="0"/>
              <a:t>suceso aumenta</a:t>
            </a:r>
            <a:r>
              <a:rPr lang="es-PE" sz="2400" dirty="0"/>
              <a:t>).</a:t>
            </a: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s-PE" sz="2400" dirty="0" smtClean="0"/>
              <a:t>Un </a:t>
            </a:r>
            <a:r>
              <a:rPr lang="es-PE" sz="2400" dirty="0"/>
              <a:t>beta negativo disminuye la OR</a:t>
            </a:r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390716210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600" b="1" dirty="0" smtClean="0"/>
              <a:t>EJERCICIO DE REGRESIÓN LOGÍSTICA</a:t>
            </a:r>
            <a:endParaRPr lang="es-PE" sz="3600" b="1" dirty="0"/>
          </a:p>
        </p:txBody>
      </p:sp>
      <p:sp>
        <p:nvSpPr>
          <p:cNvPr id="2" name="1 Rectángulo"/>
          <p:cNvSpPr/>
          <p:nvPr/>
        </p:nvSpPr>
        <p:spPr>
          <a:xfrm>
            <a:off x="251520" y="1052736"/>
            <a:ext cx="8496944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PE" sz="1800" dirty="0" smtClean="0"/>
              <a:t>Para ilustrar el procedimiento vamos a utilizar el archivo Regresión </a:t>
            </a:r>
            <a:r>
              <a:rPr lang="es-PE" sz="1800" dirty="0" err="1" smtClean="0"/>
              <a:t>logistica.sav</a:t>
            </a:r>
            <a:r>
              <a:rPr lang="es-PE" sz="1800" dirty="0" smtClean="0"/>
              <a:t>, como variable dependiente y (Situación laboral), se va a encontrar como las variables independientes x</a:t>
            </a:r>
            <a:r>
              <a:rPr lang="es-PE" sz="1800" baseline="-25000" dirty="0" smtClean="0"/>
              <a:t>1</a:t>
            </a:r>
            <a:r>
              <a:rPr lang="es-PE" sz="1800" dirty="0" smtClean="0"/>
              <a:t> (sexo), x</a:t>
            </a:r>
            <a:r>
              <a:rPr lang="es-PE" sz="1800" baseline="-25000" dirty="0" smtClean="0"/>
              <a:t>2</a:t>
            </a:r>
            <a:r>
              <a:rPr lang="es-PE" sz="1800" dirty="0" smtClean="0"/>
              <a:t> (edad) y x</a:t>
            </a:r>
            <a:r>
              <a:rPr lang="es-PE" sz="1800" baseline="-25000" dirty="0" smtClean="0"/>
              <a:t>3</a:t>
            </a:r>
            <a:r>
              <a:rPr lang="es-PE" sz="1800" dirty="0" smtClean="0"/>
              <a:t> (nivel de estudios), permitirían plantear un modelo que permitan pronosticar la situación laboral de un individuo (empleado o desempleado).</a:t>
            </a: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s-PE" sz="2400" dirty="0" smtClean="0"/>
              <a:t>Abrir el Archivo Regresión Logística</a:t>
            </a:r>
            <a:endParaRPr lang="es-PE" sz="2400" dirty="0"/>
          </a:p>
        </p:txBody>
      </p:sp>
    </p:spTree>
    <p:extLst>
      <p:ext uri="{BB962C8B-B14F-4D97-AF65-F5344CB8AC3E}">
        <p14:creationId xmlns:p14="http://schemas.microsoft.com/office/powerpoint/2010/main" val="414574263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600" b="1" dirty="0" smtClean="0"/>
              <a:t>EJERCICIO DE REGRESIÓN LOGÍSTICA</a:t>
            </a:r>
            <a:endParaRPr lang="es-PE" sz="3600" b="1" dirty="0"/>
          </a:p>
        </p:txBody>
      </p:sp>
      <p:sp>
        <p:nvSpPr>
          <p:cNvPr id="2" name="1 Rectángulo"/>
          <p:cNvSpPr/>
          <p:nvPr/>
        </p:nvSpPr>
        <p:spPr>
          <a:xfrm>
            <a:off x="251520" y="1052736"/>
            <a:ext cx="41044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s-PE" sz="2000" dirty="0" smtClean="0"/>
              <a:t>Abrir el Archivo Regresión </a:t>
            </a:r>
            <a:r>
              <a:rPr lang="es-PE" sz="2000" dirty="0" err="1" smtClean="0"/>
              <a:t>Logística.sav</a:t>
            </a:r>
            <a:r>
              <a:rPr lang="es-PE" sz="2000" dirty="0" smtClean="0"/>
              <a:t>.</a:t>
            </a:r>
            <a:endParaRPr lang="es-PE" sz="2000" dirty="0"/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s-PE" sz="2000" dirty="0" smtClean="0"/>
              <a:t>Ir al menú. Analizar / Regresión / Logística binaria.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0" b="23620"/>
          <a:stretch/>
        </p:blipFill>
        <p:spPr bwMode="auto">
          <a:xfrm>
            <a:off x="4774952" y="1052736"/>
            <a:ext cx="4320480" cy="4168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651432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0" y="0"/>
            <a:ext cx="9144000" cy="908720"/>
          </a:xfrm>
          <a:prstGeom prst="rect">
            <a:avLst/>
          </a:prstGeom>
          <a:solidFill>
            <a:srgbClr val="8000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E" sz="3600" b="1" dirty="0" smtClean="0"/>
              <a:t>EJERCICIO DE REGRESIÓN LOGÍSTICA</a:t>
            </a:r>
            <a:endParaRPr lang="es-PE" sz="3600" b="1" dirty="0"/>
          </a:p>
        </p:txBody>
      </p:sp>
      <p:sp>
        <p:nvSpPr>
          <p:cNvPr id="2" name="1 Rectángulo"/>
          <p:cNvSpPr/>
          <p:nvPr/>
        </p:nvSpPr>
        <p:spPr>
          <a:xfrm>
            <a:off x="251520" y="1052736"/>
            <a:ext cx="4176464" cy="326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PE" sz="2000" dirty="0" smtClean="0"/>
              <a:t>En el cuadro de Dependiente: Asignar la variable Situación Laboral.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PE" sz="2000" dirty="0" smtClean="0"/>
              <a:t>En el cuadro de </a:t>
            </a:r>
            <a:r>
              <a:rPr lang="es-PE" sz="2000" dirty="0" err="1" smtClean="0"/>
              <a:t>Covariables</a:t>
            </a:r>
            <a:r>
              <a:rPr lang="es-PE" sz="2000" dirty="0" smtClean="0"/>
              <a:t>: Asignar las variables: Sexo, Edad y Estudios del entrevistado.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24" t="22300" r="29828" b="32813"/>
          <a:stretch/>
        </p:blipFill>
        <p:spPr bwMode="auto">
          <a:xfrm>
            <a:off x="4680166" y="1268760"/>
            <a:ext cx="4430297" cy="29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271471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4083</TotalTime>
  <Words>443</Words>
  <Application>Microsoft Office PowerPoint</Application>
  <PresentationFormat>Presentación en pantalla (4:3)</PresentationFormat>
  <Paragraphs>53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ANÁLISIS PREDICTIVOS PARA LA INVESTIGACIÓN  REGRESIÓN LOGÍSTICA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Universidade de Vigo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1: introducción a la ingeniería del software</dc:title>
  <dc:subject>transparencias asignatura ESX</dc:subject>
  <dc:creator>Enrique Barreiro Alonso</dc:creator>
  <cp:lastModifiedBy>Microsur</cp:lastModifiedBy>
  <cp:revision>656</cp:revision>
  <cp:lastPrinted>2015-05-20T20:16:35Z</cp:lastPrinted>
  <dcterms:created xsi:type="dcterms:W3CDTF">1999-09-14T19:07:46Z</dcterms:created>
  <dcterms:modified xsi:type="dcterms:W3CDTF">2016-10-18T11:43:58Z</dcterms:modified>
</cp:coreProperties>
</file>