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5" r:id="rId1"/>
  </p:sldMasterIdLst>
  <p:handoutMasterIdLst>
    <p:handoutMasterId r:id="rId20"/>
  </p:handoutMasterIdLst>
  <p:sldIdLst>
    <p:sldId id="283" r:id="rId2"/>
    <p:sldId id="323" r:id="rId3"/>
    <p:sldId id="329" r:id="rId4"/>
    <p:sldId id="338" r:id="rId5"/>
    <p:sldId id="330" r:id="rId6"/>
    <p:sldId id="331" r:id="rId7"/>
    <p:sldId id="332" r:id="rId8"/>
    <p:sldId id="339" r:id="rId9"/>
    <p:sldId id="340" r:id="rId10"/>
    <p:sldId id="327" r:id="rId11"/>
    <p:sldId id="328" r:id="rId12"/>
    <p:sldId id="334" r:id="rId13"/>
    <p:sldId id="336" r:id="rId14"/>
    <p:sldId id="337" r:id="rId15"/>
    <p:sldId id="317" r:id="rId16"/>
    <p:sldId id="318" r:id="rId17"/>
    <p:sldId id="319" r:id="rId18"/>
    <p:sldId id="320" r:id="rId19"/>
  </p:sldIdLst>
  <p:sldSz cx="9144000" cy="6858000" type="screen4x3"/>
  <p:notesSz cx="6645275" cy="9779000"/>
  <p:defaultTextStyle>
    <a:defPPr>
      <a:defRPr lang="es-ES_tradnl"/>
    </a:defPPr>
    <a:lvl1pPr algn="ctr" rtl="0" fontAlgn="base">
      <a:lnSpc>
        <a:spcPct val="87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lnSpc>
        <a:spcPct val="87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lnSpc>
        <a:spcPct val="87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lnSpc>
        <a:spcPct val="87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lnSpc>
        <a:spcPct val="87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s Ramirez Gutierrez" initials="FRG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1682E6"/>
    <a:srgbClr val="000099"/>
    <a:srgbClr val="DDDDDD"/>
    <a:srgbClr val="DAE5F6"/>
    <a:srgbClr val="D7E3F5"/>
    <a:srgbClr val="FFECD9"/>
    <a:srgbClr val="C0C0C0"/>
    <a:srgbClr val="FFE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39" autoAdjust="0"/>
    <p:restoredTop sz="95883" autoAdjust="0"/>
  </p:normalViewPr>
  <p:slideViewPr>
    <p:cSldViewPr>
      <p:cViewPr>
        <p:scale>
          <a:sx n="75" d="100"/>
          <a:sy n="75" d="100"/>
        </p:scale>
        <p:origin x="-912" y="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C6C623-D362-40E7-9D76-138208986B15}" type="doc">
      <dgm:prSet loTypeId="urn:microsoft.com/office/officeart/2005/8/layout/chevron1" loCatId="process" qsTypeId="urn:microsoft.com/office/officeart/2005/8/quickstyle/simple4" qsCatId="simple" csTypeId="urn:microsoft.com/office/officeart/2005/8/colors/colorful1" csCatId="colorful" phldr="1"/>
      <dgm:spPr/>
    </dgm:pt>
    <dgm:pt modelId="{8D3C1738-40AF-48B0-B8D0-98CA858133B3}">
      <dgm:prSet phldrT="[Texto]"/>
      <dgm:spPr/>
      <dgm:t>
        <a:bodyPr/>
        <a:lstStyle/>
        <a:p>
          <a:r>
            <a:rPr lang="es-PE" b="1" dirty="0" smtClean="0"/>
            <a:t>Omisión de factores (al azar) que inciden en Y.</a:t>
          </a:r>
          <a:endParaRPr lang="es-PE" b="1" dirty="0"/>
        </a:p>
      </dgm:t>
    </dgm:pt>
    <dgm:pt modelId="{55CBCA1E-1757-4131-B656-A7E7806EEE4B}" type="parTrans" cxnId="{3FE3F07C-361D-492B-9B81-041DA0472C63}">
      <dgm:prSet/>
      <dgm:spPr/>
      <dgm:t>
        <a:bodyPr/>
        <a:lstStyle/>
        <a:p>
          <a:endParaRPr lang="es-PE"/>
        </a:p>
      </dgm:t>
    </dgm:pt>
    <dgm:pt modelId="{637C1176-E340-48D9-9F86-12FB9FE78937}" type="sibTrans" cxnId="{3FE3F07C-361D-492B-9B81-041DA0472C63}">
      <dgm:prSet/>
      <dgm:spPr/>
      <dgm:t>
        <a:bodyPr/>
        <a:lstStyle/>
        <a:p>
          <a:endParaRPr lang="es-PE"/>
        </a:p>
      </dgm:t>
    </dgm:pt>
    <dgm:pt modelId="{D1BE7EC7-909D-4567-992A-36D905E41D76}">
      <dgm:prSet phldrT="[Texto]"/>
      <dgm:spPr/>
      <dgm:t>
        <a:bodyPr/>
        <a:lstStyle/>
        <a:p>
          <a:r>
            <a:rPr lang="es-PE" b="1" dirty="0" smtClean="0"/>
            <a:t>Errores en la medición.</a:t>
          </a:r>
          <a:endParaRPr lang="es-PE" b="1" dirty="0"/>
        </a:p>
      </dgm:t>
    </dgm:pt>
    <dgm:pt modelId="{A605BCD6-3CFC-47AE-B528-A4B07FCAAEF1}" type="parTrans" cxnId="{6D4E6546-7108-4334-908A-BAF7611149D7}">
      <dgm:prSet/>
      <dgm:spPr/>
      <dgm:t>
        <a:bodyPr/>
        <a:lstStyle/>
        <a:p>
          <a:endParaRPr lang="es-PE"/>
        </a:p>
      </dgm:t>
    </dgm:pt>
    <dgm:pt modelId="{793D4B6C-D3DC-4560-944B-1D45ABE8E6D9}" type="sibTrans" cxnId="{6D4E6546-7108-4334-908A-BAF7611149D7}">
      <dgm:prSet/>
      <dgm:spPr/>
      <dgm:t>
        <a:bodyPr/>
        <a:lstStyle/>
        <a:p>
          <a:endParaRPr lang="es-PE"/>
        </a:p>
      </dgm:t>
    </dgm:pt>
    <dgm:pt modelId="{979338B1-D6F5-4E05-A549-D55055D991A1}">
      <dgm:prSet phldrT="[Texto]"/>
      <dgm:spPr/>
      <dgm:t>
        <a:bodyPr/>
        <a:lstStyle/>
        <a:p>
          <a:r>
            <a:rPr lang="es-PE" b="1" dirty="0" smtClean="0"/>
            <a:t>La no existencia de relaciones económicas deterministas.</a:t>
          </a:r>
          <a:endParaRPr lang="es-PE" b="1" dirty="0"/>
        </a:p>
      </dgm:t>
    </dgm:pt>
    <dgm:pt modelId="{B6916578-D38E-4567-A978-14A7BB7BD8B2}" type="parTrans" cxnId="{500F0CE4-E970-4C20-85AE-239DCE79B1E8}">
      <dgm:prSet/>
      <dgm:spPr/>
      <dgm:t>
        <a:bodyPr/>
        <a:lstStyle/>
        <a:p>
          <a:endParaRPr lang="es-PE"/>
        </a:p>
      </dgm:t>
    </dgm:pt>
    <dgm:pt modelId="{D623A821-AA98-42E7-9471-5F4F940EEEE6}" type="sibTrans" cxnId="{500F0CE4-E970-4C20-85AE-239DCE79B1E8}">
      <dgm:prSet/>
      <dgm:spPr/>
      <dgm:t>
        <a:bodyPr/>
        <a:lstStyle/>
        <a:p>
          <a:endParaRPr lang="es-PE"/>
        </a:p>
      </dgm:t>
    </dgm:pt>
    <dgm:pt modelId="{A41FB9CE-7CD4-499B-941D-E3C4D58E32F1}" type="pres">
      <dgm:prSet presAssocID="{D9C6C623-D362-40E7-9D76-138208986B15}" presName="Name0" presStyleCnt="0">
        <dgm:presLayoutVars>
          <dgm:dir/>
          <dgm:animLvl val="lvl"/>
          <dgm:resizeHandles val="exact"/>
        </dgm:presLayoutVars>
      </dgm:prSet>
      <dgm:spPr/>
    </dgm:pt>
    <dgm:pt modelId="{BBC8602B-954D-428F-A91D-9237DBBA3AAE}" type="pres">
      <dgm:prSet presAssocID="{8D3C1738-40AF-48B0-B8D0-98CA858133B3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E31A95C-C234-4ACA-B9D0-3870627417B3}" type="pres">
      <dgm:prSet presAssocID="{637C1176-E340-48D9-9F86-12FB9FE78937}" presName="parTxOnlySpace" presStyleCnt="0"/>
      <dgm:spPr/>
    </dgm:pt>
    <dgm:pt modelId="{F5D885DC-3188-47E5-A422-A784DC3F9BCC}" type="pres">
      <dgm:prSet presAssocID="{D1BE7EC7-909D-4567-992A-36D905E41D76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9787504D-AD86-48B8-B298-B1F709B09C91}" type="pres">
      <dgm:prSet presAssocID="{793D4B6C-D3DC-4560-944B-1D45ABE8E6D9}" presName="parTxOnlySpace" presStyleCnt="0"/>
      <dgm:spPr/>
    </dgm:pt>
    <dgm:pt modelId="{83A58EAC-06DD-443D-8834-0C9E069A1F3B}" type="pres">
      <dgm:prSet presAssocID="{979338B1-D6F5-4E05-A549-D55055D991A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B1B44775-A94D-4193-B9E8-BE5E77402446}" type="presOf" srcId="{D1BE7EC7-909D-4567-992A-36D905E41D76}" destId="{F5D885DC-3188-47E5-A422-A784DC3F9BCC}" srcOrd="0" destOrd="0" presId="urn:microsoft.com/office/officeart/2005/8/layout/chevron1"/>
    <dgm:cxn modelId="{500F0CE4-E970-4C20-85AE-239DCE79B1E8}" srcId="{D9C6C623-D362-40E7-9D76-138208986B15}" destId="{979338B1-D6F5-4E05-A549-D55055D991A1}" srcOrd="2" destOrd="0" parTransId="{B6916578-D38E-4567-A978-14A7BB7BD8B2}" sibTransId="{D623A821-AA98-42E7-9471-5F4F940EEEE6}"/>
    <dgm:cxn modelId="{BAC370FD-2139-4DA1-808D-01EB8BC016B8}" type="presOf" srcId="{D9C6C623-D362-40E7-9D76-138208986B15}" destId="{A41FB9CE-7CD4-499B-941D-E3C4D58E32F1}" srcOrd="0" destOrd="0" presId="urn:microsoft.com/office/officeart/2005/8/layout/chevron1"/>
    <dgm:cxn modelId="{6D4E6546-7108-4334-908A-BAF7611149D7}" srcId="{D9C6C623-D362-40E7-9D76-138208986B15}" destId="{D1BE7EC7-909D-4567-992A-36D905E41D76}" srcOrd="1" destOrd="0" parTransId="{A605BCD6-3CFC-47AE-B528-A4B07FCAAEF1}" sibTransId="{793D4B6C-D3DC-4560-944B-1D45ABE8E6D9}"/>
    <dgm:cxn modelId="{22C151E9-0D0C-4B9B-BD5B-951E084CDFF7}" type="presOf" srcId="{979338B1-D6F5-4E05-A549-D55055D991A1}" destId="{83A58EAC-06DD-443D-8834-0C9E069A1F3B}" srcOrd="0" destOrd="0" presId="urn:microsoft.com/office/officeart/2005/8/layout/chevron1"/>
    <dgm:cxn modelId="{BE92B0FD-BAE4-425B-A686-279B53582185}" type="presOf" srcId="{8D3C1738-40AF-48B0-B8D0-98CA858133B3}" destId="{BBC8602B-954D-428F-A91D-9237DBBA3AAE}" srcOrd="0" destOrd="0" presId="urn:microsoft.com/office/officeart/2005/8/layout/chevron1"/>
    <dgm:cxn modelId="{3FE3F07C-361D-492B-9B81-041DA0472C63}" srcId="{D9C6C623-D362-40E7-9D76-138208986B15}" destId="{8D3C1738-40AF-48B0-B8D0-98CA858133B3}" srcOrd="0" destOrd="0" parTransId="{55CBCA1E-1757-4131-B656-A7E7806EEE4B}" sibTransId="{637C1176-E340-48D9-9F86-12FB9FE78937}"/>
    <dgm:cxn modelId="{91589EEE-F73B-4D4F-B5E2-5C8716A350EF}" type="presParOf" srcId="{A41FB9CE-7CD4-499B-941D-E3C4D58E32F1}" destId="{BBC8602B-954D-428F-A91D-9237DBBA3AAE}" srcOrd="0" destOrd="0" presId="urn:microsoft.com/office/officeart/2005/8/layout/chevron1"/>
    <dgm:cxn modelId="{90648E58-303A-41B6-A161-EB7290BCBEBD}" type="presParOf" srcId="{A41FB9CE-7CD4-499B-941D-E3C4D58E32F1}" destId="{BE31A95C-C234-4ACA-B9D0-3870627417B3}" srcOrd="1" destOrd="0" presId="urn:microsoft.com/office/officeart/2005/8/layout/chevron1"/>
    <dgm:cxn modelId="{7909D0AC-74F0-45FB-80C6-F5DEC9CC4A47}" type="presParOf" srcId="{A41FB9CE-7CD4-499B-941D-E3C4D58E32F1}" destId="{F5D885DC-3188-47E5-A422-A784DC3F9BCC}" srcOrd="2" destOrd="0" presId="urn:microsoft.com/office/officeart/2005/8/layout/chevron1"/>
    <dgm:cxn modelId="{E22EAC3E-1099-4149-B2E4-B96F98D6BD01}" type="presParOf" srcId="{A41FB9CE-7CD4-499B-941D-E3C4D58E32F1}" destId="{9787504D-AD86-48B8-B298-B1F709B09C91}" srcOrd="3" destOrd="0" presId="urn:microsoft.com/office/officeart/2005/8/layout/chevron1"/>
    <dgm:cxn modelId="{0A46A8CB-067A-4473-9C61-6FC3A4E7D4CC}" type="presParOf" srcId="{A41FB9CE-7CD4-499B-941D-E3C4D58E32F1}" destId="{83A58EAC-06DD-443D-8834-0C9E069A1F3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B8E929-683D-4702-865A-045B7F29B07D}" type="doc">
      <dgm:prSet loTypeId="urn:microsoft.com/office/officeart/2005/8/layout/hList1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s-PE"/>
        </a:p>
      </dgm:t>
    </dgm:pt>
    <dgm:pt modelId="{B76ED98E-2C18-43AC-A24A-13F2A6990E44}">
      <dgm:prSet phldrT="[Texto]"/>
      <dgm:spPr/>
      <dgm:t>
        <a:bodyPr/>
        <a:lstStyle/>
        <a:p>
          <a:r>
            <a:rPr lang="es-PE" dirty="0" smtClean="0"/>
            <a:t>UNIECUACIONAL</a:t>
          </a:r>
          <a:endParaRPr lang="es-PE" dirty="0"/>
        </a:p>
      </dgm:t>
    </dgm:pt>
    <dgm:pt modelId="{4697F6F4-7948-47B8-9669-6E75E1A52F69}" type="parTrans" cxnId="{5B789828-C079-406D-A347-D469622E28D4}">
      <dgm:prSet/>
      <dgm:spPr/>
      <dgm:t>
        <a:bodyPr/>
        <a:lstStyle/>
        <a:p>
          <a:endParaRPr lang="es-PE"/>
        </a:p>
      </dgm:t>
    </dgm:pt>
    <dgm:pt modelId="{C46CA724-E094-4F6E-9376-A40EE4ADB103}" type="sibTrans" cxnId="{5B789828-C079-406D-A347-D469622E28D4}">
      <dgm:prSet/>
      <dgm:spPr/>
      <dgm:t>
        <a:bodyPr/>
        <a:lstStyle/>
        <a:p>
          <a:endParaRPr lang="es-PE"/>
        </a:p>
      </dgm:t>
    </dgm:pt>
    <dgm:pt modelId="{C6C53D72-E111-4493-AF84-710A08267C2B}">
      <dgm:prSet phldrT="[Texto]"/>
      <dgm:spPr/>
      <dgm:t>
        <a:bodyPr/>
        <a:lstStyle/>
        <a:p>
          <a:pPr algn="l"/>
          <a:r>
            <a:rPr lang="es-PE" dirty="0" smtClean="0"/>
            <a:t>Si el modelo tiene una sola ecuación.</a:t>
          </a:r>
          <a:endParaRPr lang="es-PE" dirty="0"/>
        </a:p>
      </dgm:t>
    </dgm:pt>
    <dgm:pt modelId="{3E56072B-B5A4-4241-90B2-C1C8E9B3BA60}" type="parTrans" cxnId="{5F48FEC1-E6AB-409E-A422-8F9D7DB70D4B}">
      <dgm:prSet/>
      <dgm:spPr/>
      <dgm:t>
        <a:bodyPr/>
        <a:lstStyle/>
        <a:p>
          <a:endParaRPr lang="es-PE"/>
        </a:p>
      </dgm:t>
    </dgm:pt>
    <dgm:pt modelId="{16AC8763-0F1A-47C8-9447-2459E2C41C28}" type="sibTrans" cxnId="{5F48FEC1-E6AB-409E-A422-8F9D7DB70D4B}">
      <dgm:prSet/>
      <dgm:spPr/>
      <dgm:t>
        <a:bodyPr/>
        <a:lstStyle/>
        <a:p>
          <a:endParaRPr lang="es-PE"/>
        </a:p>
      </dgm:t>
    </dgm:pt>
    <dgm:pt modelId="{159A1BDE-E31A-443C-9494-6BEDDB6D6A1D}">
      <dgm:prSet phldrT="[Texto]"/>
      <dgm:spPr/>
      <dgm:t>
        <a:bodyPr/>
        <a:lstStyle/>
        <a:p>
          <a:r>
            <a:rPr lang="es-PE" dirty="0" smtClean="0"/>
            <a:t>MULTIECUACIONAL</a:t>
          </a:r>
          <a:endParaRPr lang="es-PE" dirty="0"/>
        </a:p>
      </dgm:t>
    </dgm:pt>
    <dgm:pt modelId="{4C60CF42-8195-4260-9343-9EE04032B322}" type="parTrans" cxnId="{6633F9EE-7CD8-4BF6-A427-3B4667FE6D29}">
      <dgm:prSet/>
      <dgm:spPr/>
      <dgm:t>
        <a:bodyPr/>
        <a:lstStyle/>
        <a:p>
          <a:endParaRPr lang="es-PE"/>
        </a:p>
      </dgm:t>
    </dgm:pt>
    <dgm:pt modelId="{27FDFE05-4FA0-41A9-BEAE-8192B0DCC2EA}" type="sibTrans" cxnId="{6633F9EE-7CD8-4BF6-A427-3B4667FE6D29}">
      <dgm:prSet/>
      <dgm:spPr/>
      <dgm:t>
        <a:bodyPr/>
        <a:lstStyle/>
        <a:p>
          <a:endParaRPr lang="es-PE"/>
        </a:p>
      </dgm:t>
    </dgm:pt>
    <dgm:pt modelId="{F86331CE-AF46-4E4E-ADAA-F4881763F1E7}">
      <dgm:prSet phldrT="[Texto]"/>
      <dgm:spPr/>
      <dgm:t>
        <a:bodyPr/>
        <a:lstStyle/>
        <a:p>
          <a:r>
            <a:rPr lang="es-PE" dirty="0" smtClean="0"/>
            <a:t>Si tiene más de una ecuación.</a:t>
          </a:r>
          <a:endParaRPr lang="es-PE" dirty="0"/>
        </a:p>
      </dgm:t>
    </dgm:pt>
    <dgm:pt modelId="{E0A5831F-8020-4D9E-8211-01C6C09C8AEF}" type="parTrans" cxnId="{47E039BC-8B9A-4BA5-88D3-201122437B9E}">
      <dgm:prSet/>
      <dgm:spPr/>
      <dgm:t>
        <a:bodyPr/>
        <a:lstStyle/>
        <a:p>
          <a:endParaRPr lang="es-PE"/>
        </a:p>
      </dgm:t>
    </dgm:pt>
    <dgm:pt modelId="{D423FEA8-E727-41E4-8D8F-43A3BE8740C4}" type="sibTrans" cxnId="{47E039BC-8B9A-4BA5-88D3-201122437B9E}">
      <dgm:prSet/>
      <dgm:spPr/>
      <dgm:t>
        <a:bodyPr/>
        <a:lstStyle/>
        <a:p>
          <a:endParaRPr lang="es-PE"/>
        </a:p>
      </dgm:t>
    </dgm:pt>
    <dgm:pt modelId="{76D3F421-30D0-4920-BC93-5E0A61F4FAE4}" type="pres">
      <dgm:prSet presAssocID="{E6B8E929-683D-4702-865A-045B7F29B07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68D0BC3C-80AE-4E35-AF5C-5C7BA2890097}" type="pres">
      <dgm:prSet presAssocID="{B76ED98E-2C18-43AC-A24A-13F2A6990E44}" presName="composite" presStyleCnt="0"/>
      <dgm:spPr/>
    </dgm:pt>
    <dgm:pt modelId="{E6AA39DD-9E5E-48A0-AF4B-26B60F98E2FE}" type="pres">
      <dgm:prSet presAssocID="{B76ED98E-2C18-43AC-A24A-13F2A6990E44}" presName="parTx" presStyleLbl="alignNode1" presStyleIdx="0" presStyleCnt="2" custLinFactY="-83201" custLinFactNeighborX="35310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52798D9A-C8D9-47C6-8F52-A6192569D384}" type="pres">
      <dgm:prSet presAssocID="{B76ED98E-2C18-43AC-A24A-13F2A6990E44}" presName="desTx" presStyleLbl="alignAccFollowNode1" presStyleIdx="0" presStyleCnt="2" custLinFactNeighborX="35310" custLinFactNeighborY="-93761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92625A4F-848F-4062-9164-213D70807158}" type="pres">
      <dgm:prSet presAssocID="{C46CA724-E094-4F6E-9376-A40EE4ADB103}" presName="space" presStyleCnt="0"/>
      <dgm:spPr/>
    </dgm:pt>
    <dgm:pt modelId="{C12DFA52-43B6-4A7F-B005-DA4DC2A88716}" type="pres">
      <dgm:prSet presAssocID="{159A1BDE-E31A-443C-9494-6BEDDB6D6A1D}" presName="composite" presStyleCnt="0"/>
      <dgm:spPr/>
    </dgm:pt>
    <dgm:pt modelId="{747DD03C-4551-4577-A837-4E98E9FFE7C8}" type="pres">
      <dgm:prSet presAssocID="{159A1BDE-E31A-443C-9494-6BEDDB6D6A1D}" presName="parTx" presStyleLbl="alignNode1" presStyleIdx="1" presStyleCnt="2" custLinFactY="93907" custLinFactNeighborX="-78690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0CC678A-FBE6-4B00-8D91-DFE1AE24DAF9}" type="pres">
      <dgm:prSet presAssocID="{159A1BDE-E31A-443C-9494-6BEDDB6D6A1D}" presName="desTx" presStyleLbl="alignAccFollowNode1" presStyleIdx="1" presStyleCnt="2" custLinFactNeighborX="-78690" custLinFactNeighborY="9968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E853C3EF-095C-4DC0-8DBF-51A9B02C3BC7}" type="presOf" srcId="{159A1BDE-E31A-443C-9494-6BEDDB6D6A1D}" destId="{747DD03C-4551-4577-A837-4E98E9FFE7C8}" srcOrd="0" destOrd="0" presId="urn:microsoft.com/office/officeart/2005/8/layout/hList1"/>
    <dgm:cxn modelId="{5B789828-C079-406D-A347-D469622E28D4}" srcId="{E6B8E929-683D-4702-865A-045B7F29B07D}" destId="{B76ED98E-2C18-43AC-A24A-13F2A6990E44}" srcOrd="0" destOrd="0" parTransId="{4697F6F4-7948-47B8-9669-6E75E1A52F69}" sibTransId="{C46CA724-E094-4F6E-9376-A40EE4ADB103}"/>
    <dgm:cxn modelId="{FFE3A0FF-2452-40AA-BD46-7F9E4FCC7C69}" type="presOf" srcId="{C6C53D72-E111-4493-AF84-710A08267C2B}" destId="{52798D9A-C8D9-47C6-8F52-A6192569D384}" srcOrd="0" destOrd="0" presId="urn:microsoft.com/office/officeart/2005/8/layout/hList1"/>
    <dgm:cxn modelId="{C63DDECD-B728-422C-9952-E22F40E71DE3}" type="presOf" srcId="{E6B8E929-683D-4702-865A-045B7F29B07D}" destId="{76D3F421-30D0-4920-BC93-5E0A61F4FAE4}" srcOrd="0" destOrd="0" presId="urn:microsoft.com/office/officeart/2005/8/layout/hList1"/>
    <dgm:cxn modelId="{47E039BC-8B9A-4BA5-88D3-201122437B9E}" srcId="{159A1BDE-E31A-443C-9494-6BEDDB6D6A1D}" destId="{F86331CE-AF46-4E4E-ADAA-F4881763F1E7}" srcOrd="0" destOrd="0" parTransId="{E0A5831F-8020-4D9E-8211-01C6C09C8AEF}" sibTransId="{D423FEA8-E727-41E4-8D8F-43A3BE8740C4}"/>
    <dgm:cxn modelId="{8FC7EB67-CC50-4EC5-AFA5-195BCD90FCB6}" type="presOf" srcId="{B76ED98E-2C18-43AC-A24A-13F2A6990E44}" destId="{E6AA39DD-9E5E-48A0-AF4B-26B60F98E2FE}" srcOrd="0" destOrd="0" presId="urn:microsoft.com/office/officeart/2005/8/layout/hList1"/>
    <dgm:cxn modelId="{B2CDE80E-4311-469A-80BD-D70741FC4AA9}" type="presOf" srcId="{F86331CE-AF46-4E4E-ADAA-F4881763F1E7}" destId="{70CC678A-FBE6-4B00-8D91-DFE1AE24DAF9}" srcOrd="0" destOrd="0" presId="urn:microsoft.com/office/officeart/2005/8/layout/hList1"/>
    <dgm:cxn modelId="{5F48FEC1-E6AB-409E-A422-8F9D7DB70D4B}" srcId="{B76ED98E-2C18-43AC-A24A-13F2A6990E44}" destId="{C6C53D72-E111-4493-AF84-710A08267C2B}" srcOrd="0" destOrd="0" parTransId="{3E56072B-B5A4-4241-90B2-C1C8E9B3BA60}" sibTransId="{16AC8763-0F1A-47C8-9447-2459E2C41C28}"/>
    <dgm:cxn modelId="{6633F9EE-7CD8-4BF6-A427-3B4667FE6D29}" srcId="{E6B8E929-683D-4702-865A-045B7F29B07D}" destId="{159A1BDE-E31A-443C-9494-6BEDDB6D6A1D}" srcOrd="1" destOrd="0" parTransId="{4C60CF42-8195-4260-9343-9EE04032B322}" sibTransId="{27FDFE05-4FA0-41A9-BEAE-8192B0DCC2EA}"/>
    <dgm:cxn modelId="{B47AFBD0-0E91-49EC-93FC-822167B68377}" type="presParOf" srcId="{76D3F421-30D0-4920-BC93-5E0A61F4FAE4}" destId="{68D0BC3C-80AE-4E35-AF5C-5C7BA2890097}" srcOrd="0" destOrd="0" presId="urn:microsoft.com/office/officeart/2005/8/layout/hList1"/>
    <dgm:cxn modelId="{3659C012-FFB6-4004-9306-23B057E210F7}" type="presParOf" srcId="{68D0BC3C-80AE-4E35-AF5C-5C7BA2890097}" destId="{E6AA39DD-9E5E-48A0-AF4B-26B60F98E2FE}" srcOrd="0" destOrd="0" presId="urn:microsoft.com/office/officeart/2005/8/layout/hList1"/>
    <dgm:cxn modelId="{E65A41D3-E039-46BB-9970-0CE1C913C57D}" type="presParOf" srcId="{68D0BC3C-80AE-4E35-AF5C-5C7BA2890097}" destId="{52798D9A-C8D9-47C6-8F52-A6192569D384}" srcOrd="1" destOrd="0" presId="urn:microsoft.com/office/officeart/2005/8/layout/hList1"/>
    <dgm:cxn modelId="{7D4E473A-CB16-4148-BD42-37F719E4A232}" type="presParOf" srcId="{76D3F421-30D0-4920-BC93-5E0A61F4FAE4}" destId="{92625A4F-848F-4062-9164-213D70807158}" srcOrd="1" destOrd="0" presId="urn:microsoft.com/office/officeart/2005/8/layout/hList1"/>
    <dgm:cxn modelId="{E5FD9C25-CE1C-4C16-926F-2ED3EDA23552}" type="presParOf" srcId="{76D3F421-30D0-4920-BC93-5E0A61F4FAE4}" destId="{C12DFA52-43B6-4A7F-B005-DA4DC2A88716}" srcOrd="2" destOrd="0" presId="urn:microsoft.com/office/officeart/2005/8/layout/hList1"/>
    <dgm:cxn modelId="{126A5121-DB34-457D-8D99-C6FFA7809C2C}" type="presParOf" srcId="{C12DFA52-43B6-4A7F-B005-DA4DC2A88716}" destId="{747DD03C-4551-4577-A837-4E98E9FFE7C8}" srcOrd="0" destOrd="0" presId="urn:microsoft.com/office/officeart/2005/8/layout/hList1"/>
    <dgm:cxn modelId="{8FA78ED5-4806-4D01-ABA4-443AB0ADFFC8}" type="presParOf" srcId="{C12DFA52-43B6-4A7F-B005-DA4DC2A88716}" destId="{70CC678A-FBE6-4B00-8D91-DFE1AE24DAF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C8602B-954D-428F-A91D-9237DBBA3AAE}">
      <dsp:nvSpPr>
        <dsp:cNvPr id="0" name=""/>
        <dsp:cNvSpPr/>
      </dsp:nvSpPr>
      <dsp:spPr>
        <a:xfrm>
          <a:off x="2109" y="1142142"/>
          <a:ext cx="2570207" cy="1028082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700" b="1" kern="1200" dirty="0" smtClean="0"/>
            <a:t>Omisión de factores (al azar) que inciden en Y.</a:t>
          </a:r>
          <a:endParaRPr lang="es-PE" sz="1700" b="1" kern="1200" dirty="0"/>
        </a:p>
      </dsp:txBody>
      <dsp:txXfrm>
        <a:off x="516150" y="1142142"/>
        <a:ext cx="1542125" cy="1028082"/>
      </dsp:txXfrm>
    </dsp:sp>
    <dsp:sp modelId="{F5D885DC-3188-47E5-A422-A784DC3F9BCC}">
      <dsp:nvSpPr>
        <dsp:cNvPr id="0" name=""/>
        <dsp:cNvSpPr/>
      </dsp:nvSpPr>
      <dsp:spPr>
        <a:xfrm>
          <a:off x="2315295" y="1142142"/>
          <a:ext cx="2570207" cy="1028082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700" b="1" kern="1200" dirty="0" smtClean="0"/>
            <a:t>Errores en la medición.</a:t>
          </a:r>
          <a:endParaRPr lang="es-PE" sz="1700" b="1" kern="1200" dirty="0"/>
        </a:p>
      </dsp:txBody>
      <dsp:txXfrm>
        <a:off x="2829336" y="1142142"/>
        <a:ext cx="1542125" cy="1028082"/>
      </dsp:txXfrm>
    </dsp:sp>
    <dsp:sp modelId="{83A58EAC-06DD-443D-8834-0C9E069A1F3B}">
      <dsp:nvSpPr>
        <dsp:cNvPr id="0" name=""/>
        <dsp:cNvSpPr/>
      </dsp:nvSpPr>
      <dsp:spPr>
        <a:xfrm>
          <a:off x="4628482" y="1142142"/>
          <a:ext cx="2570207" cy="1028082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700" b="1" kern="1200" dirty="0" smtClean="0"/>
            <a:t>La no existencia de relaciones económicas deterministas.</a:t>
          </a:r>
          <a:endParaRPr lang="es-PE" sz="1700" b="1" kern="1200" dirty="0"/>
        </a:p>
      </dsp:txBody>
      <dsp:txXfrm>
        <a:off x="5142523" y="1142142"/>
        <a:ext cx="1542125" cy="10280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A39DD-9E5E-48A0-AF4B-26B60F98E2FE}">
      <dsp:nvSpPr>
        <dsp:cNvPr id="0" name=""/>
        <dsp:cNvSpPr/>
      </dsp:nvSpPr>
      <dsp:spPr>
        <a:xfrm>
          <a:off x="851115" y="194983"/>
          <a:ext cx="2410337" cy="6048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100" kern="1200" dirty="0" smtClean="0"/>
            <a:t>UNIECUACIONAL</a:t>
          </a:r>
          <a:endParaRPr lang="es-PE" sz="2100" kern="1200" dirty="0"/>
        </a:p>
      </dsp:txBody>
      <dsp:txXfrm>
        <a:off x="851115" y="194983"/>
        <a:ext cx="2410337" cy="604800"/>
      </dsp:txXfrm>
    </dsp:sp>
    <dsp:sp modelId="{52798D9A-C8D9-47C6-8F52-A6192569D384}">
      <dsp:nvSpPr>
        <dsp:cNvPr id="0" name=""/>
        <dsp:cNvSpPr/>
      </dsp:nvSpPr>
      <dsp:spPr>
        <a:xfrm>
          <a:off x="851115" y="799787"/>
          <a:ext cx="2410337" cy="118172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100" kern="1200" dirty="0" smtClean="0"/>
            <a:t>Si el modelo tiene una sola ecuación.</a:t>
          </a:r>
          <a:endParaRPr lang="es-PE" sz="2100" kern="1200" dirty="0"/>
        </a:p>
      </dsp:txBody>
      <dsp:txXfrm>
        <a:off x="851115" y="799787"/>
        <a:ext cx="2410337" cy="1181722"/>
      </dsp:txXfrm>
    </dsp:sp>
    <dsp:sp modelId="{747DD03C-4551-4577-A837-4E98E9FFE7C8}">
      <dsp:nvSpPr>
        <dsp:cNvPr id="0" name=""/>
        <dsp:cNvSpPr/>
      </dsp:nvSpPr>
      <dsp:spPr>
        <a:xfrm>
          <a:off x="851115" y="2475732"/>
          <a:ext cx="2410337" cy="604800"/>
        </a:xfrm>
        <a:prstGeom prst="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100" kern="1200" dirty="0" smtClean="0"/>
            <a:t>MULTIECUACIONAL</a:t>
          </a:r>
          <a:endParaRPr lang="es-PE" sz="2100" kern="1200" dirty="0"/>
        </a:p>
      </dsp:txBody>
      <dsp:txXfrm>
        <a:off x="851115" y="2475732"/>
        <a:ext cx="2410337" cy="604800"/>
      </dsp:txXfrm>
    </dsp:sp>
    <dsp:sp modelId="{70CC678A-FBE6-4B00-8D91-DFE1AE24DAF9}">
      <dsp:nvSpPr>
        <dsp:cNvPr id="0" name=""/>
        <dsp:cNvSpPr/>
      </dsp:nvSpPr>
      <dsp:spPr>
        <a:xfrm>
          <a:off x="851115" y="3085759"/>
          <a:ext cx="2410337" cy="1181722"/>
        </a:xfrm>
        <a:prstGeom prst="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2100" kern="1200" dirty="0" smtClean="0"/>
            <a:t>Si tiene más de una ecuación.</a:t>
          </a:r>
          <a:endParaRPr lang="es-PE" sz="2100" kern="1200" dirty="0"/>
        </a:p>
      </dsp:txBody>
      <dsp:txXfrm>
        <a:off x="851115" y="3085759"/>
        <a:ext cx="2410337" cy="11817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192" tIns="45596" rIns="91192" bIns="45596" numCol="1" anchor="ctr" anchorCtr="0" compatLnSpc="1">
            <a:prstTxWarp prst="textNoShape">
              <a:avLst/>
            </a:prstTxWarp>
            <a:flatTx/>
          </a:bodyPr>
          <a:lstStyle>
            <a:lvl1pPr algn="l" defTabSz="912813" eaLnBrk="0" hangingPunct="0">
              <a:lnSpc>
                <a:spcPct val="100000"/>
              </a:lnSpc>
              <a:defRPr sz="1200" b="1">
                <a:solidFill>
                  <a:srgbClr val="EFF755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192" tIns="45596" rIns="91192" bIns="45596" numCol="1" anchor="ctr" anchorCtr="0" compatLnSpc="1">
            <a:prstTxWarp prst="textNoShape">
              <a:avLst/>
            </a:prstTxWarp>
            <a:flatTx/>
          </a:bodyPr>
          <a:lstStyle>
            <a:lvl1pPr algn="r" defTabSz="912813" eaLnBrk="0" hangingPunct="0">
              <a:lnSpc>
                <a:spcPct val="100000"/>
              </a:lnSpc>
              <a:defRPr sz="1200" b="1">
                <a:solidFill>
                  <a:srgbClr val="EFF755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58300"/>
            <a:ext cx="2879725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192" tIns="45596" rIns="91192" bIns="45596" numCol="1" anchor="b" anchorCtr="0" compatLnSpc="1">
            <a:prstTxWarp prst="textNoShape">
              <a:avLst/>
            </a:prstTxWarp>
            <a:flatTx/>
          </a:bodyPr>
          <a:lstStyle>
            <a:lvl1pPr algn="l" defTabSz="912813" eaLnBrk="0" hangingPunct="0">
              <a:lnSpc>
                <a:spcPct val="100000"/>
              </a:lnSpc>
              <a:defRPr sz="1200" b="1">
                <a:solidFill>
                  <a:srgbClr val="EFF755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58300"/>
            <a:ext cx="2879725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192" tIns="45596" rIns="91192" bIns="45596" numCol="1" anchor="b" anchorCtr="0" compatLnSpc="1">
            <a:prstTxWarp prst="textNoShape">
              <a:avLst/>
            </a:prstTxWarp>
            <a:flatTx/>
          </a:bodyPr>
          <a:lstStyle>
            <a:lvl1pPr algn="r" defTabSz="912813" eaLnBrk="0" hangingPunct="0">
              <a:lnSpc>
                <a:spcPct val="100000"/>
              </a:lnSpc>
              <a:defRPr sz="1200" b="1">
                <a:solidFill>
                  <a:srgbClr val="EFF755"/>
                </a:solidFill>
              </a:defRPr>
            </a:lvl1pPr>
          </a:lstStyle>
          <a:p>
            <a:fld id="{1EA5D4C3-EAC5-47DC-993E-C432AB3F9DD5}" type="slidenum">
              <a:rPr lang="es-ES_tradnl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31755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10/10/2016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‹Nº›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91753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10/10/2016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8378065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10/10/2016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8645158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10/10/2016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9642379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10/10/2016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9579928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10/10/2016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7057599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10/10/2016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8496456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10/10/2016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88750846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10/10/2016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1602524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10/10/2016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7263082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10/10/2016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5765139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10/10/2016</a:t>
            </a:fld>
            <a:endParaRPr lang="en-US" sz="800" dirty="0">
              <a:solidFill>
                <a:schemeClr val="accent2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b="0" smtClean="0"/>
              <a:t>escuela superior de ingeniería informática</a:t>
            </a:r>
          </a:p>
          <a:p>
            <a:r>
              <a:rPr lang="de-DE" smtClean="0"/>
              <a:t>ingeniería del software de gestión</a:t>
            </a:r>
            <a:endParaRPr lang="de-D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‹Nº›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705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ransition spd="slow"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9.emf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0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40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1 Título"/>
          <p:cNvSpPr>
            <a:spLocks noGrp="1"/>
          </p:cNvSpPr>
          <p:nvPr>
            <p:ph type="ctrTitle"/>
          </p:nvPr>
        </p:nvSpPr>
        <p:spPr>
          <a:xfrm>
            <a:off x="-28848" y="1844824"/>
            <a:ext cx="9144000" cy="1656184"/>
          </a:xfr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s-PE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ANÁLISIS PREDICTIVOS PARA LA INVESTIGACIÓN</a:t>
            </a:r>
          </a:p>
        </p:txBody>
      </p:sp>
      <p:sp>
        <p:nvSpPr>
          <p:cNvPr id="23" name="2 Subtítulo"/>
          <p:cNvSpPr>
            <a:spLocks noGrp="1"/>
          </p:cNvSpPr>
          <p:nvPr>
            <p:ph type="subTitle" idx="1"/>
          </p:nvPr>
        </p:nvSpPr>
        <p:spPr>
          <a:xfrm>
            <a:off x="726728" y="4221088"/>
            <a:ext cx="7632848" cy="1270992"/>
          </a:xfrm>
        </p:spPr>
        <p:txBody>
          <a:bodyPr>
            <a:normAutofit/>
          </a:bodyPr>
          <a:lstStyle/>
          <a:p>
            <a:r>
              <a:rPr lang="es-E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M.Sc</a:t>
            </a:r>
            <a:r>
              <a:rPr lang="es-E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s-E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Luis </a:t>
            </a:r>
            <a:r>
              <a:rPr lang="es-E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A. Fernández </a:t>
            </a:r>
            <a:r>
              <a:rPr lang="es-E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V.; </a:t>
            </a:r>
            <a:r>
              <a:rPr lang="es-E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Ing°</a:t>
            </a:r>
            <a:r>
              <a:rPr lang="es-E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s-E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E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lfvfernandez@msn.com</a:t>
            </a:r>
          </a:p>
          <a:p>
            <a:r>
              <a:rPr lang="es-E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lfernandez@speedy.com.pe</a:t>
            </a:r>
          </a:p>
          <a:p>
            <a:endParaRPr lang="es-ES" sz="20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645971" y="1412776"/>
            <a:ext cx="1738536" cy="1267544"/>
          </a:xfrm>
          <a:prstGeom prst="rect">
            <a:avLst/>
          </a:prstGeom>
          <a:ln w="57150">
            <a:prstDash val="solid"/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PE" sz="20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Linealidad</a:t>
            </a:r>
          </a:p>
        </p:txBody>
      </p:sp>
      <p:sp>
        <p:nvSpPr>
          <p:cNvPr id="6" name="Rectángulo 5"/>
          <p:cNvSpPr/>
          <p:nvPr/>
        </p:nvSpPr>
        <p:spPr>
          <a:xfrm>
            <a:off x="2560633" y="1412776"/>
            <a:ext cx="6016562" cy="1267544"/>
          </a:xfrm>
          <a:prstGeom prst="rect">
            <a:avLst/>
          </a:prstGeom>
          <a:ln w="57150">
            <a:prstDash val="solid"/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PE" sz="16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 modelo de regresión es lineal en los parámetros, aunque puede o no ser lineal en las variables.</a:t>
            </a:r>
          </a:p>
          <a:p>
            <a:pPr lvl="0"/>
            <a:endParaRPr lang="es-PE" sz="1600" dirty="0" smtClean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lvl="0"/>
            <a:r>
              <a:rPr lang="es-PE" sz="1600" dirty="0" err="1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</a:t>
            </a:r>
            <a:r>
              <a:rPr lang="es-PE" sz="1600" baseline="-25000" dirty="0" err="1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r>
              <a:rPr lang="es-PE" sz="1600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s-PE" sz="16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 </a:t>
            </a:r>
            <a:r>
              <a:rPr lang="el-GR" sz="16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β</a:t>
            </a:r>
            <a:r>
              <a:rPr lang="el-GR" sz="1600" baseline="-250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el-GR" sz="16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 β</a:t>
            </a:r>
            <a:r>
              <a:rPr lang="el-GR" sz="1600" baseline="-250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el-GR" sz="16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s-PE" sz="16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</a:t>
            </a:r>
            <a:r>
              <a:rPr lang="es-PE" sz="1600" baseline="-250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r>
              <a:rPr lang="es-PE" sz="16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+ </a:t>
            </a:r>
            <a:r>
              <a:rPr lang="es-PE" sz="1600" dirty="0" err="1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</a:t>
            </a:r>
            <a:r>
              <a:rPr lang="es-PE" sz="1600" baseline="-25000" dirty="0" err="1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r>
              <a:rPr lang="es-PE" sz="1600" baseline="-250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endParaRPr lang="es-PE" sz="1600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656315" y="3146201"/>
            <a:ext cx="1738536" cy="1267544"/>
          </a:xfrm>
          <a:prstGeom prst="rect">
            <a:avLst/>
          </a:prstGeom>
          <a:ln w="57150">
            <a:prstDash val="solid"/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Valores </a:t>
            </a:r>
            <a:r>
              <a:rPr lang="es-PE" sz="16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ﬁjos</a:t>
            </a:r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de X, o valores de X independientes del término de error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2570977" y="3146201"/>
            <a:ext cx="6016562" cy="1267544"/>
          </a:xfrm>
          <a:prstGeom prst="rect">
            <a:avLst/>
          </a:prstGeom>
          <a:ln w="57150">
            <a:prstDash val="solid"/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es-PE" sz="16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lvl="0"/>
            <a:r>
              <a:rPr lang="es-PE" sz="16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Los </a:t>
            </a:r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valores que toma la </a:t>
            </a:r>
            <a:r>
              <a:rPr lang="es-PE" sz="16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regresora</a:t>
            </a:r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X pueden considerarse </a:t>
            </a:r>
            <a:r>
              <a:rPr lang="es-PE" sz="1600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ﬁjos</a:t>
            </a:r>
            <a:r>
              <a:rPr lang="es-PE" sz="16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</a:t>
            </a:r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en muestras repetidas o haber sido muestreados junto con la variable dependiente Y.</a:t>
            </a:r>
          </a:p>
          <a:p>
            <a:pPr lvl="0"/>
            <a:endParaRPr lang="es-PE" sz="16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lvl="0"/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</a:t>
            </a:r>
            <a:r>
              <a:rPr lang="es-PE" sz="16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cov</a:t>
            </a:r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(X</a:t>
            </a:r>
            <a:r>
              <a:rPr lang="es-PE" sz="1600" baseline="-25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i</a:t>
            </a:r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, </a:t>
            </a:r>
            <a:r>
              <a:rPr lang="es-PE" sz="16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u</a:t>
            </a:r>
            <a:r>
              <a:rPr lang="es-PE" sz="1600" baseline="-250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i</a:t>
            </a:r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) = 0</a:t>
            </a:r>
          </a:p>
          <a:p>
            <a:pPr algn="ctr"/>
            <a:endParaRPr lang="es-PE" sz="1600" dirty="0"/>
          </a:p>
        </p:txBody>
      </p:sp>
      <p:sp>
        <p:nvSpPr>
          <p:cNvPr id="15" name="Rectángulo 14"/>
          <p:cNvSpPr/>
          <p:nvPr/>
        </p:nvSpPr>
        <p:spPr>
          <a:xfrm>
            <a:off x="641114" y="4879626"/>
            <a:ext cx="1738536" cy="1267544"/>
          </a:xfrm>
          <a:prstGeom prst="rect">
            <a:avLst/>
          </a:prstGeom>
          <a:ln w="57150">
            <a:prstDash val="solid"/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El valor medio de la perturbación “</a:t>
            </a:r>
            <a:r>
              <a:rPr lang="es-PE" sz="16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ui</a:t>
            </a:r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” es igual a cero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2555776" y="4879626"/>
            <a:ext cx="6016562" cy="1267544"/>
          </a:xfrm>
          <a:prstGeom prst="rect">
            <a:avLst/>
          </a:prstGeom>
          <a:ln w="57150">
            <a:prstDash val="solid"/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es-PE" sz="1600" dirty="0" smtClean="0"/>
          </a:p>
          <a:p>
            <a:pPr lvl="0"/>
            <a:r>
              <a:rPr lang="es-PE" sz="1600" dirty="0" smtClean="0">
                <a:ln>
                  <a:solidFill>
                    <a:schemeClr val="tx1"/>
                  </a:solidFill>
                </a:ln>
              </a:rPr>
              <a:t>Dado </a:t>
            </a:r>
            <a:r>
              <a:rPr lang="es-PE" sz="1600" dirty="0">
                <a:ln>
                  <a:solidFill>
                    <a:schemeClr val="tx1"/>
                  </a:solidFill>
                </a:ln>
              </a:rPr>
              <a:t>el valor de X</a:t>
            </a:r>
            <a:r>
              <a:rPr lang="es-PE" sz="1600" baseline="-25000" dirty="0">
                <a:ln>
                  <a:solidFill>
                    <a:schemeClr val="tx1"/>
                  </a:solidFill>
                </a:ln>
              </a:rPr>
              <a:t>i</a:t>
            </a:r>
            <a:r>
              <a:rPr lang="es-PE" sz="1600" dirty="0">
                <a:ln>
                  <a:solidFill>
                    <a:schemeClr val="tx1"/>
                  </a:solidFill>
                </a:ln>
              </a:rPr>
              <a:t>, la media o el valor esperado del término de perturbación aleatoria </a:t>
            </a:r>
            <a:r>
              <a:rPr lang="es-PE" sz="1600" dirty="0" err="1">
                <a:ln>
                  <a:solidFill>
                    <a:schemeClr val="tx1"/>
                  </a:solidFill>
                </a:ln>
              </a:rPr>
              <a:t>u</a:t>
            </a:r>
            <a:r>
              <a:rPr lang="es-PE" sz="1600" baseline="-25000" dirty="0" err="1">
                <a:ln>
                  <a:solidFill>
                    <a:schemeClr val="tx1"/>
                  </a:solidFill>
                </a:ln>
              </a:rPr>
              <a:t>i</a:t>
            </a:r>
            <a:r>
              <a:rPr lang="es-PE" sz="1600" dirty="0">
                <a:ln>
                  <a:solidFill>
                    <a:schemeClr val="tx1"/>
                  </a:solidFill>
                </a:ln>
              </a:rPr>
              <a:t> es cero. Simbólicamente,  tenemos que</a:t>
            </a:r>
          </a:p>
          <a:p>
            <a:pPr lvl="0"/>
            <a:endParaRPr lang="es-PE" sz="1600" dirty="0" smtClean="0">
              <a:ln>
                <a:solidFill>
                  <a:schemeClr val="tx1"/>
                </a:solidFill>
              </a:ln>
            </a:endParaRPr>
          </a:p>
          <a:p>
            <a:pPr lvl="0"/>
            <a:r>
              <a:rPr lang="es-PE" sz="1600" dirty="0">
                <a:ln>
                  <a:solidFill>
                    <a:schemeClr val="tx1"/>
                  </a:solidFill>
                </a:ln>
              </a:rPr>
              <a:t>E(</a:t>
            </a:r>
            <a:r>
              <a:rPr lang="es-PE" sz="1600" dirty="0" err="1">
                <a:ln>
                  <a:solidFill>
                    <a:schemeClr val="tx1"/>
                  </a:solidFill>
                </a:ln>
              </a:rPr>
              <a:t>u</a:t>
            </a:r>
            <a:r>
              <a:rPr lang="es-PE" sz="1600" baseline="-25000" dirty="0" err="1">
                <a:ln>
                  <a:solidFill>
                    <a:schemeClr val="tx1"/>
                  </a:solidFill>
                </a:ln>
              </a:rPr>
              <a:t>i</a:t>
            </a:r>
            <a:r>
              <a:rPr lang="es-PE" sz="1600" dirty="0" err="1">
                <a:ln>
                  <a:solidFill>
                    <a:schemeClr val="tx1"/>
                  </a:solidFill>
                </a:ln>
              </a:rPr>
              <a:t>|X</a:t>
            </a:r>
            <a:r>
              <a:rPr lang="es-PE" sz="1600" baseline="-25000" dirty="0" err="1">
                <a:ln>
                  <a:solidFill>
                    <a:schemeClr val="tx1"/>
                  </a:solidFill>
                </a:ln>
              </a:rPr>
              <a:t>i</a:t>
            </a:r>
            <a:r>
              <a:rPr lang="es-PE" sz="1600" dirty="0">
                <a:ln>
                  <a:solidFill>
                    <a:schemeClr val="tx1"/>
                  </a:solidFill>
                </a:ln>
              </a:rPr>
              <a:t>) = 0</a:t>
            </a:r>
          </a:p>
          <a:p>
            <a:pPr lvl="0"/>
            <a:r>
              <a:rPr lang="es-PE" sz="1600" dirty="0">
                <a:ln>
                  <a:solidFill>
                    <a:schemeClr val="tx1"/>
                  </a:solidFill>
                </a:ln>
              </a:rPr>
              <a:t>E(</a:t>
            </a:r>
            <a:r>
              <a:rPr lang="es-PE" sz="1600" dirty="0" err="1">
                <a:ln>
                  <a:solidFill>
                    <a:schemeClr val="tx1"/>
                  </a:solidFill>
                </a:ln>
              </a:rPr>
              <a:t>u</a:t>
            </a:r>
            <a:r>
              <a:rPr lang="es-PE" sz="1600" baseline="-25000" dirty="0" err="1">
                <a:ln>
                  <a:solidFill>
                    <a:schemeClr val="tx1"/>
                  </a:solidFill>
                </a:ln>
              </a:rPr>
              <a:t>i</a:t>
            </a:r>
            <a:r>
              <a:rPr lang="es-PE" sz="1600" dirty="0">
                <a:ln>
                  <a:solidFill>
                    <a:schemeClr val="tx1"/>
                  </a:solidFill>
                </a:ln>
              </a:rPr>
              <a:t>) = 0 (Si “X” no es estocástica)</a:t>
            </a:r>
          </a:p>
          <a:p>
            <a:pPr algn="ctr"/>
            <a:endParaRPr lang="es-PE" sz="1600" dirty="0"/>
          </a:p>
        </p:txBody>
      </p:sp>
      <p:sp>
        <p:nvSpPr>
          <p:cNvPr id="17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smtClean="0"/>
              <a:t>SUPUESTOS</a:t>
            </a:r>
            <a:endParaRPr lang="es-PE" b="1" dirty="0"/>
          </a:p>
        </p:txBody>
      </p:sp>
    </p:spTree>
    <p:extLst>
      <p:ext uri="{BB962C8B-B14F-4D97-AF65-F5344CB8AC3E}">
        <p14:creationId xmlns:p14="http://schemas.microsoft.com/office/powerpoint/2010/main" val="49259357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499654" y="260648"/>
            <a:ext cx="1884853" cy="1267544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PE" sz="1600" dirty="0"/>
              <a:t> </a:t>
            </a:r>
            <a:r>
              <a:rPr lang="es-PE" sz="1600" dirty="0" err="1">
                <a:ln>
                  <a:solidFill>
                    <a:schemeClr val="tx1"/>
                  </a:solidFill>
                </a:ln>
              </a:rPr>
              <a:t>Homoscedasticidad</a:t>
            </a:r>
            <a:r>
              <a:rPr lang="es-PE" sz="1600" dirty="0">
                <a:ln>
                  <a:solidFill>
                    <a:schemeClr val="tx1"/>
                  </a:solidFill>
                </a:ln>
              </a:rPr>
              <a:t> o varianza constante de “</a:t>
            </a:r>
            <a:r>
              <a:rPr lang="es-PE" sz="1600" dirty="0" err="1">
                <a:ln>
                  <a:solidFill>
                    <a:schemeClr val="tx1"/>
                  </a:solidFill>
                </a:ln>
              </a:rPr>
              <a:t>u</a:t>
            </a:r>
            <a:r>
              <a:rPr lang="es-PE" sz="1600" baseline="-25000" dirty="0" err="1">
                <a:ln>
                  <a:solidFill>
                    <a:schemeClr val="tx1"/>
                  </a:solidFill>
                </a:ln>
              </a:rPr>
              <a:t>i</a:t>
            </a:r>
            <a:r>
              <a:rPr lang="es-PE" sz="1600" dirty="0">
                <a:ln>
                  <a:solidFill>
                    <a:schemeClr val="tx1"/>
                  </a:solidFill>
                </a:ln>
              </a:rPr>
              <a:t>”</a:t>
            </a:r>
          </a:p>
        </p:txBody>
      </p:sp>
      <p:sp>
        <p:nvSpPr>
          <p:cNvPr id="6" name="Rectángulo 5"/>
          <p:cNvSpPr/>
          <p:nvPr/>
        </p:nvSpPr>
        <p:spPr>
          <a:xfrm>
            <a:off x="2560633" y="260648"/>
            <a:ext cx="6016562" cy="1267544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PE" sz="1600" dirty="0">
                <a:ln>
                  <a:solidFill>
                    <a:schemeClr val="tx1"/>
                  </a:solidFill>
                </a:ln>
              </a:rPr>
              <a:t>La varianza del término de error, o de perturbación, es la misma sin importar el valor de X. Simbólicamente, tenemos que</a:t>
            </a:r>
            <a:r>
              <a:rPr lang="es-PE" sz="1600" dirty="0" smtClean="0">
                <a:ln>
                  <a:solidFill>
                    <a:schemeClr val="tx1"/>
                  </a:solidFill>
                </a:ln>
              </a:rPr>
              <a:t>:</a:t>
            </a:r>
          </a:p>
          <a:p>
            <a:pPr lvl="0"/>
            <a:endParaRPr lang="es-PE" sz="1600" dirty="0"/>
          </a:p>
          <a:p>
            <a:endParaRPr lang="es-PE" sz="1600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499654" y="1844824"/>
            <a:ext cx="1895197" cy="1267544"/>
          </a:xfrm>
          <a:prstGeom prst="rect">
            <a:avLst/>
          </a:prstGeom>
          <a:ln w="57150">
            <a:solidFill>
              <a:srgbClr val="FF00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</a:t>
            </a:r>
            <a:r>
              <a:rPr lang="es-PE" sz="1600" dirty="0">
                <a:ln>
                  <a:solidFill>
                    <a:schemeClr val="tx1"/>
                  </a:solidFill>
                </a:ln>
              </a:rPr>
              <a:t>No hay </a:t>
            </a:r>
            <a:r>
              <a:rPr lang="es-PE" sz="1600" dirty="0" err="1">
                <a:ln>
                  <a:solidFill>
                    <a:schemeClr val="tx1"/>
                  </a:solidFill>
                </a:ln>
              </a:rPr>
              <a:t>autocorrelación</a:t>
            </a:r>
            <a:r>
              <a:rPr lang="es-PE" sz="1600" dirty="0">
                <a:ln>
                  <a:solidFill>
                    <a:schemeClr val="tx1"/>
                  </a:solidFill>
                </a:ln>
              </a:rPr>
              <a:t> entre las perturbaciones</a:t>
            </a:r>
          </a:p>
          <a:p>
            <a:pPr lvl="0"/>
            <a:endParaRPr lang="es-PE" sz="16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ángulo 7"/>
              <p:cNvSpPr/>
              <p:nvPr/>
            </p:nvSpPr>
            <p:spPr>
              <a:xfrm>
                <a:off x="2570977" y="1844824"/>
                <a:ext cx="6016562" cy="1267544"/>
              </a:xfrm>
              <a:prstGeom prst="rect">
                <a:avLst/>
              </a:prstGeom>
              <a:ln w="57150">
                <a:solidFill>
                  <a:srgbClr val="FF0000"/>
                </a:solidFill>
              </a:ln>
              <a:effectLst>
                <a:glow rad="101600">
                  <a:srgbClr val="FFFF00">
                    <a:alpha val="60000"/>
                  </a:srgbClr>
                </a:glow>
              </a:effectLst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lvl="0"/>
                <a:endParaRPr lang="es-PE" sz="1600" dirty="0" smtClean="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</a:endParaRPr>
              </a:p>
              <a:p>
                <a:pPr lvl="0"/>
                <a:endParaRPr lang="es-PE" sz="1600" dirty="0" smtClean="0"/>
              </a:p>
              <a:p>
                <a:pPr lvl="0"/>
                <a:r>
                  <a:rPr lang="es-PE" sz="1600" dirty="0" smtClean="0">
                    <a:ln>
                      <a:solidFill>
                        <a:schemeClr val="tx1"/>
                      </a:solidFill>
                    </a:ln>
                  </a:rPr>
                  <a:t>Dados </a:t>
                </a:r>
                <a:r>
                  <a:rPr lang="es-PE" sz="1600" dirty="0">
                    <a:ln>
                      <a:solidFill>
                        <a:schemeClr val="tx1"/>
                      </a:solidFill>
                    </a:ln>
                  </a:rPr>
                  <a:t>dos valores cualesquiera de X, Xi y </a:t>
                </a:r>
                <a:r>
                  <a:rPr lang="es-PE" sz="1600" dirty="0" err="1">
                    <a:ln>
                      <a:solidFill>
                        <a:schemeClr val="tx1"/>
                      </a:solidFill>
                    </a:ln>
                  </a:rPr>
                  <a:t>Xj</a:t>
                </a:r>
                <a:r>
                  <a:rPr lang="es-PE" sz="1600" dirty="0">
                    <a:ln>
                      <a:solidFill>
                        <a:schemeClr val="tx1"/>
                      </a:solidFill>
                    </a:ln>
                  </a:rPr>
                  <a:t> (i </a:t>
                </a:r>
                <a14:m>
                  <m:oMath xmlns:m="http://schemas.openxmlformats.org/officeDocument/2006/math">
                    <m:r>
                      <a:rPr lang="es-PE" sz="1600" i="1" dirty="0">
                        <a:ln>
                          <a:solidFill>
                            <a:schemeClr val="tx1"/>
                          </a:solidFill>
                        </a:ln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</m:oMath>
                </a14:m>
                <a:r>
                  <a:rPr lang="es-PE" sz="1600" dirty="0">
                    <a:ln>
                      <a:solidFill>
                        <a:schemeClr val="tx1"/>
                      </a:solidFill>
                    </a:ln>
                  </a:rPr>
                  <a:t> j), la correlación entre dos </a:t>
                </a:r>
                <a:r>
                  <a:rPr lang="es-PE" sz="1600" dirty="0" err="1">
                    <a:ln>
                      <a:solidFill>
                        <a:schemeClr val="tx1"/>
                      </a:solidFill>
                    </a:ln>
                  </a:rPr>
                  <a:t>ui</a:t>
                </a:r>
                <a:r>
                  <a:rPr lang="es-PE" sz="1600" dirty="0">
                    <a:ln>
                      <a:solidFill>
                        <a:schemeClr val="tx1"/>
                      </a:solidFill>
                    </a:ln>
                  </a:rPr>
                  <a:t> y </a:t>
                </a:r>
                <a:r>
                  <a:rPr lang="es-PE" sz="1600" dirty="0" err="1">
                    <a:ln>
                      <a:solidFill>
                        <a:schemeClr val="tx1"/>
                      </a:solidFill>
                    </a:ln>
                  </a:rPr>
                  <a:t>uj</a:t>
                </a:r>
                <a:r>
                  <a:rPr lang="es-PE" sz="1600" dirty="0">
                    <a:ln>
                      <a:solidFill>
                        <a:schemeClr val="tx1"/>
                      </a:solidFill>
                    </a:ln>
                  </a:rPr>
                  <a:t> cualesquiera (i </a:t>
                </a:r>
                <a14:m>
                  <m:oMath xmlns:m="http://schemas.openxmlformats.org/officeDocument/2006/math">
                    <m:r>
                      <a:rPr lang="es-PE" sz="1600" i="1">
                        <a:ln>
                          <a:solidFill>
                            <a:schemeClr val="tx1"/>
                          </a:solidFill>
                        </a:ln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</m:oMath>
                </a14:m>
                <a:r>
                  <a:rPr lang="es-PE" sz="1600" dirty="0">
                    <a:ln>
                      <a:solidFill>
                        <a:schemeClr val="tx1"/>
                      </a:solidFill>
                    </a:ln>
                  </a:rPr>
                  <a:t> j) es cero. En pocas palabras, estas observaciones se muestrean de manera independiente</a:t>
                </a:r>
                <a:r>
                  <a:rPr lang="es-PE" sz="1600" dirty="0" smtClean="0">
                    <a:ln>
                      <a:solidFill>
                        <a:schemeClr val="tx1"/>
                      </a:solidFill>
                    </a:ln>
                  </a:rPr>
                  <a:t>.</a:t>
                </a:r>
              </a:p>
              <a:p>
                <a:pPr lvl="0"/>
                <a:endParaRPr lang="es-PE" sz="1600" dirty="0"/>
              </a:p>
              <a:p>
                <a:pPr lvl="0"/>
                <a:endParaRPr lang="es-PE" sz="1600" dirty="0" smtClean="0"/>
              </a:p>
              <a:p>
                <a:pPr lvl="0"/>
                <a:endParaRPr lang="es-PE" sz="1600" dirty="0"/>
              </a:p>
              <a:p>
                <a:endParaRPr lang="es-PE" sz="1600" dirty="0"/>
              </a:p>
            </p:txBody>
          </p:sp>
        </mc:Choice>
        <mc:Fallback xmlns="">
          <p:sp>
            <p:nvSpPr>
              <p:cNvPr id="8" name="Rectángulo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0977" y="1844824"/>
                <a:ext cx="6016562" cy="126754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 w="57150">
                <a:solidFill>
                  <a:srgbClr val="FF0000"/>
                </a:solidFill>
              </a:ln>
              <a:effectLst>
                <a:glow rad="101600">
                  <a:srgbClr val="FFFF00">
                    <a:alpha val="60000"/>
                  </a:srgbClr>
                </a:glow>
              </a:effectLst>
            </p:spPr>
            <p:txBody>
              <a:bodyPr/>
              <a:lstStyle/>
              <a:p>
                <a:r>
                  <a:rPr lang="es-P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ángulo 8"/>
          <p:cNvSpPr/>
          <p:nvPr/>
        </p:nvSpPr>
        <p:spPr>
          <a:xfrm>
            <a:off x="499654" y="3429000"/>
            <a:ext cx="1884853" cy="1267544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PE" sz="1400" dirty="0">
                <a:ln>
                  <a:solidFill>
                    <a:schemeClr val="tx1"/>
                  </a:solidFill>
                </a:ln>
              </a:rPr>
              <a:t>El número de observaciones </a:t>
            </a:r>
            <a:r>
              <a:rPr lang="es-PE" sz="1400" dirty="0" smtClean="0">
                <a:ln>
                  <a:solidFill>
                    <a:schemeClr val="tx1"/>
                  </a:solidFill>
                </a:ln>
              </a:rPr>
              <a:t>“n” </a:t>
            </a:r>
            <a:r>
              <a:rPr lang="es-PE" sz="1400" dirty="0">
                <a:ln>
                  <a:solidFill>
                    <a:schemeClr val="tx1"/>
                  </a:solidFill>
                </a:ln>
              </a:rPr>
              <a:t>debe ser mayor que el número de parámetros por estimar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2560633" y="3429000"/>
            <a:ext cx="6016562" cy="1267544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PE" sz="16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Sucesivamente, el número de observaciones n debe ser mayor que el número de variables explicativas.</a:t>
            </a:r>
          </a:p>
          <a:p>
            <a:endParaRPr lang="es-PE" sz="1600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99654" y="5162425"/>
            <a:ext cx="1895197" cy="1267544"/>
          </a:xfrm>
          <a:prstGeom prst="rect">
            <a:avLst/>
          </a:prstGeom>
          <a:ln w="57150">
            <a:solidFill>
              <a:srgbClr val="00206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La naturaleza de las variables X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2570977" y="5162425"/>
            <a:ext cx="6016562" cy="1267544"/>
          </a:xfrm>
          <a:prstGeom prst="rect">
            <a:avLst/>
          </a:prstGeom>
          <a:ln w="57150">
            <a:solidFill>
              <a:srgbClr val="00206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es-PE" sz="16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lvl="0"/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No todos los valores X en una muestra determinada deben ser iguales. Técnicamente, </a:t>
            </a:r>
            <a:r>
              <a:rPr lang="es-PE" sz="16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var</a:t>
            </a:r>
            <a:r>
              <a:rPr lang="es-PE" sz="16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(X) debe ser un número positivo. Además, no puede haber valores atípicos de la variable X, es decir, valores muy grandes en relación con el resto de las observaciones.</a:t>
            </a:r>
          </a:p>
          <a:p>
            <a:endParaRPr lang="es-PE" sz="160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3"/>
          <a:srcRect l="42266" t="54140" r="38016" b="34048"/>
          <a:stretch/>
        </p:blipFill>
        <p:spPr>
          <a:xfrm>
            <a:off x="3923928" y="904888"/>
            <a:ext cx="2592288" cy="57083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4"/>
          <a:srcRect l="43913" t="40157" r="40591" b="53937"/>
          <a:stretch/>
        </p:blipFill>
        <p:spPr>
          <a:xfrm>
            <a:off x="4355976" y="2592619"/>
            <a:ext cx="2016224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14744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 Título"/>
          <p:cNvSpPr txBox="1">
            <a:spLocks/>
          </p:cNvSpPr>
          <p:nvPr/>
        </p:nvSpPr>
        <p:spPr>
          <a:xfrm>
            <a:off x="0" y="0"/>
            <a:ext cx="9144000" cy="1124744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500" b="1" dirty="0" smtClean="0"/>
          </a:p>
          <a:p>
            <a:r>
              <a:rPr lang="es-ES" sz="3600" b="1" dirty="0" smtClean="0"/>
              <a:t>VARIANZAS Y COVARIANZAS</a:t>
            </a:r>
            <a:endParaRPr lang="es-PE" sz="3600" b="1" dirty="0"/>
          </a:p>
        </p:txBody>
      </p:sp>
      <p:sp>
        <p:nvSpPr>
          <p:cNvPr id="19" name="AutoShape 8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0" name="AutoShape 10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477000" y="1616968"/>
            <a:ext cx="1952625" cy="4667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altLang="es-PE" sz="2400">
                <a:latin typeface="Times New Roman" pitchFamily="18" charset="0"/>
              </a:rPr>
              <a:t>Varianza de X</a:t>
            </a:r>
            <a:endParaRPr lang="es-ES" altLang="es-PE" sz="2400">
              <a:latin typeface="Times New Roman" pitchFamily="18" charset="0"/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441325" y="3334643"/>
            <a:ext cx="1952625" cy="4667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altLang="es-PE" sz="2400">
                <a:latin typeface="Times New Roman" pitchFamily="18" charset="0"/>
              </a:rPr>
              <a:t>Varianza de Y</a:t>
            </a:r>
            <a:endParaRPr lang="es-ES" altLang="es-PE" sz="2400">
              <a:latin typeface="Times New Roman" pitchFamily="18" charset="0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410200" y="4969768"/>
            <a:ext cx="3352800" cy="4667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s-ES_tradnl" altLang="es-PE" sz="2400">
                <a:solidFill>
                  <a:srgbClr val="FF0000"/>
                </a:solidFill>
                <a:latin typeface="Times New Roman" pitchFamily="18" charset="0"/>
              </a:rPr>
              <a:t>Covarianza entre X e Y</a:t>
            </a:r>
            <a:endParaRPr lang="es-ES" altLang="es-PE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2590800" y="3674368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24" name="Line 10"/>
          <p:cNvSpPr>
            <a:spLocks noChangeShapeType="1"/>
          </p:cNvSpPr>
          <p:nvPr/>
        </p:nvSpPr>
        <p:spPr bwMode="auto">
          <a:xfrm flipH="1">
            <a:off x="4800600" y="1845568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5486400" y="5579368"/>
            <a:ext cx="33528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altLang="es-PE" sz="1600" b="1"/>
              <a:t>Mide si existe asociación </a:t>
            </a:r>
            <a:r>
              <a:rPr lang="es-ES" altLang="es-PE" sz="1600" b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lineal</a:t>
            </a:r>
            <a:r>
              <a:rPr lang="es-ES" altLang="es-PE" sz="1600" b="1"/>
              <a:t> entre X e Y. Positiva o negativa pero no la intensidad</a:t>
            </a:r>
          </a:p>
        </p:txBody>
      </p:sp>
      <p:sp>
        <p:nvSpPr>
          <p:cNvPr id="27" name="Line 12"/>
          <p:cNvSpPr>
            <a:spLocks noChangeShapeType="1"/>
          </p:cNvSpPr>
          <p:nvPr/>
        </p:nvSpPr>
        <p:spPr bwMode="auto">
          <a:xfrm>
            <a:off x="5029200" y="5731768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28" name="Line 13"/>
          <p:cNvSpPr>
            <a:spLocks noChangeShapeType="1"/>
          </p:cNvSpPr>
          <p:nvPr/>
        </p:nvSpPr>
        <p:spPr bwMode="auto">
          <a:xfrm>
            <a:off x="5029200" y="6265168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PE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1340768"/>
            <a:ext cx="39052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362" y="2925067"/>
            <a:ext cx="42576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07806"/>
            <a:ext cx="407670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831746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 Título"/>
          <p:cNvSpPr txBox="1">
            <a:spLocks/>
          </p:cNvSpPr>
          <p:nvPr/>
        </p:nvSpPr>
        <p:spPr>
          <a:xfrm>
            <a:off x="0" y="0"/>
            <a:ext cx="9144000" cy="1124744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500" b="1" dirty="0" smtClean="0"/>
          </a:p>
          <a:p>
            <a:r>
              <a:rPr lang="es-ES" sz="3600" b="1" dirty="0" smtClean="0"/>
              <a:t>COEFICIENTE DE CORRELACIÓN LINEAL</a:t>
            </a:r>
            <a:endParaRPr lang="es-PE" sz="3600" b="1" dirty="0"/>
          </a:p>
        </p:txBody>
      </p:sp>
      <p:sp>
        <p:nvSpPr>
          <p:cNvPr id="19" name="AutoShape 8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0" name="AutoShape 10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1143000" y="1295400"/>
            <a:ext cx="7086600" cy="1163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_tradnl" altLang="es-PE" sz="2000" dirty="0"/>
              <a:t>El valor de la covarianza dependerá de los valores de las variables, por tanto de sus unidades. Para poder eliminar las unidades y tener una medida adimensional utilizamos el </a:t>
            </a:r>
            <a:r>
              <a:rPr lang="es-ES_tradnl" altLang="es-PE" sz="2000" b="1" dirty="0"/>
              <a:t>COEFICIENTE DE CORRELACIÓN LINEAL</a:t>
            </a:r>
            <a:r>
              <a:rPr lang="es-ES_tradnl" altLang="es-PE" sz="2000" dirty="0"/>
              <a:t> </a:t>
            </a: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s-PE"/>
          </a:p>
        </p:txBody>
      </p:sp>
      <p:graphicFrame>
        <p:nvGraphicFramePr>
          <p:cNvPr id="3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269058"/>
              </p:ext>
            </p:extLst>
          </p:nvPr>
        </p:nvGraphicFramePr>
        <p:xfrm>
          <a:off x="6359748" y="2060848"/>
          <a:ext cx="6096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Ecuación" r:id="rId3" imgW="304668" imgH="241195" progId="Equation.3">
                  <p:embed/>
                </p:oleObj>
              </mc:Choice>
              <mc:Fallback>
                <p:oleObj name="Ecuación" r:id="rId3" imgW="304668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9748" y="2060848"/>
                        <a:ext cx="609600" cy="476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7"/>
          <p:cNvGraphicFramePr>
            <a:graphicFrameLocks noChangeAspect="1"/>
          </p:cNvGraphicFramePr>
          <p:nvPr/>
        </p:nvGraphicFramePr>
        <p:xfrm>
          <a:off x="3721100" y="2667000"/>
          <a:ext cx="134937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Ecuación" r:id="rId5" imgW="596880" imgH="469800" progId="Equation.3">
                  <p:embed/>
                </p:oleObj>
              </mc:Choice>
              <mc:Fallback>
                <p:oleObj name="Ecuación" r:id="rId5" imgW="59688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2667000"/>
                        <a:ext cx="1349375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2787824" y="3933056"/>
            <a:ext cx="6400800" cy="1715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s-ES_tradnl" altLang="es-PE" sz="1600" b="1" dirty="0" smtClean="0">
                <a:latin typeface="Times New Roman" pitchFamily="18" charset="0"/>
              </a:rPr>
              <a:t>Los valores se encuentran entre:</a:t>
            </a:r>
            <a:endParaRPr lang="es-ES_tradnl" altLang="es-PE" sz="1600" b="1" dirty="0">
              <a:latin typeface="Times New Roman" pitchFamily="18" charset="0"/>
            </a:endParaRPr>
          </a:p>
          <a:p>
            <a:pPr algn="l">
              <a:buFontTx/>
              <a:buChar char="•"/>
            </a:pPr>
            <a:r>
              <a:rPr lang="es-ES_tradnl" altLang="es-PE" sz="1600" b="1" dirty="0">
                <a:latin typeface="Times New Roman" pitchFamily="18" charset="0"/>
              </a:rPr>
              <a:t> -1 </a:t>
            </a:r>
            <a:r>
              <a:rPr lang="en-GB" altLang="es-PE" sz="1600" b="1" dirty="0">
                <a:latin typeface="Times New Roman" pitchFamily="18" charset="0"/>
                <a:sym typeface="Symbol" pitchFamily="18" charset="2"/>
              </a:rPr>
              <a:t></a:t>
            </a:r>
            <a:r>
              <a:rPr lang="es-ES_tradnl" altLang="es-PE" sz="1600" b="1" dirty="0">
                <a:latin typeface="Times New Roman" pitchFamily="18" charset="0"/>
              </a:rPr>
              <a:t> </a:t>
            </a:r>
            <a:r>
              <a:rPr lang="es-ES_tradnl" altLang="es-PE" sz="1600" b="1" i="1" dirty="0">
                <a:latin typeface="Times New Roman" pitchFamily="18" charset="0"/>
              </a:rPr>
              <a:t> r </a:t>
            </a:r>
            <a:r>
              <a:rPr lang="es-ES_tradnl" altLang="es-PE" sz="1600" b="1" dirty="0">
                <a:latin typeface="Times New Roman" pitchFamily="18" charset="0"/>
              </a:rPr>
              <a:t> </a:t>
            </a:r>
            <a:r>
              <a:rPr lang="en-GB" altLang="es-PE" sz="1600" b="1" dirty="0">
                <a:latin typeface="Times New Roman" pitchFamily="18" charset="0"/>
                <a:sym typeface="Symbol" pitchFamily="18" charset="2"/>
              </a:rPr>
              <a:t></a:t>
            </a:r>
            <a:r>
              <a:rPr lang="es-ES_tradnl" altLang="es-PE" sz="1600" b="1" dirty="0">
                <a:latin typeface="Times New Roman" pitchFamily="18" charset="0"/>
              </a:rPr>
              <a:t> 1</a:t>
            </a:r>
          </a:p>
          <a:p>
            <a:pPr algn="l">
              <a:buFontTx/>
              <a:buChar char="•"/>
            </a:pPr>
            <a:r>
              <a:rPr lang="es-ES_tradnl" altLang="es-PE" sz="1600" b="1" dirty="0">
                <a:latin typeface="Times New Roman" pitchFamily="18" charset="0"/>
              </a:rPr>
              <a:t>Si hay relación lineal positiva   </a:t>
            </a:r>
            <a:r>
              <a:rPr lang="es-ES_tradnl" altLang="es-PE" sz="1600" b="1" i="1" dirty="0">
                <a:latin typeface="Times New Roman" pitchFamily="18" charset="0"/>
              </a:rPr>
              <a:t> r</a:t>
            </a:r>
            <a:r>
              <a:rPr lang="es-ES_tradnl" altLang="es-PE" sz="1600" b="1" dirty="0">
                <a:latin typeface="Times New Roman" pitchFamily="18" charset="0"/>
              </a:rPr>
              <a:t>  &gt; 0 y próximo a 1</a:t>
            </a:r>
          </a:p>
          <a:p>
            <a:pPr algn="l">
              <a:buFontTx/>
              <a:buChar char="•"/>
            </a:pPr>
            <a:r>
              <a:rPr lang="es-ES_tradnl" altLang="es-PE" sz="1600" b="1" dirty="0">
                <a:latin typeface="Times New Roman" pitchFamily="18" charset="0"/>
              </a:rPr>
              <a:t>Si hay relación lineal negativa </a:t>
            </a:r>
            <a:r>
              <a:rPr lang="es-ES_tradnl" altLang="es-PE" sz="1600" b="1" i="1" dirty="0">
                <a:latin typeface="Times New Roman" pitchFamily="18" charset="0"/>
              </a:rPr>
              <a:t>r</a:t>
            </a:r>
            <a:r>
              <a:rPr lang="es-ES_tradnl" altLang="es-PE" sz="1600" b="1" dirty="0">
                <a:latin typeface="Times New Roman" pitchFamily="18" charset="0"/>
              </a:rPr>
              <a:t> &lt; 0 y próximo a -1</a:t>
            </a:r>
          </a:p>
          <a:p>
            <a:pPr algn="l">
              <a:buFontTx/>
              <a:buChar char="•"/>
            </a:pPr>
            <a:r>
              <a:rPr lang="es-ES_tradnl" altLang="es-PE" sz="1600" b="1" dirty="0">
                <a:latin typeface="Times New Roman" pitchFamily="18" charset="0"/>
              </a:rPr>
              <a:t>Si no hay relación lineal </a:t>
            </a:r>
            <a:r>
              <a:rPr lang="es-ES_tradnl" altLang="es-PE" sz="1600" b="1" i="1" dirty="0">
                <a:latin typeface="Times New Roman" pitchFamily="18" charset="0"/>
              </a:rPr>
              <a:t> r </a:t>
            </a:r>
            <a:r>
              <a:rPr lang="es-ES_tradnl" altLang="es-PE" sz="1600" b="1" dirty="0">
                <a:latin typeface="Times New Roman" pitchFamily="18" charset="0"/>
              </a:rPr>
              <a:t> se aproxima a 0</a:t>
            </a:r>
          </a:p>
          <a:p>
            <a:pPr algn="l">
              <a:buFontTx/>
              <a:buChar char="•"/>
            </a:pPr>
            <a:r>
              <a:rPr lang="es-ES_tradnl" altLang="es-PE" sz="1600" b="1" dirty="0">
                <a:latin typeface="Times New Roman" pitchFamily="18" charset="0"/>
              </a:rPr>
              <a:t>Si X e Y son independientes </a:t>
            </a:r>
            <a:r>
              <a:rPr lang="es-ES_tradnl" altLang="es-PE" sz="1600" b="1" dirty="0" err="1">
                <a:latin typeface="Times New Roman" pitchFamily="18" charset="0"/>
              </a:rPr>
              <a:t>Sxy</a:t>
            </a:r>
            <a:r>
              <a:rPr lang="es-ES_tradnl" altLang="es-PE" sz="1600" b="1" dirty="0">
                <a:latin typeface="Times New Roman" pitchFamily="18" charset="0"/>
              </a:rPr>
              <a:t> = 0  y  por tanto </a:t>
            </a:r>
            <a:r>
              <a:rPr lang="es-ES_tradnl" altLang="es-PE" sz="1600" b="1" i="1" dirty="0">
                <a:latin typeface="Times New Roman" pitchFamily="18" charset="0"/>
              </a:rPr>
              <a:t>r</a:t>
            </a:r>
            <a:r>
              <a:rPr lang="es-ES_tradnl" altLang="es-PE" sz="1600" b="1" dirty="0">
                <a:latin typeface="Times New Roman" pitchFamily="18" charset="0"/>
              </a:rPr>
              <a:t> = 0</a:t>
            </a:r>
          </a:p>
          <a:p>
            <a:pPr algn="l">
              <a:spcBef>
                <a:spcPct val="50000"/>
              </a:spcBef>
            </a:pPr>
            <a:endParaRPr lang="es-ES_tradnl" altLang="es-PE" sz="1600" b="1" dirty="0">
              <a:latin typeface="Times New Roman" pitchFamily="18" charset="0"/>
            </a:endParaRPr>
          </a:p>
        </p:txBody>
      </p: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0" y="6218238"/>
            <a:ext cx="9144000" cy="57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altLang="es-PE" sz="1200" b="1" dirty="0">
                <a:solidFill>
                  <a:srgbClr val="FF0000"/>
                </a:solidFill>
              </a:rPr>
              <a:t>Si las dos variables son independientes, su covarianza vale cero. No podemos asegurar lo mismo en sentido contrario. Si dos variables tienen covarianza cero, no significa que sean independientes. </a:t>
            </a:r>
            <a:r>
              <a:rPr lang="es-ES" altLang="es-PE" sz="1200" b="1" u="sng" dirty="0">
                <a:solidFill>
                  <a:srgbClr val="FF0000"/>
                </a:solidFill>
              </a:rPr>
              <a:t>Linealmente NO tienen relación</a:t>
            </a:r>
            <a:r>
              <a:rPr lang="es-ES" altLang="es-PE" sz="1200" b="1" dirty="0">
                <a:solidFill>
                  <a:srgbClr val="FF0000"/>
                </a:solidFill>
              </a:rPr>
              <a:t>. Pero pueden </a:t>
            </a:r>
            <a:r>
              <a:rPr lang="es-ES" altLang="es-PE" sz="1200" b="1" dirty="0" err="1">
                <a:solidFill>
                  <a:srgbClr val="FF0000"/>
                </a:solidFill>
              </a:rPr>
              <a:t>pueden</a:t>
            </a:r>
            <a:r>
              <a:rPr lang="es-ES" altLang="es-PE" sz="1200" b="1" dirty="0">
                <a:solidFill>
                  <a:srgbClr val="FF0000"/>
                </a:solidFill>
              </a:rPr>
              <a:t> ser dependientes. </a:t>
            </a: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0" y="5867400"/>
            <a:ext cx="1524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altLang="es-PE" sz="1400" b="1"/>
              <a:t>Importante:</a:t>
            </a:r>
          </a:p>
        </p:txBody>
      </p:sp>
      <p:sp>
        <p:nvSpPr>
          <p:cNvPr id="36" name="Rectangle 12"/>
          <p:cNvSpPr>
            <a:spLocks noChangeArrowheads="1"/>
          </p:cNvSpPr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just"/>
            <a:endParaRPr lang="es-PE" dirty="0"/>
          </a:p>
        </p:txBody>
      </p:sp>
      <p:sp>
        <p:nvSpPr>
          <p:cNvPr id="37" name="AutoShape 13"/>
          <p:cNvSpPr>
            <a:spLocks/>
          </p:cNvSpPr>
          <p:nvPr/>
        </p:nvSpPr>
        <p:spPr bwMode="auto">
          <a:xfrm>
            <a:off x="2711624" y="4009256"/>
            <a:ext cx="76200" cy="1295400"/>
          </a:xfrm>
          <a:prstGeom prst="leftBrace">
            <a:avLst>
              <a:gd name="adj1" fmla="val 14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PE" sz="1050"/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762000" y="4466456"/>
            <a:ext cx="1797224" cy="306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altLang="es-PE" sz="1600" b="1" dirty="0"/>
              <a:t>Propiedades:</a:t>
            </a:r>
          </a:p>
        </p:txBody>
      </p:sp>
    </p:spTree>
    <p:extLst>
      <p:ext uri="{BB962C8B-B14F-4D97-AF65-F5344CB8AC3E}">
        <p14:creationId xmlns:p14="http://schemas.microsoft.com/office/powerpoint/2010/main" val="174985881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 Título"/>
          <p:cNvSpPr txBox="1">
            <a:spLocks/>
          </p:cNvSpPr>
          <p:nvPr/>
        </p:nvSpPr>
        <p:spPr>
          <a:xfrm>
            <a:off x="0" y="0"/>
            <a:ext cx="9144000" cy="1124744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500" b="1" dirty="0" smtClean="0"/>
          </a:p>
          <a:p>
            <a:r>
              <a:rPr lang="es-ES" sz="3600" b="1" dirty="0" smtClean="0"/>
              <a:t>EJEMPLO</a:t>
            </a:r>
          </a:p>
          <a:p>
            <a:r>
              <a:rPr lang="es-ES" sz="2800" b="1" dirty="0" smtClean="0"/>
              <a:t>APLICACIÓN DE VARANZAS, COVARIANZAS Y CORRELACIÓN</a:t>
            </a:r>
            <a:r>
              <a:rPr lang="es-ES" sz="3600" b="1" dirty="0" smtClean="0"/>
              <a:t> </a:t>
            </a:r>
            <a:endParaRPr lang="es-PE" sz="3600" b="1" dirty="0"/>
          </a:p>
        </p:txBody>
      </p:sp>
      <p:sp>
        <p:nvSpPr>
          <p:cNvPr id="19" name="AutoShape 8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0" name="AutoShape 10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162470" y="1412776"/>
            <a:ext cx="8369969" cy="895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_tradnl" altLang="es-PE" sz="2000" dirty="0" smtClean="0"/>
              <a:t>Considere el coeficiente de gasto y los rendimientos en 2015 de los fondos de inversión de alto riesgo para pequeños capitales. Calcule la covarianza y correlación de la muestra.</a:t>
            </a:r>
            <a:endParaRPr lang="es-ES_tradnl" altLang="es-PE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35" y="2420887"/>
            <a:ext cx="3466241" cy="3227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988840"/>
            <a:ext cx="3030389" cy="101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198961"/>
            <a:ext cx="3384375" cy="102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076" y="4360515"/>
            <a:ext cx="407670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910823"/>
              </p:ext>
            </p:extLst>
          </p:nvPr>
        </p:nvGraphicFramePr>
        <p:xfrm>
          <a:off x="6228185" y="5733256"/>
          <a:ext cx="1201946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cuación" r:id="rId7" imgW="596900" imgH="469900" progId="Equation.3">
                  <p:embed/>
                </p:oleObj>
              </mc:Choice>
              <mc:Fallback>
                <p:oleObj name="Ecuación" r:id="rId7" imgW="596900" imgH="4699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8185" y="5733256"/>
                        <a:ext cx="1201946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179512" y="5589240"/>
            <a:ext cx="5256584" cy="1500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s-ES_tradnl" altLang="es-PE" sz="1600" b="1" dirty="0" smtClean="0">
                <a:latin typeface="Times New Roman" pitchFamily="18" charset="0"/>
              </a:rPr>
              <a:t>Los valores se encuentran entre:  </a:t>
            </a:r>
            <a:r>
              <a:rPr lang="es-ES_tradnl" altLang="es-PE" sz="1600" b="1" dirty="0">
                <a:latin typeface="Times New Roman" pitchFamily="18" charset="0"/>
              </a:rPr>
              <a:t>-1 </a:t>
            </a:r>
            <a:r>
              <a:rPr lang="en-GB" altLang="es-PE" sz="1600" b="1" dirty="0">
                <a:latin typeface="Times New Roman" pitchFamily="18" charset="0"/>
                <a:sym typeface="Symbol" pitchFamily="18" charset="2"/>
              </a:rPr>
              <a:t></a:t>
            </a:r>
            <a:r>
              <a:rPr lang="es-ES_tradnl" altLang="es-PE" sz="1600" b="1" dirty="0">
                <a:latin typeface="Times New Roman" pitchFamily="18" charset="0"/>
              </a:rPr>
              <a:t> </a:t>
            </a:r>
            <a:r>
              <a:rPr lang="es-ES_tradnl" altLang="es-PE" sz="1600" b="1" i="1" dirty="0">
                <a:latin typeface="Times New Roman" pitchFamily="18" charset="0"/>
              </a:rPr>
              <a:t> r </a:t>
            </a:r>
            <a:r>
              <a:rPr lang="es-ES_tradnl" altLang="es-PE" sz="1600" b="1" dirty="0">
                <a:latin typeface="Times New Roman" pitchFamily="18" charset="0"/>
              </a:rPr>
              <a:t> </a:t>
            </a:r>
            <a:r>
              <a:rPr lang="en-GB" altLang="es-PE" sz="1600" b="1" dirty="0">
                <a:latin typeface="Times New Roman" pitchFamily="18" charset="0"/>
                <a:sym typeface="Symbol" pitchFamily="18" charset="2"/>
              </a:rPr>
              <a:t></a:t>
            </a:r>
            <a:r>
              <a:rPr lang="es-ES_tradnl" altLang="es-PE" sz="1600" b="1" dirty="0">
                <a:latin typeface="Times New Roman" pitchFamily="18" charset="0"/>
              </a:rPr>
              <a:t> 1</a:t>
            </a:r>
          </a:p>
          <a:p>
            <a:pPr algn="l">
              <a:buFontTx/>
              <a:buChar char="•"/>
            </a:pPr>
            <a:r>
              <a:rPr lang="es-ES_tradnl" altLang="es-PE" sz="1600" b="1" dirty="0">
                <a:latin typeface="Times New Roman" pitchFamily="18" charset="0"/>
              </a:rPr>
              <a:t>Si hay relación lineal positiva   </a:t>
            </a:r>
            <a:r>
              <a:rPr lang="es-ES_tradnl" altLang="es-PE" sz="1600" b="1" i="1" dirty="0">
                <a:latin typeface="Times New Roman" pitchFamily="18" charset="0"/>
              </a:rPr>
              <a:t> r</a:t>
            </a:r>
            <a:r>
              <a:rPr lang="es-ES_tradnl" altLang="es-PE" sz="1600" b="1" dirty="0">
                <a:latin typeface="Times New Roman" pitchFamily="18" charset="0"/>
              </a:rPr>
              <a:t>  &gt; 0 y próximo a 1</a:t>
            </a:r>
          </a:p>
          <a:p>
            <a:pPr algn="l">
              <a:buFontTx/>
              <a:buChar char="•"/>
            </a:pPr>
            <a:r>
              <a:rPr lang="es-ES_tradnl" altLang="es-PE" sz="1600" b="1" dirty="0">
                <a:latin typeface="Times New Roman" pitchFamily="18" charset="0"/>
              </a:rPr>
              <a:t>Si hay relación lineal negativa </a:t>
            </a:r>
            <a:r>
              <a:rPr lang="es-ES_tradnl" altLang="es-PE" sz="1600" b="1" i="1" dirty="0">
                <a:latin typeface="Times New Roman" pitchFamily="18" charset="0"/>
              </a:rPr>
              <a:t>r</a:t>
            </a:r>
            <a:r>
              <a:rPr lang="es-ES_tradnl" altLang="es-PE" sz="1600" b="1" dirty="0">
                <a:latin typeface="Times New Roman" pitchFamily="18" charset="0"/>
              </a:rPr>
              <a:t> &lt; 0 y próximo a -1</a:t>
            </a:r>
          </a:p>
          <a:p>
            <a:pPr algn="l">
              <a:buFontTx/>
              <a:buChar char="•"/>
            </a:pPr>
            <a:r>
              <a:rPr lang="es-ES_tradnl" altLang="es-PE" sz="1600" b="1" dirty="0">
                <a:latin typeface="Times New Roman" pitchFamily="18" charset="0"/>
              </a:rPr>
              <a:t>Si no hay relación lineal </a:t>
            </a:r>
            <a:r>
              <a:rPr lang="es-ES_tradnl" altLang="es-PE" sz="1600" b="1" i="1" dirty="0">
                <a:latin typeface="Times New Roman" pitchFamily="18" charset="0"/>
              </a:rPr>
              <a:t> r </a:t>
            </a:r>
            <a:r>
              <a:rPr lang="es-ES_tradnl" altLang="es-PE" sz="1600" b="1" dirty="0">
                <a:latin typeface="Times New Roman" pitchFamily="18" charset="0"/>
              </a:rPr>
              <a:t> se aproxima a 0</a:t>
            </a:r>
          </a:p>
          <a:p>
            <a:pPr algn="l">
              <a:buFontTx/>
              <a:buChar char="•"/>
            </a:pPr>
            <a:r>
              <a:rPr lang="es-ES_tradnl" altLang="es-PE" sz="1600" b="1" dirty="0">
                <a:latin typeface="Times New Roman" pitchFamily="18" charset="0"/>
              </a:rPr>
              <a:t>Si X e Y son independientes </a:t>
            </a:r>
            <a:r>
              <a:rPr lang="es-ES_tradnl" altLang="es-PE" sz="1600" b="1" dirty="0" err="1">
                <a:latin typeface="Times New Roman" pitchFamily="18" charset="0"/>
              </a:rPr>
              <a:t>Sxy</a:t>
            </a:r>
            <a:r>
              <a:rPr lang="es-ES_tradnl" altLang="es-PE" sz="1600" b="1" dirty="0">
                <a:latin typeface="Times New Roman" pitchFamily="18" charset="0"/>
              </a:rPr>
              <a:t> = 0  y  por tanto </a:t>
            </a:r>
            <a:r>
              <a:rPr lang="es-ES_tradnl" altLang="es-PE" sz="1600" b="1" i="1" dirty="0">
                <a:latin typeface="Times New Roman" pitchFamily="18" charset="0"/>
              </a:rPr>
              <a:t>r</a:t>
            </a:r>
            <a:r>
              <a:rPr lang="es-ES_tradnl" altLang="es-PE" sz="1600" b="1" dirty="0">
                <a:latin typeface="Times New Roman" pitchFamily="18" charset="0"/>
              </a:rPr>
              <a:t> = 0</a:t>
            </a:r>
          </a:p>
          <a:p>
            <a:pPr algn="l">
              <a:spcBef>
                <a:spcPct val="50000"/>
              </a:spcBef>
            </a:pPr>
            <a:endParaRPr lang="es-ES_tradnl" altLang="es-PE" sz="16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80217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 Título"/>
          <p:cNvSpPr txBox="1">
            <a:spLocks/>
          </p:cNvSpPr>
          <p:nvPr/>
        </p:nvSpPr>
        <p:spPr>
          <a:xfrm>
            <a:off x="0" y="0"/>
            <a:ext cx="9144000" cy="1124744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500" b="1" dirty="0" smtClean="0"/>
          </a:p>
          <a:p>
            <a:r>
              <a:rPr lang="es-ES" sz="3600" b="1" dirty="0" smtClean="0"/>
              <a:t>SUPUESTOS DEL MODELO DE REGRESIÓN LINEAL</a:t>
            </a:r>
            <a:endParaRPr lang="es-PE" sz="3600" b="1" dirty="0"/>
          </a:p>
        </p:txBody>
      </p:sp>
      <p:sp>
        <p:nvSpPr>
          <p:cNvPr id="19" name="AutoShape 8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0" name="AutoShape 10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ítulo 3"/>
              <p:cNvSpPr>
                <a:spLocks noGrp="1"/>
              </p:cNvSpPr>
              <p:nvPr>
                <p:ph type="title"/>
              </p:nvPr>
            </p:nvSpPr>
            <p:spPr>
              <a:xfrm>
                <a:off x="611560" y="1194590"/>
                <a:ext cx="3008313" cy="866258"/>
              </a:xfr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>
                <a:normAutofit fontScale="90000"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s-PE" dirty="0" smtClean="0"/>
                  <a:t/>
                </a:r>
                <a:br>
                  <a:rPr lang="es-PE" dirty="0" smtClean="0"/>
                </a:br>
                <a:r>
                  <a:rPr lang="es-PE" dirty="0"/>
                  <a:t/>
                </a:r>
                <a:br>
                  <a:rPr lang="es-PE" dirty="0"/>
                </a:br>
                <a:r>
                  <a:rPr lang="es-PE" dirty="0" smtClean="0"/>
                  <a:t>REGRESION LINEAL</a:t>
                </a:r>
                <a:br>
                  <a:rPr lang="es-PE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PE" dirty="0"/>
                        <m:t>Y</m:t>
                      </m:r>
                      <m:r>
                        <m:rPr>
                          <m:nor/>
                        </m:rPr>
                        <a:rPr lang="es-PE" baseline="-25000" dirty="0"/>
                        <m:t>i</m:t>
                      </m:r>
                      <m:r>
                        <a:rPr lang="es-PE" b="1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s-PE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es-PE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s-PE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PE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es-PE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m:rPr>
                          <m:nor/>
                        </m:rPr>
                        <a:rPr lang="es-PE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PE" dirty="0"/>
                        <m:t>X</m:t>
                      </m:r>
                      <m:r>
                        <m:rPr>
                          <m:nor/>
                        </m:rPr>
                        <a:rPr lang="es-PE" baseline="-25000" dirty="0"/>
                        <m:t>i</m:t>
                      </m:r>
                      <m:r>
                        <a:rPr lang="es-PE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PE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b="1" i="1" smtClean="0"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s-PE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s-PE" dirty="0"/>
              </a:p>
            </p:txBody>
          </p:sp>
        </mc:Choice>
        <mc:Fallback xmlns="">
          <p:sp>
            <p:nvSpPr>
              <p:cNvPr id="4" name="Título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11560" y="1194590"/>
                <a:ext cx="3008313" cy="86625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ángulo 7"/>
          <p:cNvSpPr/>
          <p:nvPr/>
        </p:nvSpPr>
        <p:spPr>
          <a:xfrm>
            <a:off x="279512" y="2132856"/>
            <a:ext cx="3672408" cy="36724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PE" sz="1800" dirty="0" smtClean="0"/>
              <a:t>Es un </a:t>
            </a:r>
            <a:r>
              <a:rPr lang="es-PE" sz="1800" dirty="0"/>
              <a:t>modelo que postula que una variable dependiente </a:t>
            </a:r>
            <a:r>
              <a:rPr lang="es-PE" sz="1800" b="1" dirty="0" smtClean="0"/>
              <a:t>(</a:t>
            </a:r>
            <a:r>
              <a:rPr lang="es-PE" sz="1800" b="1" dirty="0" err="1" smtClean="0"/>
              <a:t>Y</a:t>
            </a:r>
            <a:r>
              <a:rPr lang="es-PE" sz="1800" b="1" baseline="-25000" dirty="0" err="1" smtClean="0"/>
              <a:t>i</a:t>
            </a:r>
            <a:r>
              <a:rPr lang="es-PE" sz="1800" b="1" dirty="0" smtClean="0"/>
              <a:t>)</a:t>
            </a:r>
            <a:r>
              <a:rPr lang="es-PE" sz="1800" dirty="0" smtClean="0"/>
              <a:t> se </a:t>
            </a:r>
            <a:r>
              <a:rPr lang="es-PE" sz="1800" dirty="0"/>
              <a:t>relaciona con una variable independiente </a:t>
            </a:r>
            <a:r>
              <a:rPr lang="es-PE" sz="1800" b="1" dirty="0"/>
              <a:t>(X</a:t>
            </a:r>
            <a:r>
              <a:rPr lang="es-PE" sz="1800" b="1" baseline="-25000" dirty="0"/>
              <a:t>i</a:t>
            </a:r>
            <a:r>
              <a:rPr lang="es-PE" sz="1800" b="1" dirty="0"/>
              <a:t>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PE" sz="18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PE" sz="18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PE" sz="1800" b="1" dirty="0" smtClean="0"/>
              <a:t>Variable </a:t>
            </a:r>
            <a:r>
              <a:rPr lang="es-PE" sz="1800" b="1" dirty="0"/>
              <a:t>dependiente (</a:t>
            </a:r>
            <a:r>
              <a:rPr lang="es-PE" sz="1800" b="1" dirty="0" err="1"/>
              <a:t>Y</a:t>
            </a:r>
            <a:r>
              <a:rPr lang="es-PE" sz="1800" b="1" baseline="-25000" dirty="0" err="1"/>
              <a:t>i</a:t>
            </a:r>
            <a:r>
              <a:rPr lang="es-PE" sz="1800" b="1" dirty="0"/>
              <a:t>) </a:t>
            </a:r>
          </a:p>
          <a:p>
            <a:pPr lvl="0" algn="just"/>
            <a:endParaRPr lang="es-PE" sz="1800" dirty="0" smtClean="0"/>
          </a:p>
          <a:p>
            <a:pPr lvl="0" algn="just"/>
            <a:r>
              <a:rPr lang="es-PE" sz="1800" dirty="0" smtClean="0"/>
              <a:t>Está </a:t>
            </a:r>
            <a:r>
              <a:rPr lang="es-PE" sz="1800" dirty="0"/>
              <a:t>en función de otras variables</a:t>
            </a:r>
          </a:p>
          <a:p>
            <a:pPr algn="just"/>
            <a:endParaRPr lang="es-PE" sz="1800" b="1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PE" sz="1800" b="1" dirty="0" smtClean="0"/>
              <a:t>Variable </a:t>
            </a:r>
            <a:r>
              <a:rPr lang="es-PE" sz="1800" b="1" dirty="0"/>
              <a:t>Independiente (X</a:t>
            </a:r>
            <a:r>
              <a:rPr lang="es-PE" sz="1800" b="1" baseline="-25000" dirty="0"/>
              <a:t>i</a:t>
            </a:r>
            <a:r>
              <a:rPr lang="es-PE" sz="1800" b="1" dirty="0"/>
              <a:t>)</a:t>
            </a:r>
          </a:p>
          <a:p>
            <a:pPr lvl="0" algn="just"/>
            <a:endParaRPr lang="es-PE" sz="1800" dirty="0" smtClean="0"/>
          </a:p>
          <a:p>
            <a:pPr lvl="0" algn="just"/>
            <a:r>
              <a:rPr lang="es-PE" sz="1800" dirty="0" smtClean="0"/>
              <a:t>Explica </a:t>
            </a:r>
            <a:r>
              <a:rPr lang="es-PE" sz="1800" dirty="0"/>
              <a:t>los cambios observados en las variables dependientes</a:t>
            </a:r>
          </a:p>
          <a:p>
            <a:pPr algn="ctr"/>
            <a:endParaRPr lang="es-PE" dirty="0"/>
          </a:p>
        </p:txBody>
      </p:sp>
      <p:pic>
        <p:nvPicPr>
          <p:cNvPr id="26" name="Marcador de contenido 25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2" t="22703" r="32872" b="19291"/>
          <a:stretch/>
        </p:blipFill>
        <p:spPr bwMode="auto">
          <a:xfrm>
            <a:off x="4067944" y="1919440"/>
            <a:ext cx="4770668" cy="42432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CuadroTexto 8"/>
          <p:cNvSpPr txBox="1"/>
          <p:nvPr/>
        </p:nvSpPr>
        <p:spPr>
          <a:xfrm>
            <a:off x="4401050" y="1300505"/>
            <a:ext cx="4104456" cy="3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800" b="1" dirty="0"/>
              <a:t>Función keynesiana de consumo</a:t>
            </a:r>
            <a:endParaRPr lang="es-PE" sz="1800" dirty="0"/>
          </a:p>
        </p:txBody>
      </p:sp>
      <p:sp>
        <p:nvSpPr>
          <p:cNvPr id="29" name="Elipse 28"/>
          <p:cNvSpPr/>
          <p:nvPr/>
        </p:nvSpPr>
        <p:spPr>
          <a:xfrm>
            <a:off x="2351270" y="1549307"/>
            <a:ext cx="303314" cy="37736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0" name="Elipse 29"/>
          <p:cNvSpPr/>
          <p:nvPr/>
        </p:nvSpPr>
        <p:spPr>
          <a:xfrm>
            <a:off x="990887" y="1540007"/>
            <a:ext cx="303314" cy="37736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9630180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smtClean="0"/>
              <a:t>SUPUESTOS DEL MODELO DE REGRESION LINEAL</a:t>
            </a:r>
            <a:endParaRPr lang="es-PE" b="1" dirty="0"/>
          </a:p>
        </p:txBody>
      </p:sp>
      <p:sp>
        <p:nvSpPr>
          <p:cNvPr id="19" name="AutoShape 8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0" name="AutoShape 10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ítulo 3"/>
              <p:cNvSpPr>
                <a:spLocks noGrp="1"/>
              </p:cNvSpPr>
              <p:nvPr>
                <p:ph type="title"/>
              </p:nvPr>
            </p:nvSpPr>
            <p:spPr>
              <a:xfrm>
                <a:off x="683568" y="1052736"/>
                <a:ext cx="2664296" cy="648071"/>
              </a:xfr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>
                <a:normAutofit fontScale="90000"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PE" dirty="0" smtClean="0"/>
                        <m:t>Y</m:t>
                      </m:r>
                      <m:r>
                        <m:rPr>
                          <m:nor/>
                        </m:rPr>
                        <a:rPr lang="es-PE" baseline="-25000" dirty="0" smtClean="0"/>
                        <m:t>i</m:t>
                      </m:r>
                      <m:r>
                        <a:rPr lang="es-PE" i="1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s-PE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en-US" b="1" i="1" smtClean="0"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es-PE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PE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en-US" b="1" i="1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m:rPr>
                          <m:nor/>
                        </m:rPr>
                        <a:rPr lang="es-PE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PE" dirty="0"/>
                        <m:t>X</m:t>
                      </m:r>
                      <m:r>
                        <m:rPr>
                          <m:nor/>
                        </m:rPr>
                        <a:rPr lang="es-PE" baseline="-25000" dirty="0"/>
                        <m:t>i</m:t>
                      </m:r>
                      <m:r>
                        <a:rPr lang="es-PE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PE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i="1"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s-PE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r>
                  <a:rPr lang="es-PE" dirty="0" smtClean="0"/>
                  <a:t/>
                </a:r>
                <a:br>
                  <a:rPr lang="es-PE" dirty="0" smtClean="0"/>
                </a:br>
                <a:endParaRPr lang="es-PE" dirty="0"/>
              </a:p>
            </p:txBody>
          </p:sp>
        </mc:Choice>
        <mc:Fallback xmlns="">
          <p:sp>
            <p:nvSpPr>
              <p:cNvPr id="4" name="Título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83568" y="1052736"/>
                <a:ext cx="2664296" cy="648071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P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ángulo 7"/>
              <p:cNvSpPr/>
              <p:nvPr/>
            </p:nvSpPr>
            <p:spPr>
              <a:xfrm>
                <a:off x="279512" y="1917278"/>
                <a:ext cx="3672408" cy="4535611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just"/>
                <a:r>
                  <a:rPr lang="es-PE" sz="1800" b="1" dirty="0" smtClean="0"/>
                  <a:t>Interpretacion de parámetros </a:t>
                </a:r>
                <a14:m>
                  <m:oMath xmlns:m="http://schemas.openxmlformats.org/officeDocument/2006/math">
                    <m:r>
                      <a:rPr lang="es-PE" sz="1800" b="0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s-PE" sz="18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s-PE" sz="1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𝜷</m:t>
                        </m:r>
                      </m:e>
                      <m:sub>
                        <m:r>
                          <a:rPr lang="es-PE" sz="1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s-PE" sz="18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s-PE" sz="1800" b="1" dirty="0"/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endParaRPr lang="es-PE" sz="1800" b="1" i="1" dirty="0">
                  <a:latin typeface="Cambria Math" panose="02040503050406030204" pitchFamily="18" charset="0"/>
                </a:endParaRPr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s-PE" sz="1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s-PE" sz="1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𝜷</m:t>
                        </m:r>
                      </m:e>
                      <m:sub>
                        <m:r>
                          <a:rPr lang="es-PE" sz="1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s-PE" sz="1800" b="1" dirty="0" smtClean="0"/>
                  <a:t>: Intercepto</a:t>
                </a:r>
              </a:p>
              <a:p>
                <a:pPr algn="just"/>
                <a:endParaRPr lang="es-PE" sz="1800" b="1" dirty="0" smtClean="0"/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s-PE" sz="1800" dirty="0" smtClean="0"/>
                  <a:t>¿Cuál es el valor de Y cuando X es cero?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s-PE" sz="1800" dirty="0" smtClean="0"/>
                  <a:t>E(</a:t>
                </a:r>
                <a:r>
                  <a:rPr lang="es-PE" sz="1800" dirty="0" err="1" smtClean="0"/>
                  <a:t>Y|x</a:t>
                </a:r>
                <a:r>
                  <a:rPr lang="es-PE" sz="1800" dirty="0" smtClean="0"/>
                  <a:t>=0)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endParaRPr lang="es-PE" sz="1800" dirty="0" smtClean="0"/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endParaRPr lang="es-PE" sz="1800" dirty="0" smtClean="0"/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es-PE" sz="1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s-PE" sz="1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𝜷</m:t>
                        </m:r>
                      </m:e>
                      <m:sub>
                        <m:r>
                          <a:rPr lang="es-PE" sz="18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s-PE" sz="1800" b="1" dirty="0" smtClean="0"/>
                  <a:t>: Pendiente</a:t>
                </a:r>
              </a:p>
              <a:p>
                <a:pPr lvl="0" algn="just"/>
                <a:endParaRPr lang="es-PE" sz="1800" dirty="0" smtClean="0"/>
              </a:p>
              <a:p>
                <a:pPr marL="285750" lvl="0" indent="-285750" algn="just">
                  <a:buFont typeface="Arial" panose="020B0604020202020204" pitchFamily="34" charset="0"/>
                  <a:buChar char="•"/>
                </a:pPr>
                <a:r>
                  <a:rPr lang="es-PE" sz="1800" dirty="0" smtClean="0"/>
                  <a:t>¿Cuál es el cambio marginal en Y cuando cambia X?</a:t>
                </a:r>
              </a:p>
              <a:p>
                <a:pPr marL="285750" lvl="0" indent="-285750" algn="just">
                  <a:buFont typeface="Arial" panose="020B0604020202020204" pitchFamily="34" charset="0"/>
                  <a:buChar char="•"/>
                </a:pPr>
                <a:r>
                  <a:rPr lang="es-PE" sz="1800" dirty="0" smtClean="0"/>
                  <a:t>¿Cuánto varia Y si X cambia en un unidad?</a:t>
                </a:r>
              </a:p>
              <a:p>
                <a:pPr marL="285750" lvl="0" indent="-285750" algn="just">
                  <a:buFont typeface="Arial" panose="020B0604020202020204" pitchFamily="34" charset="0"/>
                  <a:buChar char="•"/>
                </a:pPr>
                <a:r>
                  <a:rPr lang="es-PE" sz="1800" dirty="0" smtClean="0"/>
                  <a:t>Cambio en Y/ Cambio en X</a:t>
                </a:r>
                <a:endParaRPr lang="es-PE" sz="1800" dirty="0"/>
              </a:p>
              <a:p>
                <a:pPr lvl="0" algn="just"/>
                <a:endParaRPr lang="es-PE" sz="1800" dirty="0" smtClean="0"/>
              </a:p>
              <a:p>
                <a:pPr lvl="0" algn="just"/>
                <a:endParaRPr lang="es-PE" sz="1800" dirty="0"/>
              </a:p>
              <a:p>
                <a:pPr algn="ctr"/>
                <a:endParaRPr lang="es-PE" dirty="0"/>
              </a:p>
            </p:txBody>
          </p:sp>
        </mc:Choice>
        <mc:Fallback xmlns="">
          <p:sp>
            <p:nvSpPr>
              <p:cNvPr id="8" name="Rectángulo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512" y="1917278"/>
                <a:ext cx="3672408" cy="4535611"/>
              </a:xfrm>
              <a:prstGeom prst="rect">
                <a:avLst/>
              </a:prstGeom>
              <a:blipFill rotWithShape="0">
                <a:blip r:embed="rId3"/>
                <a:stretch>
                  <a:fillRect l="-1155" t="-1203" r="-990"/>
                </a:stretch>
              </a:blipFill>
            </p:spPr>
            <p:txBody>
              <a:bodyPr/>
              <a:lstStyle/>
              <a:p>
                <a:r>
                  <a:rPr lang="es-P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uadroTexto 8"/>
          <p:cNvSpPr txBox="1"/>
          <p:nvPr/>
        </p:nvSpPr>
        <p:spPr>
          <a:xfrm>
            <a:off x="4401050" y="1300505"/>
            <a:ext cx="4104456" cy="3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800" b="1" dirty="0" smtClean="0"/>
              <a:t>FORMULAS</a:t>
            </a:r>
            <a:endParaRPr lang="es-PE" sz="1800" dirty="0"/>
          </a:p>
        </p:txBody>
      </p:sp>
      <p:sp>
        <p:nvSpPr>
          <p:cNvPr id="12" name="Elipse 11"/>
          <p:cNvSpPr/>
          <p:nvPr/>
        </p:nvSpPr>
        <p:spPr>
          <a:xfrm>
            <a:off x="899592" y="1052736"/>
            <a:ext cx="360040" cy="400303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Elipse 13"/>
          <p:cNvSpPr/>
          <p:nvPr/>
        </p:nvSpPr>
        <p:spPr>
          <a:xfrm>
            <a:off x="2267744" y="1052736"/>
            <a:ext cx="360040" cy="400303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3" name="Marcador de contenido 2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27086" t="32780" r="25868" b="25498"/>
          <a:stretch/>
        </p:blipFill>
        <p:spPr>
          <a:xfrm>
            <a:off x="4067944" y="2492895"/>
            <a:ext cx="4968552" cy="27101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13352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4840166" y="1234408"/>
            <a:ext cx="3942438" cy="86409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8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smtClean="0"/>
              <a:t>SUPUESTOS DEL MODELO DE REGRESION LINEAL</a:t>
            </a:r>
            <a:endParaRPr lang="es-PE" b="1" dirty="0"/>
          </a:p>
        </p:txBody>
      </p:sp>
      <p:sp>
        <p:nvSpPr>
          <p:cNvPr id="19" name="AutoShape 8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0" name="AutoShape 10" descr="data:image/jpeg;base64,/9j/4AAQSkZJRgABAQAAAQABAAD/2wCEAAkGBhISERUUExQUFRQVGBgWFhgYGBcXGBgXGBcXGBgVFxUXHCYeGBojHBUUHy8gJCcpLCwsFh8xNTAqNSYrLCkBCQoKDgwOGg8PGikkHyQqKS8sLC8qLCwsLiwsLCwpLCwsLCksKSwsLCwpLCwsLCwsKSwpLCwsLCwsLCwpKSwsLP/AABEIAKABOwMBIgACEQEDEQH/xAAcAAABBQEBAQAAAAAAAAAAAAAAAgMEBQYHAQj/xABHEAABAwIDAwgGBwYFAwUAAAABAAIRAyEEEjEFBkETIlFhcYGRoRQyQrHB0Qc0UoKSsvAVIzNicuEWU6LC8QgkQ0RUc9Li/8QAGQEBAAMBAQAAAAAAAAAAAAAAAAECAwQF/8QALxEAAgIBAwMDAgQHAQAAAAAAAAECAxEEEjETIUEUMqEiUQVhcbFCkaLB0eHwFf/aAAwDAQACEQMRAD8A4ahCEAIQhAabdzYHKUjVLoBdkA6gJJ84V3hN0mPc1ueJ9o6AakmOgL3dEg4RgjRz/eLrQ7JpvFVuWo2lEnlDMNsTJi/V3rDc8s6pxSwvyXz3KnG7mUqeUNqtqEkhxAc1rSC2Dmd6whwMjSCOCl43cfD0g3LiGVJdDi1s5Wx69jzr8OKstsUmsFNra7azQ0gFocAwZpygOvxJnrUMvLmkF1gFDkysa93BGqbvYBtSkG1HvpmeVdlLS2NA1mWfM9yk1dlbPFYZG1XUMpzXioXcCJgD3KAarZ1lPNe22qncT0/u0PuwWD5UltB5pZQA1z8rswMlznCZkWt08ErDtw9Oo53otNzS1rWse7MBGpJcOcXcdOpR6lRoEngOnsXlGswxcd5UZZPTj5kPtewPqOFKiC8gtloPJFogcnNhrxB4FRa+Ga57nHLmcSTAgSegDRSC9gtmb+hCS7GUhq4W7Eyxth9xkTpJv+vivDT1u6Tr16D5L07VoC5cmH7x4ccfNPqGK8+RXI9qTUw3Uo7978OOBKjVN9KR0YT4fBTiQzWTxg9dP1/yk1MLHBVp3qefUonwcfgm3bYxbtKcT2D3qM45ZZw3L6Yv5LZuEmLFKdgXQTCpDjsV9tre/wCQQMJiKl3V4HefKyh2RXLLems+zLyjtd4Iw4ynPNo0HFxPV5q2/wANMc0c8gjqHHqWM2YOTxcF2Y6ZuldGwr10xSayccm08FI/c9/svae0FvzUapuzXb7Gb+kg/wB1sGFPMcmxEKbRgsQ7k2Q+lUBj2mOA8YXaPokr59m03ZsxLnE9RMW8IWdpscRYjslSMPWq0vULmceaYHbAUKGPJaU1JcHTV4WrB0d5sQ325/qAP91YUd8antMaewkfNWwULDbO6dGuHSA0u9bmhzXf103c13br1ri29v0JOY9z6ThTaZIs51GeDQ4S6nPQ4EX1XaMPvbSdZzXN69R5X8lyT/qE2rWp4nCuo1qjGvou/hvc0GH68031VcYBxd7CCQdQYPckoQpAIQhACEIQAt3uz9Vp/e/O5YRbvdn6rT+9+dyAwiEIQAhCEBqdg7cZSw+U5s7XkiNIIHxUp29LuHuKzmxNnOr1gxrsupJ6AOr9arS4ndF49V5f06AjsHFYylCDxI7YV2XRTj47EepvK88CmnbffEJ8bviYyvMQCZt1qwfsCi0WDc3ZPmVDsgvDKKp+ZIzp206dR4pX7VqHTMewErT4PZVKL68YaPkrmhs2iWmBOXKAImS4wJKo9Rjsom0dJlJ7jA8piXizKh7kunsvFO9kjtcPgt6/DOYNGi8QB1A/EKWNmCTzgBJFxe03Mdnms3qZeEjT0kFzIwDd3sUfWcwfiJ9y8du3VGr3HsbHvK6CcLTbGZ8a9HXw4cPFNDknDUg26+28dfkqO+x9zSOnqXfDZghu07jnPa4D3J5m7I6B3klavO0NcHG8tItMgZpHVqEipiWlpAbGkacJn9dSdSTXJ1KmpcQX/fqUWH3cHAMn+mVbUNhtAkut2ABWGExWgA4R5RZR8ZVvHALJ5k8ZIz32pJCqezG8J8IXtbZLYu3xKc9IqkB3Nvx7R8mqUS5zQSRpe068OsKsoJGTlKL5KCts9oAJaL3HdZKFdtNugnoT+OMGJJ43+AVbihK1ik+zNLHJ15XJT4+t/wB01+maPKy6Hssh2WdDEx0HW651thkGm6Igrd7CqyxvYvTr9vY8GxPPc3L9z2+zXqDoDsjh7gT4po7p1x6tSk/olrmeYLvcrioOUZTPJtqSAbmIkDQpttDKB+6rs/ofmA7p+CuZlMdi4pv/AIg7+h7T+fKmHtrM9anWH3HOHi2QtQ/FgF01ajCYjOyzTMwLXtZONxxJGSrQdYWJLSTx48T1IDI+mtJu4T12PgVIpuWwBe4ND6LXTIdDmuAvE31EXUF2z8MTzsK5hJiRTgTpOan8UBQysp9JG6WIx7KBw4zvo5xkkCWuymWlxAmW6da2O82ApUcOa2HL81OrSa9pc5wyOqsY+Q7+VxII6FJ2OGmqwOAILoINxeQofBKxnufNe1N3cVhiRXoVaUWlzHAdzog9xVcvp/6T94m7LoU6gpmq2rU5M03OBZGUknK8OB0A4ar5nxtcPqPe1gYHOc4Mb6rQSSGjqEx3Kib8l5JeGMIQhSVBCEIAW73Z+q0/vfncsIt3uz9Vp/e/O5AYRCEIAQhCA0u40Cs89DPe4fJbyhRL2kh7W84MgzJJjo0Akea5vupXy4gD7Qc3yke5dFwO2GNEOay4gnLzjYjXvXFbhWZZ6Vbm9Piv7vInHbOqYXnlstILZmRLgRYhUXLqfjcTRzRNQN1yl0t7pUUinctaYHEu+SdaJnHSW+UN06vHPlVthsUMjocTJBnSY0+KoKuLZrATv7UAZPh1LKct3B6FWmdbTkzZU9nPgSZBiL2OZuaR3CF4+iSO4nthZPD71OF5vzY09kQ3wBS/8Qk8Vg4PPDKzUk+7RZV2QSXO4ONhPqmI+KW0NFw8GDpaSIBmJ6TCz2L2o1181/EKM3apEhrXHuXT05SXZFnqK8e41uKbR5SS9rWObIgyQ7KNQJI5xPgVXelUgLkeraJPO4kjo1hUGeq4+o/yHvSjgK7uDR2kk+S1jprX/CZ+soisOZft2owGW2Fu4xcX1XuJrB1wb9Czr8I9urx2Nb8ypODwtR5hpe60+yLDU6J6OxPwYy1tK7xbLWniXiJJAHX8l5jduACJPimaWwy+SQ4wJMuMR2SlM2Iwey3wXQvw+cuZI5pfiUM52srau2TNgkDaj3GzHeBVsKdMe0LdH9k/TwoK2joIeZES/FZLiBldpVXubzxEXHj0LZ7rVpptWM2iC44hw9lwaOxpgrSbnV+ZHQVWKUcqJjbNze6XLSOw4ACphmSwPiLE5dDFjwMJ1tIANHJ1mQbZXTE8ddLd0qFu84Pw7mkZoJtMTIkCeF1Nos9nk69PX2pAt0gnosrGI7TxoZY1KvA89kwNTcDjMTwXvKkkkPw740ztyuvcCeyLppmOAua1Vo6H0+gRJta909Tc5zfXoPtIzNyyGmCT1A9CAXTwQy/wWhxMHknxAI9YHxsneSyzbENydDswcJgRMk9KY9D4ihScLfw35TOvgl5MpByYlsiTldnA1sRdAQ9v0zXwOLpNqOe91CpkDmFhDg0lt4vzg1VOyccHMp1W6OayoO8BwWqw1cF+U1Kjg6Rlcy0xeHx1FYHdQRhmUzrSL6B7aL3UvcwHvQB/1IXwWFPDlj503fJfPq+jPpo2dUxWx6LqTXPdTqsc5rGlzoyPYbC9iQvnNULAhCEAIQhAC3e7P1Wn9787lhFu92fqtP7353IDCIQhACEIQD2ExJpva8atMqe/b7zpbzVUhUlCMu7RrXdOvtFl3g8aakyHuPSDEKfTzxzWu73K+2BsmmMNStdzQ8niS6/ugdynjAsC7a9JDGWctuttbxkybqDzqGjtkobh+l7R2AfFamrToBzOUAyzeRoOJUzCckXPAZTaGhrhlcHNyvBa2HWkZnNMrntsjXNxjHg7qaHbUrJzff7frgytHZJd9s90fJSqewBxaT2lXOI2uGEluUZK+TQGzWRx4SHFKO2HuNYCoxjs7sxOUfumhwiIuNLDpCy9VJcRRq9BDGW5fz/T8vzINHYYHsAcU/QwbZ0Cj4neJhohogOy0iTmMmHPlmXQRId3prA7VzT0rei+ydiTfYx1OkqqplOKec47ss2UWnMGiS3Xv6yvaezqlUHIGtGnOPyCrsFtZrKtVrjAe0EEzGkQpmzN4qdNpDi65tDXH4JdfducYo4IVwwmyrr4LLULDBIMGNFdbMptax5tMAddzwVJiMaHVnvE5TJEiPipeD2gDmaYu23aFvTB7My5KWTW7CLkEMY8Etnm2kHXouq+tW5p7D7lBw+0wA9pMZhbtGihux/WunHJjngssPUAHAC0RxEDXvlJo4kZndqqvTgBA0CR6cAesqMJY7lst5G8DSkYkcc7z4yQpG51a5Ci4LGtp1HudOV4vAmCOrsSd2qmWr1T/wALzMYk0ehJ5in+R2ncutOdvSAfePirFmUSAMWyOiXD4rPbnVorAfaa4fH4LTViGkjNiG3JkNLm31ixsrmY9TxMSOXfLgYzsFjYzMXMcEuhiZkGrQeMpAkAGesToeKZo4yZAxFw2eeyIA9YnTpCUyoHxz8M+0HS5vHwCAdds9s2oU3GASWvynNF4HAKWynD2AMrBrYAIdLb35wJkxMXUMYUkEmhTJt6j4nvtxASvRzeaVZvNvkqanXKBPWUBZ0ceHOyw8G55zSBbr0XP8Kzk8VjqegbiS8dlamyqf8AU562BflmamIA0u3MBI10k6LK7dbk2o88K+GpPHWaT3scY7H00JMLvrvvi8DjS2iWhrmNePWBvIN2uE3adVzfa+1amJrPr1SC+o7M6BA7AOyFu/pkw3Pw9Tpa9hPYQR+YrnCphJl3OUkk2CEIQqCEIQAt3uz9Vp/e/O5YRbvdn6rT+9+dyAwiEIQAhCEAIQr3drdd2KzOnKxtieJd0DuvPYobSWWWjFyeEaXYeOBw9Lqbl/Db4KYcUm9nboikIFRxBvEj/wCqmf4cbxcfxH4ALrjralFZMJfh9zbwvkq8diXQCww5pkKtr1a73Fz3y51iZiQIgQ0ARYWWoG7dLt7S4/7kpu7tL7Lfwz7yuW26ic9zTPRor1VVagtv78mPdSdxePE69KaNFvGoFuaewqQ0A/Az5JxuyWDgfAD3BYO6le2PydCWqfNiX6IwPJs+0T2f8J2g8NPNDzPUT8F0LB4Ck3M9+jRfNpdMtxdAuhjdeJHuC2hakt6SXycVytlLpSk5fCMJW2gR7LvCEydoOPslbnGillcS0Ht6VXbNpU85OVunQFPq7GslXooRkovlmW9JqcKbkE1j7HmuiOotHAcOAgzpEd/gmy3s4eeiwetm/J1LQ1L7nPuSxB9kI9CxB/4K6FyfWP1N/IrxpAcQbwJPhKo9XJ+S60tS8MwNPZ9bj+Upz9mVjxd3N/stzlB7YE9F4/umargI48e5V68n5NFRUvBjBsSqdeUPdHwScC0065abERMrduAAEcVi9s83Fz9poPlHwWtU233ObUQio5isdzo+7VeK1M/zAeNvitrjKmV88rUZYaNzMHlrZc62NWsx3RB8IK6XiMSAAM+Qu9UxN7W6OOi6jhGWY/QekMn+ZkcLH3dqcaC7/wBq7pixmLdPFMjG5jathyANCOq51txTxpOPsYd4IE3iTabx0yhB7UwMyTQpk8Cx+Uu7uBi6cDDZpp12ZREtfwudQbn5pL8DI/gNMdD44xY29kAqRhqjmWFGpBg+tmAJAkSTIjqQC6WMAOYmuAABlc0kaAZhAkm0ntWZ31I9JwNYTDuXw+keswVBIN9aB8Vqae1ASQWVWxcyw/BZ3fqux+EZVZJ5DE0HXaQRmeKbjBE+rVchJz/6WMOXYNjv8uoCemHAt95auRLum/eFD8BXHQ0u/Dzv9q4WqskEIQoAIQhAC3e7P1Wn9787lhFu92fqtP7353IDCIQhACEIQAt9uTXy4cAcXuJ8vgFgVc7G2oKbS0mLyPBZXJuOEdOlkoz7nSnY1oIta8+JGv60STtMDokHucJ/XisM7bQHFNHbg6T4Fcaokel1avMkbv8AaQ5wnjAMj9EIO1W9NiB3EDX9dKwR24P5vBJG2SdA4q3ppvwUeopX8Ru37abOvFp8NR+uhJftpsaxaPKFi24qqdGHvKcZTrHgPFWWkkV9TT9zXDG8sHgESHMeAdDlmx7VGrYh5I5oA43k9QHUqfCYes10gtHBTW4aq72vALphpm0k/B59upSm5QF4nHyMth0niqvA7Yy1SNdQD0wVYv2FmMuLp7Y9yVT3XpAzBn+o/NTHSySaYlrYuSljg8/bhGnw6/mUl23j1TY69GllYUt3qfBgPmpB2RTYJLWjuCxnRCHuaRutepe2DZSN286dZ/XV2leHa1QkkA36A5auhspmWYCepYdh0hKoVWd4y/sUs104P2fJkBXrnRjvA/FO08NinaUz/p+a1eIxDaVjrwGnVroE82rw7fJbenj4Mv8A0bPsjI1MNiKYl5Y0Gwl1+HADsVHtuk9r6b3jiWg8DB4HjqtdiGcti6jTdtNlMAdbi5xPu8FV777LyUKbxwqAHsLTHmAsorbPBpK+Vlf1FrsKrLGrptHEnkaTg9rZDQS4SDbTWxsuS7tVpYun7FqzhR6vNkc/1bHj3FdZysllz4/9M9x0GktM6E96d9FsAaFCImzgIJ4C3GG3TIovdZ1KgYbzSDI19WLEDVOOoulpOHaSI0eLZTYDSdAhA5h8GBc4eHDTLUmb9sDvSjTiDydcEBtg8nQxFzqIum8kT+4qc/1srwT60iL9ImyeD7jm4kS3JxIFgJ1160B6KuUetiGxcy3NZwsJA4FQN4qRr4DF0xUdUc6g8szNyEOaDB0HtAeCnemDnHNXbpqw82IkgEcYunMPXDnFhql+YEZXMyzI4GOhQSYypFfDGIIqU5HWHN/uvn1zSCQdRYrvW7Qy4ZjONLNRPbSe6n/tXFt5MKaeLrs6KjyOwmW+RChklahCFABCEIAW73Z+q0/vfncsIt3uz9Vp/e/O5AYRCEIAQhCAvtjYGnyeZ4knSeAFtFo9lbJpua6o5oyNtpqf7LJ4PFQwDoVzgt6nU2BmUODZLbxc3v0qlynsxXyWhjPcscfuxSc9raQMxL3Os2ToB3dHSp+G3KwzYzkvJiwOVt50i50PFMYneCk+lTqFzWkgEgGSHDUAdsqrxO+r9KTQ0fadznHu0C4Yy1Nn0x7Y5f8Av/Bq+nHuzXUNk0Gfw8PTBg3LQT1XPcrAGNMo04N+AXL628Nd3rVXnvgeUKMdoOOrie0kq3oLJe6f9/3I66XCOsOqOJNhln+U2TXJNJGemy+pyj3j9XXMG7RPSfEp+ntuo3So8feKn0E17ZkddPmJ0GthqAE5CJ4An5rxraLYIzCZ492ixFLemsP/ACE9sH4KQ3e1/Et8FPQ1Meyn8ld9T5ia8GkL84z19CXTxFM6N0jXrKyH+Lz/AC+H90l29x6QO5VdOqlzL+oKdK4j8Gy9MfoAGjp6p4dyh16eZxvPabALLHeocSV63epo6VavQYeZy/l/krLUPiMTV4nFva2Gm36myl4LFNyghYd+9IPSmqe8waIaIHer16SMLN+e3ft+xWdspQ24N5i3F2hiY6OBnihmIgkmOPmZWFdvc5NHepy6+DHYzoWxcHNWtU4PLI+60i/ivd+8Bm2dWI1Zkf8AhcJ8pXPsNvjVpuzNJB6uI6CDwV3V+kflsNVoVKZmpTczMIAkiAYlYNNSydMfbhjO6daR4fFdS3XfNJ7YBg6HQyND4LkO6VWHR2hdV3Qq8546Wg+B/uulFGXPoLdfR2kw3Rw7wOzzS2YNthyDwHWMP9W4vrpxt0JptFvOHI1BY6OsZtzYPgEsEETyeIbBER2RYTpa6ED7WgScmIEEWzEz2AE20ntRSI0BxTIGpGonS44SmHOaCSXYrgYh0AESRpZPuxDQ8nlKw6spLRI4GOw3QDj68D+NWbBIMsBvw4aJ4Y67P3xgwbsgOBtE8CSNFHZjOaYxD56TTFoubRfUeCd9NuQMQ2TDmgs4a94hAZKk3JicXTiA3EOcOyqxlWfxPcuR/SRhMmOeftta/wAsv+xdj22I2g8gjLVoUnjta6o1x8DT8FzL6WsNFWi+NWuaT2QR+ZyqyTAoQhQSCEIQAt3uz9Vp/e/O5YRbvdn6rT+9+dyAwiEIQApWz8FyriMwaAJk3UVSsC+CUBbUthNA/jf6T805+wmcajvAKIyub30ToqHm3s7yvF/eq7i2CVT2FQ+0+emyebsLD/af+L+ygvqlsydCOwg6EFOU6hOW/rGOxRv85GCaNhYb+c/eShsTC/Zd+JyrjiypJxIzZdNYM6mJE9COQ2kkbFwv2D+J3zS/2ThvseZ+agPxECZ4D8XFLdiILeg2PaNfgq7ydpMGy8N/ljz+aWzZWH4U2qvfiQBI0kR5yD1pVHaA6VDl2yjaipWT2ssHbKoD/wAbPBJ9Aw/+Wz8IUOrtQRqm6WPBBEweB4WBsVEZPGSdRSq54RN/ZtD/AC2eCP2XQ+wPP5qMzH+qRoQP/wBT5o/aALZFxmPhCtuZhtHnbGofZ8z802dh0Oh34nJA2m3SbxPzXrtqNtcSR8Sm5jB6dhUf5vxJVHdqm4SM0f1D5KMdqt6VIw28DWAjWe2xSe7H0iOPIVN3KbTBzAxOoTf7Gpg2LvH+yXU201xBLrwAe5NjabJ196Rb8hpeBO71TLWy9Z+S6puvVis3rBHlPwXIdn1oxAPAu+K6hsSvFSmf5h52+K3RmbCu1ozXriXXyyRpNo0BzeS9pOBAAqYgZjAkHhw0tObXqT7sc1rwwyCRM2jjqe5Sm4hv2m+IUkEKligRHLVbXMsvEgR6vT706MVcgYgjKTMsBi8ASReCpVXFta3MTbqv5BNN2zRgnMba8x/THQgEjFkEziW2BmWARHEnqS3Yp1/39KRZ0si5JjjYEW64UrD12vGZtxJFwQbGDY3T2QdA8AgMbvaBy2Dq5g7M2tQluhJDaojo/guWF+lKhmwrH/ZePAhw+S6Jvy9hw7HsgmhiaUgWy53ck7h0VSVkN9MNymz64+yA/wDA4OPkCoJOLoQhVJBCEIAW73Z+q0/vfncsIt3uz9Vp/e/O5AYRCEIAS6ToKQhAS21iJ6xCV6WYjgII6iF5svCmrWZTHtG/UNSfAFW20tiljzl9Xh2JtyMlW7FOII4TI6uodS8GJdEd39+1OehuS27Pd1qVURvGH1iZniZ7zqh9YkzxtcdWnuUtuyHFSGbAcVdUsq7EVZquPHjm7+le8s7p4z39Ku2btjiU+zdpnFT0GV6yM2ahvfXX/hGbrWtpbt0vshSWbu0fsN8FPQCvw8oxJd1oz9a2r9i0QPUb4BRTsun9lvgnRwW6295ZkuU60ZwtaNmU/sjwXrtms4NCjpDcZHlAvc61R2e3oCHbOb0J0ydxls/ajMeg+C0/oDUirhWNBcdAJPco6Y3Gcv0FLaxx9k+C2O72yG1KLXubd8u46SY8oWkwu7dM+z5lZtpFsM5ixuV7V0jZ9WWBUP0i7HbQdh3NEBwe09rS0jyJVnsKrNNvYpTBduxDjqSe0z70CqohxTYJmwMT1zEDpvZe8uJi866Gw0v0KxBPpYhw0cR2GPcnhjqn23eJVazGNibxMCxuZi3TdO+lNmJ0Emxgdp4G2iAsBjqn23eKWNoVPtlVrMY2BrfQQZ6Zjo60r0tt76GNDrMQOkyUBYV8Y+ow03uLmOiQYvBBHXYgJrF0OUo1GH22Ob4tIUf0kac4njDSY7Y0UvDVQf72PeCoBwMheKft3D8niazOio/wzGPKFAVSQQhCAFu92fqtP7353LCLd7s/Vaf3vzuQGEQhKFMoBKE6MO5LGCcgLnc2n+9e/wCy2B94/wBitLXcDqs1sKkWNqTYmPKfmrE4ghvYrxKyFmiL9sJ0UmCZOhjRQn4iPGfJeVcRr1ke5bpsxaLJrGWubidBwnr6k6zKRYnjFugSVVMxOn9HzS24nmmNYdHZafJTkjBZtidT6oOnExbzTtMTx0IB7+hVzMYMxteWgmZ4j5LzB4yJ7R5SU3MjaXVNoJsfZJHcTbySamIAaOtVrMdlIPABsdY4/FNY3ERboUqXcq4k3E4wRZQW4hQamJTbcSkmaQWEXDa2iSayrxiUn0lMklm2okGooXpWi8biRN9FBOCcaigbaq/uXdcDzUjF4sGMsZeA4zxnrVZtOrNMjr+BVW+xZHS9iYUcjSjTI38oWjwOHVVsCn+4o/8Axs/KFo8IxcT5NkY36X8F/wBlSeB6lYA9j2OHvAWb3YrzTHUuh/STgy/ZWIjVgZU/BUaT/pzLl26lXmwtIlWXvozSKrS8hsl2nqOPO1m/SnHUTmpvzHO4ZTzfWbHATwHWdUjkRyjrnnNBeLRGk+Xkm2BvJsOZ3NdFN1umI16+KsQOnDtDHjO7I10tMTldYxrfo4KW2iC+5dL2nlGxqB7WttR0pkYamXPac0FoNQWsdM3TPYiiG5aTufmNmmW3bGh4DTTpQCmUhkYQ90tdlpmBzhcEa/LRLqUGgVRncGDnm3qPiem/Z1pFRlOKvrZWmdRzXWPNHATa/Wn20GF8GSXU+eJEOFxOlz2dAQkbr1gxwJqFr3NlwI1AIGbX+YDip2ysWHAw4OIN/gqSq8NfhqkmDmYCTJyuAdBgWIyFWOFqj0okGc9IC2kscfOH+SEHPvpBw2THVD9sNf4gD3grOLou/wBgaTqtN77EsLReJymf9yx9TCURx81UkqkKa+lTTLmtQDC3e7P1Wn9787lhnQtzuz9Vp/e/O5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ítulo 3"/>
              <p:cNvSpPr>
                <a:spLocks noGrp="1"/>
              </p:cNvSpPr>
              <p:nvPr>
                <p:ph type="title"/>
              </p:nvPr>
            </p:nvSpPr>
            <p:spPr>
              <a:xfrm>
                <a:off x="723379" y="1308040"/>
                <a:ext cx="3507829" cy="658207"/>
              </a:xfr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>
                <a:normAutofit fontScale="90000"/>
              </a:bodyPr>
              <a:lstStyle/>
              <a:p>
                <a:pPr algn="ctr"/>
                <a:r>
                  <a:rPr lang="es-ES" sz="2800" dirty="0" smtClean="0"/>
                  <a:t/>
                </a:r>
                <a:br>
                  <a:rPr lang="es-ES" sz="2800" dirty="0" smtClean="0"/>
                </a:b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PE" sz="2800" dirty="0" smtClean="0"/>
                        <m:t>Y</m:t>
                      </m:r>
                      <m:r>
                        <m:rPr>
                          <m:nor/>
                        </m:rPr>
                        <a:rPr lang="es-PE" sz="2800" baseline="-25000" dirty="0"/>
                        <m:t>i</m:t>
                      </m:r>
                      <m:r>
                        <a:rPr lang="es-PE" sz="2800" i="1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s-PE" sz="2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s-PE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PE" sz="2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m:rPr>
                          <m:nor/>
                        </m:rPr>
                        <a:rPr lang="es-PE" sz="28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PE" sz="2800" dirty="0"/>
                        <m:t>X</m:t>
                      </m:r>
                      <m:r>
                        <m:rPr>
                          <m:nor/>
                        </m:rPr>
                        <a:rPr lang="es-PE" sz="2800" baseline="-25000" dirty="0"/>
                        <m:t>i</m:t>
                      </m:r>
                      <m:r>
                        <a:rPr lang="es-PE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PE" sz="2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sz="2800" i="1"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s-PE" sz="2800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r>
                  <a:rPr lang="es-PE" sz="2800" dirty="0" smtClean="0"/>
                  <a:t/>
                </a:r>
                <a:br>
                  <a:rPr lang="es-PE" sz="2800" dirty="0" smtClean="0"/>
                </a:br>
                <a:endParaRPr lang="es-PE" sz="2800" dirty="0"/>
              </a:p>
            </p:txBody>
          </p:sp>
        </mc:Choice>
        <mc:Fallback xmlns="">
          <p:sp>
            <p:nvSpPr>
              <p:cNvPr id="4" name="Título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723379" y="1308040"/>
                <a:ext cx="3507829" cy="658207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P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Elipse 13"/>
          <p:cNvSpPr/>
          <p:nvPr/>
        </p:nvSpPr>
        <p:spPr>
          <a:xfrm>
            <a:off x="3419872" y="1364239"/>
            <a:ext cx="576064" cy="624601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s-PE" dirty="0" smtClean="0"/>
              <a:t>Diferencia una relación </a:t>
            </a:r>
            <a:r>
              <a:rPr lang="es-PE" b="1" dirty="0" smtClean="0"/>
              <a:t>estocástica</a:t>
            </a:r>
            <a:r>
              <a:rPr lang="es-PE" dirty="0" smtClean="0"/>
              <a:t> de una </a:t>
            </a:r>
            <a:r>
              <a:rPr lang="es-PE" b="1" dirty="0" smtClean="0"/>
              <a:t>determinística.</a:t>
            </a:r>
            <a:endParaRPr lang="es-PE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adroTexto 6"/>
              <p:cNvSpPr txBox="1"/>
              <p:nvPr/>
            </p:nvSpPr>
            <p:spPr>
              <a:xfrm>
                <a:off x="4806026" y="1308040"/>
                <a:ext cx="4041775" cy="10562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PE" sz="2400" dirty="0" smtClean="0">
                    <a:latin typeface="+mj-lt"/>
                  </a:rPr>
                  <a:t>INTERPRETACIÓN DEL ERROR</a:t>
                </a:r>
              </a:p>
              <a:p>
                <a:r>
                  <a:rPr lang="es-PE" sz="2400" dirty="0" smtClean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PE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s-PE" sz="2400" i="1"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s-PE" sz="2400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s-PE" sz="2400" dirty="0" smtClean="0">
                    <a:latin typeface="+mj-lt"/>
                  </a:rPr>
                  <a:t>)</a:t>
                </a:r>
              </a:p>
              <a:p>
                <a:endParaRPr lang="es-PE" sz="2400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Cuadro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6026" y="1308040"/>
                <a:ext cx="4041775" cy="1056251"/>
              </a:xfrm>
              <a:prstGeom prst="rect">
                <a:avLst/>
              </a:prstGeom>
              <a:blipFill rotWithShape="1">
                <a:blip r:embed="rId3"/>
                <a:stretch>
                  <a:fillRect t="-924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Flecha abajo 9"/>
          <p:cNvSpPr/>
          <p:nvPr/>
        </p:nvSpPr>
        <p:spPr>
          <a:xfrm rot="16200000">
            <a:off x="4445986" y="1403117"/>
            <a:ext cx="252028" cy="4680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3" name="Marcador de contenido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s-PE" smtClean="0"/>
              <a:t>Término </a:t>
            </a:r>
            <a:r>
              <a:rPr lang="es-PE" dirty="0" smtClean="0"/>
              <a:t>de perturbación que se justifica por:</a:t>
            </a:r>
            <a:endParaRPr lang="es-PE" dirty="0"/>
          </a:p>
        </p:txBody>
      </p:sp>
      <p:graphicFrame>
        <p:nvGraphicFramePr>
          <p:cNvPr id="16" name="Diagrama 15"/>
          <p:cNvGraphicFramePr/>
          <p:nvPr>
            <p:extLst/>
          </p:nvPr>
        </p:nvGraphicFramePr>
        <p:xfrm>
          <a:off x="1205626" y="2492896"/>
          <a:ext cx="7200799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Recortar rectángulo de esquina diagonal 16"/>
          <p:cNvSpPr/>
          <p:nvPr/>
        </p:nvSpPr>
        <p:spPr>
          <a:xfrm>
            <a:off x="3547988" y="5085183"/>
            <a:ext cx="4912444" cy="1040979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PE" sz="1600" b="1" dirty="0"/>
              <a:t>Ya que la economía trata con fenómenos humanos variables las respuestas son también  imposibles de resumir en una relación eterna que no va a cambiar para siempre.</a:t>
            </a:r>
          </a:p>
          <a:p>
            <a:pPr algn="ctr"/>
            <a:endParaRPr lang="es-PE" dirty="0"/>
          </a:p>
        </p:txBody>
      </p:sp>
      <p:sp>
        <p:nvSpPr>
          <p:cNvPr id="21" name="Redondear rectángulo de esquina sencilla 20"/>
          <p:cNvSpPr/>
          <p:nvPr/>
        </p:nvSpPr>
        <p:spPr>
          <a:xfrm>
            <a:off x="1182653" y="5281636"/>
            <a:ext cx="1301784" cy="648072"/>
          </a:xfrm>
          <a:prstGeom prst="round1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400" dirty="0" smtClean="0"/>
              <a:t>NOTA</a:t>
            </a:r>
            <a:endParaRPr lang="es-PE" sz="2400" dirty="0"/>
          </a:p>
        </p:txBody>
      </p:sp>
      <p:sp>
        <p:nvSpPr>
          <p:cNvPr id="22" name="Flecha derecha 21"/>
          <p:cNvSpPr/>
          <p:nvPr/>
        </p:nvSpPr>
        <p:spPr>
          <a:xfrm>
            <a:off x="2656172" y="5497660"/>
            <a:ext cx="720080" cy="216023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7475515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BBC8602B-954D-428F-A91D-9237DBBA3A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>
                                            <p:graphicEl>
                                              <a:dgm id="{BBC8602B-954D-428F-A91D-9237DBBA3A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F5D885DC-3188-47E5-A422-A784DC3F9B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>
                                            <p:graphicEl>
                                              <a:dgm id="{F5D885DC-3188-47E5-A422-A784DC3F9B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83A58EAC-06DD-443D-8834-0C9E069A1F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>
                                            <p:graphicEl>
                                              <a:dgm id="{83A58EAC-06DD-443D-8834-0C9E069A1F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Dgm bld="one"/>
        </p:bldSub>
      </p:bldGraphic>
      <p:bldP spid="17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1838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smtClean="0"/>
              <a:t>CLASES DE MODELOS</a:t>
            </a:r>
            <a:endParaRPr lang="es-PE" b="1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50776" t="35278" r="22249" b="50611"/>
          <a:stretch/>
        </p:blipFill>
        <p:spPr>
          <a:xfrm>
            <a:off x="4427984" y="3789040"/>
            <a:ext cx="4449185" cy="13085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ortar rectángulo de esquina diagonal 7"/>
              <p:cNvSpPr/>
              <p:nvPr/>
            </p:nvSpPr>
            <p:spPr>
              <a:xfrm>
                <a:off x="4545185" y="2025067"/>
                <a:ext cx="4158084" cy="792088"/>
              </a:xfrm>
              <a:prstGeom prst="snip2Diag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PE" sz="2800" dirty="0" smtClean="0">
                          <a:solidFill>
                            <a:schemeClr val="tx1"/>
                          </a:solidFill>
                        </a:rPr>
                        <m:t>Y</m:t>
                      </m:r>
                      <m:r>
                        <m:rPr>
                          <m:nor/>
                        </m:rPr>
                        <a:rPr lang="es-PE" sz="2800" baseline="-25000" dirty="0" smtClean="0">
                          <a:solidFill>
                            <a:schemeClr val="tx1"/>
                          </a:solidFill>
                        </a:rPr>
                        <m:t>i</m:t>
                      </m:r>
                      <m:r>
                        <a:rPr lang="es-PE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s-PE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s-PE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PE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m:rPr>
                          <m:nor/>
                        </m:rPr>
                        <a:rPr lang="es-PE" sz="28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PE" sz="2800" dirty="0">
                          <a:solidFill>
                            <a:schemeClr val="tx1"/>
                          </a:solidFill>
                        </a:rPr>
                        <m:t>X</m:t>
                      </m:r>
                      <m:r>
                        <m:rPr>
                          <m:nor/>
                        </m:rPr>
                        <a:rPr lang="es-PE" sz="2800" baseline="-25000" dirty="0">
                          <a:solidFill>
                            <a:schemeClr val="tx1"/>
                          </a:solidFill>
                        </a:rPr>
                        <m:t>i</m:t>
                      </m:r>
                      <m:r>
                        <a:rPr lang="es-PE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PE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PE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lang="es-PE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s-PE" dirty="0"/>
              </a:p>
            </p:txBody>
          </p:sp>
        </mc:Choice>
        <mc:Fallback xmlns="">
          <p:sp>
            <p:nvSpPr>
              <p:cNvPr id="8" name="Recortar rectángulo de esquina diagonal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5185" y="2025067"/>
                <a:ext cx="4158084" cy="792088"/>
              </a:xfrm>
              <a:prstGeom prst="snip2Diag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PE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Diagrama 9"/>
          <p:cNvGraphicFramePr/>
          <p:nvPr>
            <p:extLst/>
          </p:nvPr>
        </p:nvGraphicFramePr>
        <p:xfrm>
          <a:off x="179512" y="1412776"/>
          <a:ext cx="5158173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0275618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6AA39DD-9E5E-48A0-AF4B-26B60F98E2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graphicEl>
                                              <a:dgm id="{E6AA39DD-9E5E-48A0-AF4B-26B60F98E2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graphicEl>
                                              <a:dgm id="{E6AA39DD-9E5E-48A0-AF4B-26B60F98E2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graphicEl>
                                              <a:dgm id="{E6AA39DD-9E5E-48A0-AF4B-26B60F98E2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2798D9A-C8D9-47C6-8F52-A6192569D3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graphicEl>
                                              <a:dgm id="{52798D9A-C8D9-47C6-8F52-A6192569D3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graphicEl>
                                              <a:dgm id="{52798D9A-C8D9-47C6-8F52-A6192569D3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graphicEl>
                                              <a:dgm id="{52798D9A-C8D9-47C6-8F52-A6192569D3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47DD03C-4551-4577-A837-4E98E9FFE7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graphicEl>
                                              <a:dgm id="{747DD03C-4551-4577-A837-4E98E9FFE7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graphicEl>
                                              <a:dgm id="{747DD03C-4551-4577-A837-4E98E9FFE7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dgm id="{747DD03C-4551-4577-A837-4E98E9FFE7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0CC678A-FBE6-4B00-8D91-DFE1AE24D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graphicEl>
                                              <a:dgm id="{70CC678A-FBE6-4B00-8D91-DFE1AE24D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graphicEl>
                                              <a:dgm id="{70CC678A-FBE6-4B00-8D91-DFE1AE24DA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graphicEl>
                                              <a:dgm id="{70CC678A-FBE6-4B00-8D91-DFE1AE24DA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Graphic spid="10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smtClean="0"/>
              <a:t>CONCEPTO</a:t>
            </a:r>
            <a:endParaRPr lang="es-PE" b="1" dirty="0"/>
          </a:p>
        </p:txBody>
      </p:sp>
      <p:sp>
        <p:nvSpPr>
          <p:cNvPr id="6" name="Rectángulo 5"/>
          <p:cNvSpPr/>
          <p:nvPr/>
        </p:nvSpPr>
        <p:spPr>
          <a:xfrm>
            <a:off x="665312" y="1382659"/>
            <a:ext cx="7848872" cy="1080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PE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MODELO: El </a:t>
            </a:r>
            <a:r>
              <a:rPr lang="es-PE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término </a:t>
            </a:r>
            <a:r>
              <a:rPr lang="es-PE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modelo debe de identificarse con un esquema </a:t>
            </a:r>
            <a:r>
              <a:rPr lang="es-PE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mental, dado que </a:t>
            </a:r>
            <a:r>
              <a:rPr lang="es-PE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es una </a:t>
            </a:r>
            <a:r>
              <a:rPr lang="es-PE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representación </a:t>
            </a:r>
            <a:r>
              <a:rPr lang="es-PE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de la realidad</a:t>
            </a:r>
            <a:r>
              <a:rPr lang="es-PE" sz="2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  <a:endParaRPr lang="es-PE" sz="20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Recortar y redondear rectángulo de esquina sencilla 7"/>
          <p:cNvSpPr/>
          <p:nvPr/>
        </p:nvSpPr>
        <p:spPr>
          <a:xfrm>
            <a:off x="652575" y="3284984"/>
            <a:ext cx="7956376" cy="1224136"/>
          </a:xfrm>
          <a:prstGeom prst="snip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PE" sz="1800" b="1" dirty="0" smtClean="0"/>
              <a:t>“Representación </a:t>
            </a:r>
            <a:r>
              <a:rPr lang="es-PE" sz="1800" b="1" dirty="0"/>
              <a:t>simplificada y en símbolos matemáticos de cierto conjunto de </a:t>
            </a:r>
          </a:p>
          <a:p>
            <a:r>
              <a:rPr lang="es-PE" sz="1800" b="1" dirty="0"/>
              <a:t>relaciones”</a:t>
            </a:r>
            <a:r>
              <a:rPr lang="es-PE" sz="1800" dirty="0"/>
              <a:t> </a:t>
            </a:r>
            <a:endParaRPr lang="es-PE" sz="1800" dirty="0" smtClean="0"/>
          </a:p>
          <a:p>
            <a:r>
              <a:rPr lang="es-PE" sz="1800" dirty="0" smtClean="0"/>
              <a:t>Es </a:t>
            </a:r>
            <a:r>
              <a:rPr lang="es-PE" sz="1800" dirty="0"/>
              <a:t>decir un modelo formulado en términos matemáticos. </a:t>
            </a:r>
          </a:p>
        </p:txBody>
      </p:sp>
    </p:spTree>
    <p:extLst>
      <p:ext uri="{BB962C8B-B14F-4D97-AF65-F5344CB8AC3E}">
        <p14:creationId xmlns:p14="http://schemas.microsoft.com/office/powerpoint/2010/main" val="329523026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andra, Author at Sandra Villapalos . com - Página 4 d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2036842" cy="271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200" b="1" dirty="0" smtClean="0"/>
              <a:t>ORIGEN HISTÓRICO DEL TÉRMINO DE REGRESIÓN</a:t>
            </a:r>
            <a:endParaRPr lang="es-PE" sz="3200" b="1" dirty="0"/>
          </a:p>
        </p:txBody>
      </p:sp>
      <p:sp>
        <p:nvSpPr>
          <p:cNvPr id="6" name="Rectángulo 5"/>
          <p:cNvSpPr/>
          <p:nvPr/>
        </p:nvSpPr>
        <p:spPr>
          <a:xfrm>
            <a:off x="1907704" y="1124744"/>
            <a:ext cx="7038528" cy="54726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s-PE" sz="1800" dirty="0"/>
              <a:t>Francis Galton acuñó el término regresión. En un famoso ensayo, Galton planteó que, a pesar de la tendencia de los padres de estatura alta a procrear hijos altos y los padres de estatura baja, hijos bajos, la estatura promedio de los niños de padres de una estatura determinada tendía a </a:t>
            </a:r>
            <a:r>
              <a:rPr lang="es-PE" sz="1800" dirty="0" smtClean="0"/>
              <a:t>desplazarse</a:t>
            </a:r>
            <a:r>
              <a:rPr lang="es-PE" sz="1800" dirty="0"/>
              <a:t>, o “regresar”, a la estatura promedio de la población total</a:t>
            </a:r>
            <a:r>
              <a:rPr lang="es-PE" sz="1800" dirty="0" smtClean="0"/>
              <a:t>.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s-PE" sz="1800" dirty="0" smtClean="0"/>
              <a:t>En </a:t>
            </a:r>
            <a:r>
              <a:rPr lang="es-PE" sz="1800" dirty="0"/>
              <a:t>otras palabras, la estatura de los hijos de padres inusualmente altos o inusualmente bajos tiende a dirigirse a la estatura </a:t>
            </a:r>
            <a:r>
              <a:rPr lang="es-PE" sz="1800" dirty="0" smtClean="0"/>
              <a:t>promedio </a:t>
            </a:r>
            <a:r>
              <a:rPr lang="es-PE" sz="1800" dirty="0"/>
              <a:t>de la población. La ley de regresión universal de Galton fue </a:t>
            </a:r>
            <a:r>
              <a:rPr lang="es-PE" sz="1800" dirty="0" err="1" smtClean="0"/>
              <a:t>conﬁrmada</a:t>
            </a:r>
            <a:r>
              <a:rPr lang="es-PE" sz="1800" dirty="0" smtClean="0"/>
              <a:t> </a:t>
            </a:r>
            <a:r>
              <a:rPr lang="es-PE" sz="1800" dirty="0"/>
              <a:t>por su amigo Karl Pearson, quien reunió más de mil registros de estaturas de miembros de grupos familiares</a:t>
            </a:r>
            <a:r>
              <a:rPr lang="es-PE" sz="1800" dirty="0" smtClean="0"/>
              <a:t>.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s-PE" sz="1800" dirty="0" smtClean="0"/>
              <a:t>Pearson </a:t>
            </a:r>
            <a:r>
              <a:rPr lang="es-PE" sz="1800" dirty="0"/>
              <a:t>descubrió que la estatura promedio de los hijos de un grupo de padres de estatura alta era menor que la estatura de sus padres, y que la estatura promedio de los hijos de un grupo de padres de estatura baja era mayor que la estatura de sus padres; es decir, se trata de un fenómeno mediante el cual los hijos altos e hijos bajos “regresan” por igual a la estatura promedio de todos los demás. En palabras de Galton, se trata de una “regresión a la mediocridad”.</a:t>
            </a:r>
          </a:p>
        </p:txBody>
      </p:sp>
    </p:spTree>
    <p:extLst>
      <p:ext uri="{BB962C8B-B14F-4D97-AF65-F5344CB8AC3E}">
        <p14:creationId xmlns:p14="http://schemas.microsoft.com/office/powerpoint/2010/main" val="332099847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200" b="1" dirty="0" smtClean="0"/>
              <a:t>ANÁLISIS PREDICTIVOS PARA LA INVESTIGACIÓN</a:t>
            </a:r>
            <a:endParaRPr lang="es-PE" sz="3200" b="1" dirty="0"/>
          </a:p>
        </p:txBody>
      </p:sp>
      <p:grpSp>
        <p:nvGrpSpPr>
          <p:cNvPr id="8" name="27 Grupo"/>
          <p:cNvGrpSpPr>
            <a:grpSpLocks/>
          </p:cNvGrpSpPr>
          <p:nvPr/>
        </p:nvGrpSpPr>
        <p:grpSpPr bwMode="auto">
          <a:xfrm>
            <a:off x="2079551" y="1988840"/>
            <a:ext cx="1057275" cy="1133475"/>
            <a:chOff x="1584030" y="0"/>
            <a:chExt cx="528010" cy="580571"/>
          </a:xfrm>
        </p:grpSpPr>
        <p:sp>
          <p:nvSpPr>
            <p:cNvPr id="9" name="8 Trapecio"/>
            <p:cNvSpPr/>
            <p:nvPr/>
          </p:nvSpPr>
          <p:spPr>
            <a:xfrm>
              <a:off x="1584030" y="0"/>
              <a:ext cx="528010" cy="580571"/>
            </a:xfrm>
            <a:prstGeom prst="trapezoid">
              <a:avLst>
                <a:gd name="adj" fmla="val 50000"/>
              </a:avLst>
            </a:prstGeom>
            <a:solidFill>
              <a:srgbClr val="1682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Trapecio 4"/>
            <p:cNvSpPr/>
            <p:nvPr/>
          </p:nvSpPr>
          <p:spPr>
            <a:xfrm>
              <a:off x="1584030" y="363467"/>
              <a:ext cx="528010" cy="2171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400" dirty="0">
                  <a:latin typeface="Arial" pitchFamily="34" charset="0"/>
                  <a:cs typeface="Arial" pitchFamily="34" charset="0"/>
                </a:rPr>
                <a:t>Aplicativo</a:t>
              </a:r>
            </a:p>
          </p:txBody>
        </p:sp>
      </p:grpSp>
      <p:grpSp>
        <p:nvGrpSpPr>
          <p:cNvPr id="11" name="35 Grupo"/>
          <p:cNvGrpSpPr>
            <a:grpSpLocks/>
          </p:cNvGrpSpPr>
          <p:nvPr/>
        </p:nvGrpSpPr>
        <p:grpSpPr bwMode="auto">
          <a:xfrm>
            <a:off x="1814438" y="3114378"/>
            <a:ext cx="1584325" cy="579437"/>
            <a:chOff x="1056020" y="1161142"/>
            <a:chExt cx="1584030" cy="580571"/>
          </a:xfrm>
          <a:solidFill>
            <a:srgbClr val="C00000"/>
          </a:solidFill>
        </p:grpSpPr>
        <p:sp>
          <p:nvSpPr>
            <p:cNvPr id="12" name="11 Trapecio"/>
            <p:cNvSpPr/>
            <p:nvPr/>
          </p:nvSpPr>
          <p:spPr>
            <a:xfrm>
              <a:off x="1056020" y="1161142"/>
              <a:ext cx="1584030" cy="580571"/>
            </a:xfrm>
            <a:prstGeom prst="trapezoid">
              <a:avLst>
                <a:gd name="adj" fmla="val 45473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Trapecio 4"/>
            <p:cNvSpPr/>
            <p:nvPr/>
          </p:nvSpPr>
          <p:spPr>
            <a:xfrm>
              <a:off x="1333781" y="1161142"/>
              <a:ext cx="1028508" cy="58057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600" dirty="0">
                  <a:latin typeface="Arial" pitchFamily="34" charset="0"/>
                  <a:cs typeface="Arial" pitchFamily="34" charset="0"/>
                </a:rPr>
                <a:t>Predictivo</a:t>
              </a:r>
            </a:p>
          </p:txBody>
        </p:sp>
      </p:grpSp>
      <p:grpSp>
        <p:nvGrpSpPr>
          <p:cNvPr id="14" name="39 Grupo"/>
          <p:cNvGrpSpPr>
            <a:grpSpLocks/>
          </p:cNvGrpSpPr>
          <p:nvPr/>
        </p:nvGrpSpPr>
        <p:grpSpPr bwMode="auto">
          <a:xfrm>
            <a:off x="1558851" y="3693815"/>
            <a:ext cx="2111375" cy="581025"/>
            <a:chOff x="792015" y="1741714"/>
            <a:chExt cx="2112041" cy="580573"/>
          </a:xfrm>
        </p:grpSpPr>
        <p:sp>
          <p:nvSpPr>
            <p:cNvPr id="15" name="14 Trapecio"/>
            <p:cNvSpPr/>
            <p:nvPr/>
          </p:nvSpPr>
          <p:spPr>
            <a:xfrm>
              <a:off x="792015" y="1741714"/>
              <a:ext cx="2112041" cy="580573"/>
            </a:xfrm>
            <a:prstGeom prst="trapezoid">
              <a:avLst>
                <a:gd name="adj" fmla="val 45473"/>
              </a:avLst>
            </a:prstGeom>
            <a:solidFill>
              <a:srgbClr val="1682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Trapecio 4"/>
            <p:cNvSpPr/>
            <p:nvPr/>
          </p:nvSpPr>
          <p:spPr>
            <a:xfrm>
              <a:off x="1162019" y="1741714"/>
              <a:ext cx="1372033" cy="5805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1600" dirty="0">
                  <a:latin typeface="Arial" pitchFamily="34" charset="0"/>
                  <a:cs typeface="Arial" pitchFamily="34" charset="0"/>
                </a:rPr>
                <a:t>Explicativo</a:t>
              </a:r>
              <a:endParaRPr lang="es-E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" name="42 Grupo"/>
          <p:cNvGrpSpPr/>
          <p:nvPr/>
        </p:nvGrpSpPr>
        <p:grpSpPr>
          <a:xfrm>
            <a:off x="1291240" y="4275745"/>
            <a:ext cx="2640051" cy="580571"/>
            <a:chOff x="528010" y="2322285"/>
            <a:chExt cx="2640051" cy="580571"/>
          </a:xfrm>
          <a:solidFill>
            <a:srgbClr val="C00000"/>
          </a:solidFill>
        </p:grpSpPr>
        <p:sp>
          <p:nvSpPr>
            <p:cNvPr id="18" name="17 Trapecio"/>
            <p:cNvSpPr/>
            <p:nvPr/>
          </p:nvSpPr>
          <p:spPr>
            <a:xfrm>
              <a:off x="528010" y="2322285"/>
              <a:ext cx="2640051" cy="580571"/>
            </a:xfrm>
            <a:prstGeom prst="trapezoid">
              <a:avLst>
                <a:gd name="adj" fmla="val 45473"/>
              </a:avLst>
            </a:prstGeom>
            <a:solidFill>
              <a:srgbClr val="1682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Trapecio 4"/>
            <p:cNvSpPr/>
            <p:nvPr/>
          </p:nvSpPr>
          <p:spPr>
            <a:xfrm>
              <a:off x="990019" y="2322285"/>
              <a:ext cx="1716033" cy="58057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2000" dirty="0">
                  <a:latin typeface="Arial" pitchFamily="34" charset="0"/>
                  <a:cs typeface="Arial" pitchFamily="34" charset="0"/>
                </a:rPr>
                <a:t>Relacional</a:t>
              </a:r>
            </a:p>
          </p:txBody>
        </p:sp>
      </p:grpSp>
      <p:grpSp>
        <p:nvGrpSpPr>
          <p:cNvPr id="20" name="47 Grupo"/>
          <p:cNvGrpSpPr>
            <a:grpSpLocks/>
          </p:cNvGrpSpPr>
          <p:nvPr/>
        </p:nvGrpSpPr>
        <p:grpSpPr bwMode="auto">
          <a:xfrm>
            <a:off x="1032049" y="4858370"/>
            <a:ext cx="3167062" cy="581025"/>
            <a:chOff x="264005" y="2902857"/>
            <a:chExt cx="3168061" cy="580571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grpSpPr>
        <p:sp>
          <p:nvSpPr>
            <p:cNvPr id="21" name="20 Trapecio"/>
            <p:cNvSpPr/>
            <p:nvPr/>
          </p:nvSpPr>
          <p:spPr>
            <a:xfrm>
              <a:off x="264005" y="2902857"/>
              <a:ext cx="3168061" cy="580571"/>
            </a:xfrm>
            <a:prstGeom prst="trapezoid">
              <a:avLst>
                <a:gd name="adj" fmla="val 45473"/>
              </a:avLst>
            </a:prstGeom>
            <a:solidFill>
              <a:srgbClr val="1682E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Trapecio 4"/>
            <p:cNvSpPr/>
            <p:nvPr/>
          </p:nvSpPr>
          <p:spPr>
            <a:xfrm>
              <a:off x="818217" y="2946320"/>
              <a:ext cx="2059637" cy="47968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" sz="2200" dirty="0">
                  <a:latin typeface="Arial" pitchFamily="34" charset="0"/>
                  <a:cs typeface="Arial" pitchFamily="34" charset="0"/>
                </a:rPr>
                <a:t>Descriptivo</a:t>
              </a:r>
            </a:p>
          </p:txBody>
        </p:sp>
      </p:grpSp>
      <p:sp>
        <p:nvSpPr>
          <p:cNvPr id="2" name="1 Rectángulo"/>
          <p:cNvSpPr/>
          <p:nvPr/>
        </p:nvSpPr>
        <p:spPr>
          <a:xfrm>
            <a:off x="3670226" y="2204864"/>
            <a:ext cx="2485950" cy="49358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b="1" dirty="0" smtClean="0"/>
              <a:t>USOS DE LA REGRESIÓN</a:t>
            </a:r>
            <a:endParaRPr lang="es-PE" sz="1400" b="1" dirty="0"/>
          </a:p>
        </p:txBody>
      </p:sp>
      <p:sp>
        <p:nvSpPr>
          <p:cNvPr id="3" name="2 Flecha derecha"/>
          <p:cNvSpPr/>
          <p:nvPr/>
        </p:nvSpPr>
        <p:spPr>
          <a:xfrm>
            <a:off x="3469282" y="3212976"/>
            <a:ext cx="462009" cy="28803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5" name="34 Flecha derecha"/>
          <p:cNvSpPr/>
          <p:nvPr/>
        </p:nvSpPr>
        <p:spPr>
          <a:xfrm>
            <a:off x="3672520" y="3793133"/>
            <a:ext cx="462009" cy="28803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6" name="35 Flecha derecha"/>
          <p:cNvSpPr/>
          <p:nvPr/>
        </p:nvSpPr>
        <p:spPr>
          <a:xfrm>
            <a:off x="3951117" y="4405020"/>
            <a:ext cx="462009" cy="28803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" name="3 CuadroTexto"/>
          <p:cNvSpPr txBox="1"/>
          <p:nvPr/>
        </p:nvSpPr>
        <p:spPr>
          <a:xfrm>
            <a:off x="4134528" y="3212976"/>
            <a:ext cx="2093655" cy="253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PE" sz="1200" dirty="0" smtClean="0">
                <a:latin typeface="+mn-lt"/>
              </a:rPr>
              <a:t>Crear un modelo predictivo</a:t>
            </a:r>
            <a:endParaRPr lang="es-PE" sz="1200" dirty="0">
              <a:latin typeface="+mn-lt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4286928" y="3818565"/>
            <a:ext cx="2445312" cy="253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PE" sz="1200" dirty="0" smtClean="0">
                <a:latin typeface="+mn-lt"/>
              </a:rPr>
              <a:t>Seleccionar las variables causales</a:t>
            </a:r>
            <a:endParaRPr lang="es-PE" sz="1200" dirty="0">
              <a:latin typeface="+mn-lt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4567163" y="4421288"/>
            <a:ext cx="2165077" cy="253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PE" sz="1200" dirty="0" smtClean="0">
                <a:latin typeface="+mn-lt"/>
              </a:rPr>
              <a:t>Resumir el análisis </a:t>
            </a:r>
            <a:r>
              <a:rPr lang="es-PE" sz="1200" dirty="0" err="1" smtClean="0">
                <a:latin typeface="+mn-lt"/>
              </a:rPr>
              <a:t>bivariado</a:t>
            </a:r>
            <a:endParaRPr lang="es-PE" sz="1200" dirty="0">
              <a:latin typeface="+mn-lt"/>
            </a:endParaRPr>
          </a:p>
        </p:txBody>
      </p:sp>
      <p:sp>
        <p:nvSpPr>
          <p:cNvPr id="34" name="33 Cerrar llave"/>
          <p:cNvSpPr/>
          <p:nvPr/>
        </p:nvSpPr>
        <p:spPr>
          <a:xfrm>
            <a:off x="6516216" y="4274840"/>
            <a:ext cx="504056" cy="1107087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7" name="36 CuadroTexto"/>
          <p:cNvSpPr txBox="1"/>
          <p:nvPr/>
        </p:nvSpPr>
        <p:spPr>
          <a:xfrm>
            <a:off x="7092280" y="4581128"/>
            <a:ext cx="1584176" cy="467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b="1" dirty="0" smtClean="0">
                <a:solidFill>
                  <a:schemeClr val="accent2">
                    <a:lumMod val="50000"/>
                  </a:schemeClr>
                </a:solidFill>
              </a:rPr>
              <a:t>80% de investigaciones</a:t>
            </a:r>
            <a:endParaRPr lang="es-PE" sz="1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2" name="41 Cerrar llave"/>
          <p:cNvSpPr/>
          <p:nvPr/>
        </p:nvSpPr>
        <p:spPr>
          <a:xfrm>
            <a:off x="6516216" y="1988841"/>
            <a:ext cx="504056" cy="216024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3" name="42 CuadroTexto"/>
          <p:cNvSpPr txBox="1"/>
          <p:nvPr/>
        </p:nvSpPr>
        <p:spPr>
          <a:xfrm>
            <a:off x="7092280" y="2783538"/>
            <a:ext cx="1584176" cy="467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b="1" dirty="0" smtClean="0">
                <a:solidFill>
                  <a:schemeClr val="accent2">
                    <a:lumMod val="50000"/>
                  </a:schemeClr>
                </a:solidFill>
              </a:rPr>
              <a:t>20% de investigaciones</a:t>
            </a:r>
            <a:endParaRPr lang="es-PE" sz="1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65917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200" b="1" dirty="0" smtClean="0"/>
              <a:t>INTERPRETACIÓN MODERNA DE LA REGRESIÓN</a:t>
            </a:r>
            <a:endParaRPr lang="es-PE" sz="3200" b="1" dirty="0"/>
          </a:p>
        </p:txBody>
      </p:sp>
      <p:sp>
        <p:nvSpPr>
          <p:cNvPr id="6" name="Rectángulo 5"/>
          <p:cNvSpPr/>
          <p:nvPr/>
        </p:nvSpPr>
        <p:spPr>
          <a:xfrm>
            <a:off x="323528" y="1412776"/>
            <a:ext cx="3528392" cy="424847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es-PE" sz="1800" dirty="0"/>
              <a:t>El análisis de regresión trata del estudio de la dependencia de una variable (variable dependiente) respecto de una o más variables (variables explicativas) con el objetivo de estimar o predecir la media </a:t>
            </a:r>
            <a:r>
              <a:rPr lang="es-PE" sz="1800" dirty="0" smtClean="0"/>
              <a:t>o valor </a:t>
            </a:r>
            <a:r>
              <a:rPr lang="es-PE" sz="1800" dirty="0"/>
              <a:t>promedio poblacional de la primera en términos de los valores conocidos o </a:t>
            </a:r>
            <a:r>
              <a:rPr lang="es-PE" sz="1800" dirty="0" err="1" smtClean="0"/>
              <a:t>ﬁjos</a:t>
            </a:r>
            <a:r>
              <a:rPr lang="es-PE" sz="1800" dirty="0" smtClean="0"/>
              <a:t> </a:t>
            </a:r>
            <a:r>
              <a:rPr lang="es-PE" sz="1800" dirty="0"/>
              <a:t>(en muestras repetidas) de las segundas.</a:t>
            </a:r>
          </a:p>
        </p:txBody>
      </p:sp>
      <p:pic>
        <p:nvPicPr>
          <p:cNvPr id="2050" name="Picture 2" descr="\includegraphics[angle=0, width=1\textwidth]{fig03-08.eps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339" y="1926902"/>
            <a:ext cx="479525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11082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200" b="1" dirty="0" smtClean="0"/>
              <a:t>EJEMPLOS GRÁFICOS DE DISPERSIÓN</a:t>
            </a:r>
            <a:endParaRPr lang="es-PE" sz="3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30" t="31000" r="38867" b="8391"/>
          <a:stretch/>
        </p:blipFill>
        <p:spPr bwMode="auto">
          <a:xfrm>
            <a:off x="207740" y="1484784"/>
            <a:ext cx="3944783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0" t="27865" r="38470" b="13282"/>
          <a:stretch/>
        </p:blipFill>
        <p:spPr bwMode="auto">
          <a:xfrm>
            <a:off x="4699191" y="1916832"/>
            <a:ext cx="3876286" cy="3334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37641" y="5373216"/>
            <a:ext cx="3684979" cy="36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s-PE" dirty="0"/>
              <a:t>FIGURA </a:t>
            </a:r>
            <a:r>
              <a:rPr lang="es-PE" dirty="0" smtClean="0"/>
              <a:t>1. </a:t>
            </a:r>
            <a:r>
              <a:rPr lang="es-PE" dirty="0"/>
              <a:t>Distribución hipotética de las estaturas de los hijos correspondientes a las </a:t>
            </a:r>
            <a:r>
              <a:rPr lang="es-PE" dirty="0" smtClean="0"/>
              <a:t>estaturas </a:t>
            </a:r>
            <a:r>
              <a:rPr lang="es-PE" dirty="0"/>
              <a:t>de los padres.</a:t>
            </a:r>
          </a:p>
        </p:txBody>
      </p:sp>
      <p:sp>
        <p:nvSpPr>
          <p:cNvPr id="8" name="7 Rectángulo"/>
          <p:cNvSpPr/>
          <p:nvPr/>
        </p:nvSpPr>
        <p:spPr>
          <a:xfrm>
            <a:off x="4572001" y="5374332"/>
            <a:ext cx="3816424" cy="36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s-PE" dirty="0"/>
              <a:t>FIGURA 2. Distribución hipotética de </a:t>
            </a:r>
            <a:r>
              <a:rPr lang="es-PE" dirty="0" smtClean="0"/>
              <a:t>estaturas correspondientes </a:t>
            </a:r>
            <a:r>
              <a:rPr lang="es-PE" dirty="0"/>
              <a:t>a edades seleccionadas.</a:t>
            </a:r>
          </a:p>
        </p:txBody>
      </p:sp>
    </p:spTree>
    <p:extLst>
      <p:ext uri="{BB962C8B-B14F-4D97-AF65-F5344CB8AC3E}">
        <p14:creationId xmlns:p14="http://schemas.microsoft.com/office/powerpoint/2010/main" val="311046695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200" b="1" dirty="0" smtClean="0"/>
              <a:t>EJEMPLOS GRÁFICOS DE DISPERSIÓN</a:t>
            </a:r>
            <a:endParaRPr lang="es-PE" sz="32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6" t="30468" r="29722" b="13282"/>
          <a:stretch/>
        </p:blipFill>
        <p:spPr bwMode="auto">
          <a:xfrm>
            <a:off x="25896" y="1772816"/>
            <a:ext cx="4636307" cy="339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8" t="27360" r="36566" b="13021"/>
          <a:stretch/>
        </p:blipFill>
        <p:spPr bwMode="auto">
          <a:xfrm>
            <a:off x="4649242" y="1556792"/>
            <a:ext cx="4320455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395536" y="5374332"/>
            <a:ext cx="3816424" cy="226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s-PE" dirty="0" smtClean="0"/>
              <a:t>FIGURA 3. Curva hipotética de Phillips.</a:t>
            </a:r>
            <a:endParaRPr lang="es-PE" dirty="0"/>
          </a:p>
        </p:txBody>
      </p:sp>
      <p:sp>
        <p:nvSpPr>
          <p:cNvPr id="8" name="7 Rectángulo"/>
          <p:cNvSpPr/>
          <p:nvPr/>
        </p:nvSpPr>
        <p:spPr>
          <a:xfrm>
            <a:off x="4901257" y="5374332"/>
            <a:ext cx="3816424" cy="36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s-PE" dirty="0" smtClean="0"/>
              <a:t>FIGURA 4. Tenencia </a:t>
            </a:r>
            <a:r>
              <a:rPr lang="es-PE" dirty="0"/>
              <a:t>de dinero en relación con la tasa de </a:t>
            </a:r>
            <a:r>
              <a:rPr lang="es-PE" dirty="0" err="1" smtClean="0"/>
              <a:t>inﬂación</a:t>
            </a:r>
            <a:r>
              <a:rPr lang="es-PE" dirty="0" smtClean="0"/>
              <a:t>  </a:t>
            </a:r>
            <a:r>
              <a:rPr lang="es-PE" dirty="0"/>
              <a:t>π..</a:t>
            </a:r>
          </a:p>
        </p:txBody>
      </p:sp>
    </p:spTree>
    <p:extLst>
      <p:ext uri="{BB962C8B-B14F-4D97-AF65-F5344CB8AC3E}">
        <p14:creationId xmlns:p14="http://schemas.microsoft.com/office/powerpoint/2010/main" val="48754403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200" b="1" dirty="0" smtClean="0"/>
              <a:t>ANÁLISIS PREDICTIVOS PARA LA INVESTIGACIÓN</a:t>
            </a:r>
            <a:endParaRPr lang="es-PE" sz="3200" b="1" dirty="0"/>
          </a:p>
        </p:txBody>
      </p:sp>
      <p:sp>
        <p:nvSpPr>
          <p:cNvPr id="2" name="1 Rectángulo"/>
          <p:cNvSpPr/>
          <p:nvPr/>
        </p:nvSpPr>
        <p:spPr>
          <a:xfrm>
            <a:off x="755576" y="2796425"/>
            <a:ext cx="3422054" cy="493589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Regresiones Lineales</a:t>
            </a:r>
            <a:endParaRPr lang="es-P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721246" y="3325348"/>
            <a:ext cx="4608512" cy="1506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250000"/>
              </a:lnSpc>
              <a:buFontTx/>
              <a:buChar char="-"/>
            </a:pPr>
            <a:r>
              <a:rPr lang="es-PE" sz="2000" dirty="0" smtClean="0">
                <a:latin typeface="+mn-lt"/>
              </a:rPr>
              <a:t>Regresión Lineal Simple</a:t>
            </a:r>
          </a:p>
          <a:p>
            <a:pPr marL="171450" indent="-171450" algn="l">
              <a:lnSpc>
                <a:spcPct val="250000"/>
              </a:lnSpc>
              <a:buFontTx/>
              <a:buChar char="-"/>
            </a:pPr>
            <a:r>
              <a:rPr lang="es-PE" sz="2000" dirty="0">
                <a:latin typeface="+mn-lt"/>
              </a:rPr>
              <a:t>Regresión Lineal </a:t>
            </a:r>
            <a:r>
              <a:rPr lang="es-PE" sz="2000" dirty="0" smtClean="0">
                <a:latin typeface="+mn-lt"/>
              </a:rPr>
              <a:t>Múltiple</a:t>
            </a:r>
            <a:endParaRPr lang="es-PE" sz="2000" dirty="0">
              <a:latin typeface="+mn-lt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4788024" y="2784065"/>
            <a:ext cx="3422054" cy="493589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Regresiones Logísticas</a:t>
            </a:r>
            <a:endParaRPr lang="es-PE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275856" y="1196752"/>
            <a:ext cx="2304256" cy="468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Endógena</a:t>
            </a:r>
            <a:endParaRPr lang="es-PE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1873374" y="2423966"/>
            <a:ext cx="2304256" cy="36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PE" sz="2000" b="1" dirty="0" smtClean="0">
                <a:latin typeface="+mn-lt"/>
              </a:rPr>
              <a:t>Numérica</a:t>
            </a:r>
            <a:endParaRPr lang="es-PE" sz="2000" b="1" dirty="0">
              <a:latin typeface="+mn-lt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4820940" y="2436326"/>
            <a:ext cx="2304256" cy="36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PE" sz="2000" b="1" dirty="0" smtClean="0">
                <a:latin typeface="+mn-lt"/>
              </a:rPr>
              <a:t>Categórica</a:t>
            </a:r>
            <a:endParaRPr lang="es-PE" sz="2000" b="1" dirty="0">
              <a:latin typeface="+mn-lt"/>
            </a:endParaRPr>
          </a:p>
        </p:txBody>
      </p:sp>
      <p:cxnSp>
        <p:nvCxnSpPr>
          <p:cNvPr id="23" name="22 Conector recto de flecha"/>
          <p:cNvCxnSpPr/>
          <p:nvPr/>
        </p:nvCxnSpPr>
        <p:spPr>
          <a:xfrm flipH="1">
            <a:off x="3702542" y="1665022"/>
            <a:ext cx="581426" cy="7254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33 Conector recto de flecha"/>
          <p:cNvCxnSpPr>
            <a:stCxn id="6" idx="2"/>
          </p:cNvCxnSpPr>
          <p:nvPr/>
        </p:nvCxnSpPr>
        <p:spPr>
          <a:xfrm>
            <a:off x="4427984" y="1665022"/>
            <a:ext cx="720080" cy="7254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39 CuadroTexto"/>
          <p:cNvSpPr txBox="1"/>
          <p:nvPr/>
        </p:nvSpPr>
        <p:spPr>
          <a:xfrm>
            <a:off x="4791224" y="3301002"/>
            <a:ext cx="43527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250000"/>
              </a:lnSpc>
              <a:buFontTx/>
              <a:buChar char="-"/>
            </a:pPr>
            <a:r>
              <a:rPr lang="es-PE" sz="2000" dirty="0" smtClean="0">
                <a:latin typeface="+mn-lt"/>
              </a:rPr>
              <a:t>Regresión Logística Binaria</a:t>
            </a:r>
          </a:p>
          <a:p>
            <a:pPr marL="171450" indent="-171450" algn="l">
              <a:lnSpc>
                <a:spcPct val="250000"/>
              </a:lnSpc>
              <a:buFontTx/>
              <a:buChar char="-"/>
            </a:pPr>
            <a:r>
              <a:rPr lang="es-PE" sz="2000" dirty="0" smtClean="0">
                <a:latin typeface="+mn-lt"/>
              </a:rPr>
              <a:t>Regresión Logística </a:t>
            </a:r>
            <a:r>
              <a:rPr lang="es-PE" sz="2000" dirty="0" err="1" smtClean="0">
                <a:latin typeface="+mn-lt"/>
              </a:rPr>
              <a:t>Multinomial</a:t>
            </a:r>
            <a:endParaRPr lang="es-PE" sz="2000" dirty="0" smtClean="0">
              <a:latin typeface="+mn-lt"/>
            </a:endParaRPr>
          </a:p>
          <a:p>
            <a:pPr marL="171450" indent="-171450" algn="l">
              <a:lnSpc>
                <a:spcPct val="250000"/>
              </a:lnSpc>
              <a:buFontTx/>
              <a:buChar char="-"/>
            </a:pPr>
            <a:r>
              <a:rPr lang="es-PE" sz="2000" dirty="0">
                <a:latin typeface="+mn-lt"/>
              </a:rPr>
              <a:t>Regresión Logística </a:t>
            </a:r>
            <a:r>
              <a:rPr lang="es-PE" sz="2000" dirty="0" smtClean="0">
                <a:latin typeface="+mn-lt"/>
              </a:rPr>
              <a:t>Ordinal</a:t>
            </a:r>
            <a:endParaRPr lang="es-PE" sz="2000" dirty="0">
              <a:latin typeface="+mn-lt"/>
            </a:endParaRPr>
          </a:p>
          <a:p>
            <a:pPr marL="171450" indent="-171450" algn="l">
              <a:lnSpc>
                <a:spcPct val="250000"/>
              </a:lnSpc>
              <a:buFontTx/>
              <a:buChar char="-"/>
            </a:pPr>
            <a:endParaRPr lang="es-PE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245852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200" b="1" dirty="0" smtClean="0"/>
              <a:t>ANÁLISIS PREDICTIVOS PARA LA INVESTIGACIÓN</a:t>
            </a:r>
            <a:endParaRPr lang="es-PE" sz="32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12382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6 Conector recto"/>
          <p:cNvCxnSpPr/>
          <p:nvPr/>
        </p:nvCxnSpPr>
        <p:spPr>
          <a:xfrm>
            <a:off x="4716016" y="1279212"/>
            <a:ext cx="0" cy="532859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20" y="2338958"/>
            <a:ext cx="12763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119062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993729"/>
            <a:ext cx="124777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0968"/>
            <a:ext cx="114300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19 CuadroTexto"/>
          <p:cNvSpPr txBox="1"/>
          <p:nvPr/>
        </p:nvSpPr>
        <p:spPr>
          <a:xfrm>
            <a:off x="323528" y="619724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s-PE" sz="1600" dirty="0" smtClean="0">
                <a:latin typeface="+mn-lt"/>
              </a:rPr>
              <a:t>Exógenas</a:t>
            </a:r>
            <a:endParaRPr lang="es-PE" sz="1600" dirty="0">
              <a:latin typeface="+mn-lt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843808" y="443711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s-PE" sz="1600" dirty="0" smtClean="0">
                <a:latin typeface="+mn-lt"/>
              </a:rPr>
              <a:t>Endógena</a:t>
            </a:r>
            <a:endParaRPr lang="es-PE" sz="1600" dirty="0">
              <a:latin typeface="+mn-lt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2843560" y="487659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s-PE" sz="1800" b="1" dirty="0" smtClean="0">
                <a:latin typeface="+mn-lt"/>
              </a:rPr>
              <a:t>Numérica</a:t>
            </a:r>
            <a:endParaRPr lang="es-PE" sz="1800" b="1" dirty="0">
              <a:latin typeface="+mn-lt"/>
            </a:endParaRPr>
          </a:p>
        </p:txBody>
      </p:sp>
      <p:sp>
        <p:nvSpPr>
          <p:cNvPr id="24" name="23 Rectángulo"/>
          <p:cNvSpPr/>
          <p:nvPr/>
        </p:nvSpPr>
        <p:spPr>
          <a:xfrm>
            <a:off x="2411760" y="5404603"/>
            <a:ext cx="2232248" cy="493589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Regresión Lineal</a:t>
            </a:r>
            <a:endParaRPr lang="es-PE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8 Conector recto de flecha"/>
          <p:cNvCxnSpPr/>
          <p:nvPr/>
        </p:nvCxnSpPr>
        <p:spPr>
          <a:xfrm>
            <a:off x="1658169" y="1772816"/>
            <a:ext cx="1401663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26 Conector recto de flecha"/>
          <p:cNvCxnSpPr/>
          <p:nvPr/>
        </p:nvCxnSpPr>
        <p:spPr>
          <a:xfrm flipV="1">
            <a:off x="1658169" y="3861049"/>
            <a:ext cx="1257647" cy="1543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>
            <a:stCxn id="6148" idx="3"/>
          </p:cNvCxnSpPr>
          <p:nvPr/>
        </p:nvCxnSpPr>
        <p:spPr>
          <a:xfrm flipV="1">
            <a:off x="1658169" y="3645024"/>
            <a:ext cx="1185391" cy="6238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34 Conector recto de flecha"/>
          <p:cNvCxnSpPr>
            <a:stCxn id="6147" idx="3"/>
          </p:cNvCxnSpPr>
          <p:nvPr/>
        </p:nvCxnSpPr>
        <p:spPr>
          <a:xfrm>
            <a:off x="1692970" y="2919983"/>
            <a:ext cx="1222846" cy="5002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80728"/>
            <a:ext cx="12382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108" y="2338958"/>
            <a:ext cx="12763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119062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993729"/>
            <a:ext cx="124777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54 CuadroTexto"/>
          <p:cNvSpPr txBox="1"/>
          <p:nvPr/>
        </p:nvSpPr>
        <p:spPr>
          <a:xfrm>
            <a:off x="4716016" y="619724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s-PE" sz="1600" dirty="0" smtClean="0">
                <a:latin typeface="+mn-lt"/>
              </a:rPr>
              <a:t>Exógenas</a:t>
            </a:r>
            <a:endParaRPr lang="es-PE" sz="1600" dirty="0">
              <a:latin typeface="+mn-lt"/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7236296" y="443711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s-PE" sz="1600" dirty="0" smtClean="0">
                <a:latin typeface="+mn-lt"/>
              </a:rPr>
              <a:t>Endógena</a:t>
            </a:r>
            <a:endParaRPr lang="es-PE" sz="1600" dirty="0">
              <a:latin typeface="+mn-lt"/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7236048" y="487659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s-PE" sz="1800" b="1" dirty="0" smtClean="0">
                <a:latin typeface="+mn-lt"/>
              </a:rPr>
              <a:t>Categórica</a:t>
            </a:r>
            <a:endParaRPr lang="es-PE" sz="1800" b="1" dirty="0">
              <a:latin typeface="+mn-lt"/>
            </a:endParaRPr>
          </a:p>
        </p:txBody>
      </p:sp>
      <p:sp>
        <p:nvSpPr>
          <p:cNvPr id="58" name="57 Rectángulo"/>
          <p:cNvSpPr/>
          <p:nvPr/>
        </p:nvSpPr>
        <p:spPr>
          <a:xfrm>
            <a:off x="6804248" y="5394135"/>
            <a:ext cx="2232248" cy="49358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Regresión Logística</a:t>
            </a:r>
            <a:endParaRPr lang="es-PE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9" name="58 Conector recto de flecha"/>
          <p:cNvCxnSpPr/>
          <p:nvPr/>
        </p:nvCxnSpPr>
        <p:spPr>
          <a:xfrm>
            <a:off x="6050657" y="1772816"/>
            <a:ext cx="1401663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0" name="59 Conector recto de flecha"/>
          <p:cNvCxnSpPr/>
          <p:nvPr/>
        </p:nvCxnSpPr>
        <p:spPr>
          <a:xfrm flipV="1">
            <a:off x="6050657" y="3861049"/>
            <a:ext cx="1257647" cy="1543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" name="60 Conector recto de flecha"/>
          <p:cNvCxnSpPr>
            <a:stCxn id="52" idx="3"/>
          </p:cNvCxnSpPr>
          <p:nvPr/>
        </p:nvCxnSpPr>
        <p:spPr>
          <a:xfrm flipV="1">
            <a:off x="6050657" y="3645024"/>
            <a:ext cx="1185391" cy="6238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2" name="61 Conector recto de flecha"/>
          <p:cNvCxnSpPr>
            <a:stCxn id="51" idx="3"/>
          </p:cNvCxnSpPr>
          <p:nvPr/>
        </p:nvCxnSpPr>
        <p:spPr>
          <a:xfrm>
            <a:off x="6085458" y="2919983"/>
            <a:ext cx="1222846" cy="5194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999" y="2919983"/>
            <a:ext cx="12382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870894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3908</TotalTime>
  <Words>1349</Words>
  <Application>Microsoft Office PowerPoint</Application>
  <PresentationFormat>Presentación en pantalla (4:3)</PresentationFormat>
  <Paragraphs>157</Paragraphs>
  <Slides>18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0" baseType="lpstr">
      <vt:lpstr>Tema de Office</vt:lpstr>
      <vt:lpstr>Ecuación</vt:lpstr>
      <vt:lpstr>ANÁLISIS PREDICTIVOS PARA LA INVESTIGACIÓN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REGRESION LINEAL "Yi"= β_1+β_2 " Xi"+u_1</vt:lpstr>
      <vt:lpstr>"Yi"= β_0+β_1 " Xi"+u_1 </vt:lpstr>
      <vt:lpstr> "Yi"= β_0+β_1 " Xi"+u_1 </vt:lpstr>
      <vt:lpstr>Presentación de PowerPoint</vt:lpstr>
    </vt:vector>
  </TitlesOfParts>
  <Company>Universidade de Vigo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1: introducción a la ingeniería del software</dc:title>
  <dc:subject>transparencias asignatura ESX</dc:subject>
  <dc:creator>Enrique Barreiro Alonso</dc:creator>
  <cp:lastModifiedBy>Microsur</cp:lastModifiedBy>
  <cp:revision>641</cp:revision>
  <cp:lastPrinted>2015-05-20T20:16:35Z</cp:lastPrinted>
  <dcterms:created xsi:type="dcterms:W3CDTF">1999-09-14T19:07:46Z</dcterms:created>
  <dcterms:modified xsi:type="dcterms:W3CDTF">2016-10-10T21:12:23Z</dcterms:modified>
</cp:coreProperties>
</file>