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312" r:id="rId3"/>
    <p:sldId id="272" r:id="rId4"/>
    <p:sldId id="330" r:id="rId5"/>
    <p:sldId id="332" r:id="rId6"/>
    <p:sldId id="333" r:id="rId7"/>
    <p:sldId id="334" r:id="rId8"/>
    <p:sldId id="335" r:id="rId9"/>
    <p:sldId id="337" r:id="rId10"/>
    <p:sldId id="331" r:id="rId11"/>
    <p:sldId id="336" r:id="rId1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366" y="4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073D75D-D207-4BF7-9C3C-55F79035667F}" type="doc">
      <dgm:prSet loTypeId="urn:microsoft.com/office/officeart/2005/8/layout/hList2#11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s-ES"/>
        </a:p>
      </dgm:t>
    </dgm:pt>
    <dgm:pt modelId="{ACB2E7A7-9C4B-4833-A753-1DD7692F10BC}">
      <dgm:prSet/>
      <dgm:spPr/>
      <dgm:t>
        <a:bodyPr/>
        <a:lstStyle/>
        <a:p>
          <a:pPr rtl="0"/>
          <a:r>
            <a:rPr lang="es-ES_tradnl" dirty="0" smtClean="0"/>
            <a:t>Correlacionar unidades</a:t>
          </a:r>
          <a:endParaRPr lang="es-ES" dirty="0"/>
        </a:p>
      </dgm:t>
    </dgm:pt>
    <dgm:pt modelId="{E62649BA-C47A-4B1C-9415-1D11113577D3}" type="parTrans" cxnId="{008A46FD-7956-4D5E-A3CF-2A6D62A70D5F}">
      <dgm:prSet/>
      <dgm:spPr/>
      <dgm:t>
        <a:bodyPr/>
        <a:lstStyle/>
        <a:p>
          <a:endParaRPr lang="es-ES"/>
        </a:p>
      </dgm:t>
    </dgm:pt>
    <dgm:pt modelId="{898CB46D-8460-4362-9B6D-4EAF1EB46213}" type="sibTrans" cxnId="{008A46FD-7956-4D5E-A3CF-2A6D62A70D5F}">
      <dgm:prSet/>
      <dgm:spPr/>
      <dgm:t>
        <a:bodyPr/>
        <a:lstStyle/>
        <a:p>
          <a:endParaRPr lang="es-ES"/>
        </a:p>
      </dgm:t>
    </dgm:pt>
    <dgm:pt modelId="{6F67EBD6-0E4A-4E7B-80A7-F4AA5F378991}">
      <dgm:prSet custT="1"/>
      <dgm:spPr/>
      <dgm:t>
        <a:bodyPr/>
        <a:lstStyle/>
        <a:p>
          <a:pPr rtl="0"/>
          <a:r>
            <a:rPr lang="es-ES" sz="2200" dirty="0" smtClean="0"/>
            <a:t>Se correlaciona las unidades de dos variables de diferente dimensión, para ello hay que definir las unidades en ambas variables.</a:t>
          </a:r>
          <a:endParaRPr lang="es-ES" sz="2200" dirty="0"/>
        </a:p>
      </dgm:t>
    </dgm:pt>
    <dgm:pt modelId="{676309AD-7BC8-4DF3-A8D3-9A8CFD05385A}" type="parTrans" cxnId="{45426047-E51C-47AE-B1C5-BCCCF0CE9E0D}">
      <dgm:prSet/>
      <dgm:spPr/>
      <dgm:t>
        <a:bodyPr/>
        <a:lstStyle/>
        <a:p>
          <a:endParaRPr lang="es-ES"/>
        </a:p>
      </dgm:t>
    </dgm:pt>
    <dgm:pt modelId="{BC4C240B-A124-4D5F-8053-E79CF150F280}" type="sibTrans" cxnId="{45426047-E51C-47AE-B1C5-BCCCF0CE9E0D}">
      <dgm:prSet/>
      <dgm:spPr/>
      <dgm:t>
        <a:bodyPr/>
        <a:lstStyle/>
        <a:p>
          <a:endParaRPr lang="es-ES"/>
        </a:p>
      </dgm:t>
    </dgm:pt>
    <dgm:pt modelId="{19DE2EE7-1DBE-4302-A4BB-81487369D0A2}">
      <dgm:prSet custT="1"/>
      <dgm:spPr/>
      <dgm:t>
        <a:bodyPr/>
        <a:lstStyle/>
        <a:p>
          <a:pPr rtl="0"/>
          <a:r>
            <a:rPr lang="es-ES" sz="2200" dirty="0" smtClean="0"/>
            <a:t>Estas dos variables involucras dos eventos aleatorios. </a:t>
          </a:r>
          <a:endParaRPr lang="es-ES" sz="2200" dirty="0"/>
        </a:p>
      </dgm:t>
    </dgm:pt>
    <dgm:pt modelId="{CA1873F2-BBB3-4DA0-B6AF-58E0D4BA6317}" type="parTrans" cxnId="{16600AC2-6F75-4276-9E14-3F7EDA517A4F}">
      <dgm:prSet/>
      <dgm:spPr/>
      <dgm:t>
        <a:bodyPr/>
        <a:lstStyle/>
        <a:p>
          <a:endParaRPr lang="es-ES"/>
        </a:p>
      </dgm:t>
    </dgm:pt>
    <dgm:pt modelId="{465D7EA8-FAA0-404B-B496-9925C1B08103}" type="sibTrans" cxnId="{16600AC2-6F75-4276-9E14-3F7EDA517A4F}">
      <dgm:prSet/>
      <dgm:spPr/>
      <dgm:t>
        <a:bodyPr/>
        <a:lstStyle/>
        <a:p>
          <a:endParaRPr lang="es-ES"/>
        </a:p>
      </dgm:t>
    </dgm:pt>
    <dgm:pt modelId="{2A1AD32F-15C5-4BCD-BEBD-802C1344A3AD}">
      <dgm:prSet custT="1"/>
      <dgm:spPr/>
      <dgm:t>
        <a:bodyPr/>
        <a:lstStyle/>
        <a:p>
          <a:pPr rtl="0"/>
          <a:r>
            <a:rPr lang="es-ES" sz="2200" dirty="0" smtClean="0"/>
            <a:t>Ejm.: Correlacionar los niveles de RSE con los valores de rentabilidad  de un grupo de empresas de servicio de telefonía móvil.</a:t>
          </a:r>
          <a:endParaRPr lang="es-ES" sz="2200" dirty="0"/>
        </a:p>
      </dgm:t>
    </dgm:pt>
    <dgm:pt modelId="{EBEE0306-A2C2-4895-BDFD-5C796013D070}" type="parTrans" cxnId="{4F8659FE-A891-460A-BA92-53F12AD1B907}">
      <dgm:prSet/>
      <dgm:spPr/>
      <dgm:t>
        <a:bodyPr/>
        <a:lstStyle/>
        <a:p>
          <a:endParaRPr lang="es-ES"/>
        </a:p>
      </dgm:t>
    </dgm:pt>
    <dgm:pt modelId="{CE5BF481-BF12-4C7A-AEE7-EABE94ED967E}" type="sibTrans" cxnId="{4F8659FE-A891-460A-BA92-53F12AD1B907}">
      <dgm:prSet/>
      <dgm:spPr/>
      <dgm:t>
        <a:bodyPr/>
        <a:lstStyle/>
        <a:p>
          <a:endParaRPr lang="es-ES"/>
        </a:p>
      </dgm:t>
    </dgm:pt>
    <dgm:pt modelId="{9722F0CA-B731-4D23-8FA4-B06A5B2061B6}" type="pres">
      <dgm:prSet presAssocID="{0073D75D-D207-4BF7-9C3C-55F79035667F}" presName="linearFlow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s-ES"/>
        </a:p>
      </dgm:t>
    </dgm:pt>
    <dgm:pt modelId="{842E36CA-C1A1-46B8-BA76-5C8E143EDE45}" type="pres">
      <dgm:prSet presAssocID="{ACB2E7A7-9C4B-4833-A753-1DD7692F10BC}" presName="compositeNode" presStyleCnt="0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8B23F6E6-5905-4FCA-AE48-2B88C0B44853}" type="pres">
      <dgm:prSet presAssocID="{ACB2E7A7-9C4B-4833-A753-1DD7692F10BC}" presName="image" presStyleLbl="fgImgPlace1" presStyleIdx="0" presStyleCnt="1" custScaleX="194436" custScaleY="153787" custLinFactNeighborX="85526" custLinFactNeighborY="-471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s-PE"/>
        </a:p>
      </dgm:t>
    </dgm:pt>
    <dgm:pt modelId="{B6942DA4-E44C-4430-99BF-142AA7892499}" type="pres">
      <dgm:prSet presAssocID="{ACB2E7A7-9C4B-4833-A753-1DD7692F10BC}" presName="childNode" presStyleLbl="node1" presStyleIdx="0" presStyleCnt="1" custScaleX="106941" custScaleY="8380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A075162-332A-4DD2-B971-6D13C0979CDB}" type="pres">
      <dgm:prSet presAssocID="{ACB2E7A7-9C4B-4833-A753-1DD7692F10BC}" presName="parentNode" presStyleLbl="revTx" presStyleIdx="0" presStyleCnt="1" custLinFactNeighborX="-23384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0B3D8E60-CFF1-43BC-BF40-75EC9912029B}" type="presOf" srcId="{19DE2EE7-1DBE-4302-A4BB-81487369D0A2}" destId="{B6942DA4-E44C-4430-99BF-142AA7892499}" srcOrd="0" destOrd="1" presId="urn:microsoft.com/office/officeart/2005/8/layout/hList2#11"/>
    <dgm:cxn modelId="{E762C584-EFA4-4D56-AEDC-E7CBD95B1C7D}" type="presOf" srcId="{2A1AD32F-15C5-4BCD-BEBD-802C1344A3AD}" destId="{B6942DA4-E44C-4430-99BF-142AA7892499}" srcOrd="0" destOrd="2" presId="urn:microsoft.com/office/officeart/2005/8/layout/hList2#11"/>
    <dgm:cxn modelId="{45426047-E51C-47AE-B1C5-BCCCF0CE9E0D}" srcId="{ACB2E7A7-9C4B-4833-A753-1DD7692F10BC}" destId="{6F67EBD6-0E4A-4E7B-80A7-F4AA5F378991}" srcOrd="0" destOrd="0" parTransId="{676309AD-7BC8-4DF3-A8D3-9A8CFD05385A}" sibTransId="{BC4C240B-A124-4D5F-8053-E79CF150F280}"/>
    <dgm:cxn modelId="{4F8659FE-A891-460A-BA92-53F12AD1B907}" srcId="{ACB2E7A7-9C4B-4833-A753-1DD7692F10BC}" destId="{2A1AD32F-15C5-4BCD-BEBD-802C1344A3AD}" srcOrd="2" destOrd="0" parTransId="{EBEE0306-A2C2-4895-BDFD-5C796013D070}" sibTransId="{CE5BF481-BF12-4C7A-AEE7-EABE94ED967E}"/>
    <dgm:cxn modelId="{EF91ECD5-3E02-485A-8FA7-F0517D592472}" type="presOf" srcId="{6F67EBD6-0E4A-4E7B-80A7-F4AA5F378991}" destId="{B6942DA4-E44C-4430-99BF-142AA7892499}" srcOrd="0" destOrd="0" presId="urn:microsoft.com/office/officeart/2005/8/layout/hList2#11"/>
    <dgm:cxn modelId="{008A46FD-7956-4D5E-A3CF-2A6D62A70D5F}" srcId="{0073D75D-D207-4BF7-9C3C-55F79035667F}" destId="{ACB2E7A7-9C4B-4833-A753-1DD7692F10BC}" srcOrd="0" destOrd="0" parTransId="{E62649BA-C47A-4B1C-9415-1D11113577D3}" sibTransId="{898CB46D-8460-4362-9B6D-4EAF1EB46213}"/>
    <dgm:cxn modelId="{54DC9A4C-493E-44AF-B854-474A38012FD0}" type="presOf" srcId="{0073D75D-D207-4BF7-9C3C-55F79035667F}" destId="{9722F0CA-B731-4D23-8FA4-B06A5B2061B6}" srcOrd="0" destOrd="0" presId="urn:microsoft.com/office/officeart/2005/8/layout/hList2#11"/>
    <dgm:cxn modelId="{FB6CDDC2-86D3-4E0F-954F-244FF459546F}" type="presOf" srcId="{ACB2E7A7-9C4B-4833-A753-1DD7692F10BC}" destId="{9A075162-332A-4DD2-B971-6D13C0979CDB}" srcOrd="0" destOrd="0" presId="urn:microsoft.com/office/officeart/2005/8/layout/hList2#11"/>
    <dgm:cxn modelId="{16600AC2-6F75-4276-9E14-3F7EDA517A4F}" srcId="{ACB2E7A7-9C4B-4833-A753-1DD7692F10BC}" destId="{19DE2EE7-1DBE-4302-A4BB-81487369D0A2}" srcOrd="1" destOrd="0" parTransId="{CA1873F2-BBB3-4DA0-B6AF-58E0D4BA6317}" sibTransId="{465D7EA8-FAA0-404B-B496-9925C1B08103}"/>
    <dgm:cxn modelId="{91ECEA3D-97AF-4C15-85FB-4FC9C889F903}" type="presParOf" srcId="{9722F0CA-B731-4D23-8FA4-B06A5B2061B6}" destId="{842E36CA-C1A1-46B8-BA76-5C8E143EDE45}" srcOrd="0" destOrd="0" presId="urn:microsoft.com/office/officeart/2005/8/layout/hList2#11"/>
    <dgm:cxn modelId="{F23C3DEF-B823-4213-9CB6-5F13D36536FD}" type="presParOf" srcId="{842E36CA-C1A1-46B8-BA76-5C8E143EDE45}" destId="{8B23F6E6-5905-4FCA-AE48-2B88C0B44853}" srcOrd="0" destOrd="0" presId="urn:microsoft.com/office/officeart/2005/8/layout/hList2#11"/>
    <dgm:cxn modelId="{9DE58B92-D80E-4C2E-9A80-80092C2ABE7C}" type="presParOf" srcId="{842E36CA-C1A1-46B8-BA76-5C8E143EDE45}" destId="{B6942DA4-E44C-4430-99BF-142AA7892499}" srcOrd="1" destOrd="0" presId="urn:microsoft.com/office/officeart/2005/8/layout/hList2#11"/>
    <dgm:cxn modelId="{45DF08C9-44C8-42E4-BDF6-763AD0379AC0}" type="presParOf" srcId="{842E36CA-C1A1-46B8-BA76-5C8E143EDE45}" destId="{9A075162-332A-4DD2-B971-6D13C0979CDB}" srcOrd="2" destOrd="0" presId="urn:microsoft.com/office/officeart/2005/8/layout/hList2#1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D277182-1659-4C22-8EA5-0DCE164CE57C}" type="doc">
      <dgm:prSet loTypeId="urn:microsoft.com/office/officeart/2005/8/layout/lProcess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s-ES"/>
        </a:p>
      </dgm:t>
    </dgm:pt>
    <dgm:pt modelId="{1340DA6F-3F01-4A02-9D6D-20DB8A8FB6A6}">
      <dgm:prSet phldrT="[Texto]" custT="1"/>
      <dgm:spPr/>
      <dgm:t>
        <a:bodyPr/>
        <a:lstStyle/>
        <a:p>
          <a:r>
            <a:rPr lang="es-ES" sz="2200" b="1" i="0" u="none" strike="noStrike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Objetivo</a:t>
          </a:r>
        </a:p>
        <a:p>
          <a:r>
            <a:rPr lang="es-ES" sz="2200" b="1" i="0" u="none" strike="noStrike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Estadístico</a:t>
          </a:r>
          <a:endParaRPr lang="es-ES" sz="2200" dirty="0">
            <a:solidFill>
              <a:schemeClr val="accent6">
                <a:lumMod val="50000"/>
              </a:schemeClr>
            </a:solidFill>
          </a:endParaRPr>
        </a:p>
      </dgm:t>
    </dgm:pt>
    <dgm:pt modelId="{3C7E85E9-B737-40EF-BF39-C1B0D315B5C7}" type="parTrans" cxnId="{332F2EED-DD0D-4072-9144-61F05FC538F4}">
      <dgm:prSet/>
      <dgm:spPr/>
      <dgm:t>
        <a:bodyPr/>
        <a:lstStyle/>
        <a:p>
          <a:endParaRPr lang="es-ES"/>
        </a:p>
      </dgm:t>
    </dgm:pt>
    <dgm:pt modelId="{2299AF4E-5FEC-4072-933C-C18D1185F1D2}" type="sibTrans" cxnId="{332F2EED-DD0D-4072-9144-61F05FC538F4}">
      <dgm:prSet/>
      <dgm:spPr/>
      <dgm:t>
        <a:bodyPr/>
        <a:lstStyle/>
        <a:p>
          <a:endParaRPr lang="es-ES"/>
        </a:p>
      </dgm:t>
    </dgm:pt>
    <dgm:pt modelId="{B1D269FB-937C-47C4-B70E-4E7B52552553}">
      <dgm:prSet phldrT="[Texto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ES" b="0" i="0" u="none" strike="noStrike" smtClean="0">
              <a:latin typeface="Arial" pitchFamily="34" charset="0"/>
              <a:cs typeface="Arial" pitchFamily="34" charset="0"/>
            </a:rPr>
            <a:t>Comparar grupos</a:t>
          </a:r>
          <a:endParaRPr lang="es-ES" dirty="0"/>
        </a:p>
      </dgm:t>
    </dgm:pt>
    <dgm:pt modelId="{82E61212-FE1B-4098-A55A-5A4CBBEB55D7}" type="parTrans" cxnId="{8D369AE8-5626-452C-8F03-D303B263A6E3}">
      <dgm:prSet/>
      <dgm:spPr/>
      <dgm:t>
        <a:bodyPr/>
        <a:lstStyle/>
        <a:p>
          <a:endParaRPr lang="es-ES"/>
        </a:p>
      </dgm:t>
    </dgm:pt>
    <dgm:pt modelId="{1822214D-D6F7-4B49-B21E-EE2DCF6A2AE1}" type="sibTrans" cxnId="{8D369AE8-5626-452C-8F03-D303B263A6E3}">
      <dgm:prSet/>
      <dgm:spPr/>
      <dgm:t>
        <a:bodyPr/>
        <a:lstStyle/>
        <a:p>
          <a:endParaRPr lang="es-ES"/>
        </a:p>
      </dgm:t>
    </dgm:pt>
    <dgm:pt modelId="{8A05C979-51F3-4868-814E-5141BE8454C9}">
      <dgm:prSet phldrT="[Texto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s-ES" b="0" i="0" u="none" strike="noStrike" smtClean="0">
              <a:latin typeface="Arial" pitchFamily="34" charset="0"/>
              <a:cs typeface="Arial" pitchFamily="34" charset="0"/>
            </a:rPr>
            <a:t>Comparar medidas</a:t>
          </a:r>
          <a:endParaRPr lang="es-ES" dirty="0"/>
        </a:p>
      </dgm:t>
    </dgm:pt>
    <dgm:pt modelId="{4F21C413-AC6D-4253-9ABD-B9F85C7BEC23}" type="parTrans" cxnId="{B6C30182-8138-4F57-84B0-E8E59F359E0F}">
      <dgm:prSet/>
      <dgm:spPr/>
      <dgm:t>
        <a:bodyPr/>
        <a:lstStyle/>
        <a:p>
          <a:endParaRPr lang="es-ES"/>
        </a:p>
      </dgm:t>
    </dgm:pt>
    <dgm:pt modelId="{30C4B885-A459-41C4-A30C-01DC9302A09F}" type="sibTrans" cxnId="{B6C30182-8138-4F57-84B0-E8E59F359E0F}">
      <dgm:prSet/>
      <dgm:spPr/>
      <dgm:t>
        <a:bodyPr/>
        <a:lstStyle/>
        <a:p>
          <a:endParaRPr lang="es-ES"/>
        </a:p>
      </dgm:t>
    </dgm:pt>
    <dgm:pt modelId="{B2A92DB2-0E0E-4CAB-AD1B-5D9A72BF778F}">
      <dgm:prSet phldrT="[Texto]" custT="1"/>
      <dgm:spPr/>
      <dgm:t>
        <a:bodyPr/>
        <a:lstStyle/>
        <a:p>
          <a:r>
            <a:rPr lang="es-ES" sz="2200" b="1" i="0" u="none" strike="noStrike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Categóricos</a:t>
          </a:r>
          <a:endParaRPr lang="es-ES" sz="2200" dirty="0">
            <a:solidFill>
              <a:schemeClr val="accent6">
                <a:lumMod val="50000"/>
              </a:schemeClr>
            </a:solidFill>
          </a:endParaRPr>
        </a:p>
      </dgm:t>
    </dgm:pt>
    <dgm:pt modelId="{F7C7439A-8252-4538-9C6E-5C496C97DF95}" type="parTrans" cxnId="{44E9307A-B657-485D-A9CE-8284A3C18DEE}">
      <dgm:prSet/>
      <dgm:spPr/>
      <dgm:t>
        <a:bodyPr/>
        <a:lstStyle/>
        <a:p>
          <a:endParaRPr lang="es-ES"/>
        </a:p>
      </dgm:t>
    </dgm:pt>
    <dgm:pt modelId="{CDF867FC-06D8-469B-A698-13206FCED2C7}" type="sibTrans" cxnId="{44E9307A-B657-485D-A9CE-8284A3C18DEE}">
      <dgm:prSet/>
      <dgm:spPr/>
      <dgm:t>
        <a:bodyPr/>
        <a:lstStyle/>
        <a:p>
          <a:endParaRPr lang="es-ES"/>
        </a:p>
      </dgm:t>
    </dgm:pt>
    <dgm:pt modelId="{85933084-A13E-4FC4-B97D-60EEFCEAFCB2}">
      <dgm:prSet phldrT="[Texto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ES" b="0" i="0" u="none" strike="noStrike" smtClean="0">
              <a:latin typeface="Arial" pitchFamily="34" charset="0"/>
              <a:cs typeface="Arial" pitchFamily="34" charset="0"/>
            </a:rPr>
            <a:t>Chi Cuadrado de Homogeneidad</a:t>
          </a:r>
          <a:endParaRPr lang="es-ES" dirty="0"/>
        </a:p>
      </dgm:t>
    </dgm:pt>
    <dgm:pt modelId="{31DE6698-CC49-4129-909A-BC329F6FD4A8}" type="parTrans" cxnId="{B75592D9-A228-435E-A6DB-DC9E586EA73F}">
      <dgm:prSet/>
      <dgm:spPr/>
      <dgm:t>
        <a:bodyPr/>
        <a:lstStyle/>
        <a:p>
          <a:endParaRPr lang="es-ES"/>
        </a:p>
      </dgm:t>
    </dgm:pt>
    <dgm:pt modelId="{A0943D5A-90EC-4F0A-8E81-BF972A4DC274}" type="sibTrans" cxnId="{B75592D9-A228-435E-A6DB-DC9E586EA73F}">
      <dgm:prSet/>
      <dgm:spPr/>
      <dgm:t>
        <a:bodyPr/>
        <a:lstStyle/>
        <a:p>
          <a:endParaRPr lang="es-ES"/>
        </a:p>
      </dgm:t>
    </dgm:pt>
    <dgm:pt modelId="{49E899C4-571D-419E-820C-E65FB116EB0C}">
      <dgm:prSet phldrT="[Texto]" custT="1"/>
      <dgm:spPr/>
      <dgm:t>
        <a:bodyPr/>
        <a:lstStyle/>
        <a:p>
          <a:r>
            <a:rPr lang="es-ES" sz="2200" b="1" i="0" u="none" strike="noStrike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Numéricos</a:t>
          </a:r>
          <a:endParaRPr lang="es-ES" sz="2200" dirty="0">
            <a:solidFill>
              <a:schemeClr val="accent6">
                <a:lumMod val="50000"/>
              </a:schemeClr>
            </a:solidFill>
          </a:endParaRPr>
        </a:p>
      </dgm:t>
    </dgm:pt>
    <dgm:pt modelId="{47EEF8A5-B69C-4DA0-BCC8-C54E4A5C3DC1}" type="parTrans" cxnId="{4D1730A0-8509-4D4A-A683-DE98CDC6AE3A}">
      <dgm:prSet/>
      <dgm:spPr/>
      <dgm:t>
        <a:bodyPr/>
        <a:lstStyle/>
        <a:p>
          <a:endParaRPr lang="es-ES"/>
        </a:p>
      </dgm:t>
    </dgm:pt>
    <dgm:pt modelId="{360C5A27-5150-496E-BD2A-3531AF7B9AB6}" type="sibTrans" cxnId="{4D1730A0-8509-4D4A-A683-DE98CDC6AE3A}">
      <dgm:prSet/>
      <dgm:spPr/>
      <dgm:t>
        <a:bodyPr/>
        <a:lstStyle/>
        <a:p>
          <a:endParaRPr lang="es-ES"/>
        </a:p>
      </dgm:t>
    </dgm:pt>
    <dgm:pt modelId="{8C08A4CA-B789-467D-A7AB-A89B81752420}">
      <dgm:prSet phldrT="[Texto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ES" b="0" i="0" u="none" strike="noStrike" dirty="0" smtClean="0">
              <a:latin typeface="Arial" pitchFamily="34" charset="0"/>
              <a:cs typeface="Arial" pitchFamily="34" charset="0"/>
            </a:rPr>
            <a:t>t de </a:t>
          </a:r>
          <a:r>
            <a:rPr lang="es-ES" b="0" i="0" u="none" strike="noStrike" dirty="0" err="1" smtClean="0">
              <a:latin typeface="Arial" pitchFamily="34" charset="0"/>
              <a:cs typeface="Arial" pitchFamily="34" charset="0"/>
            </a:rPr>
            <a:t>Student</a:t>
          </a:r>
          <a:r>
            <a:rPr lang="es-ES" b="0" i="0" u="none" strike="noStrike" dirty="0" smtClean="0">
              <a:latin typeface="Arial" pitchFamily="34" charset="0"/>
              <a:cs typeface="Arial" pitchFamily="34" charset="0"/>
            </a:rPr>
            <a:t> para muestras independientes</a:t>
          </a:r>
          <a:endParaRPr lang="es-ES" dirty="0"/>
        </a:p>
      </dgm:t>
    </dgm:pt>
    <dgm:pt modelId="{8ACFBE13-B37D-4A4F-B0AB-832D645F1612}" type="parTrans" cxnId="{168E3ACF-5D36-480B-93EF-5F510A2F4B88}">
      <dgm:prSet/>
      <dgm:spPr/>
      <dgm:t>
        <a:bodyPr/>
        <a:lstStyle/>
        <a:p>
          <a:endParaRPr lang="es-ES"/>
        </a:p>
      </dgm:t>
    </dgm:pt>
    <dgm:pt modelId="{9549AD25-EFE3-49B3-8807-90D1D38701DB}" type="sibTrans" cxnId="{168E3ACF-5D36-480B-93EF-5F510A2F4B88}">
      <dgm:prSet/>
      <dgm:spPr/>
      <dgm:t>
        <a:bodyPr/>
        <a:lstStyle/>
        <a:p>
          <a:endParaRPr lang="es-ES"/>
        </a:p>
      </dgm:t>
    </dgm:pt>
    <dgm:pt modelId="{94CA5AFE-1EC7-4341-B040-FBE702E27B4F}">
      <dgm:prSet phldrT="[Texto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ES" b="0" i="0" u="none" strike="noStrike" dirty="0" smtClean="0">
              <a:latin typeface="Arial" pitchFamily="34" charset="0"/>
              <a:cs typeface="Arial" pitchFamily="34" charset="0"/>
            </a:rPr>
            <a:t>t de </a:t>
          </a:r>
          <a:r>
            <a:rPr lang="es-ES" b="0" i="0" u="none" strike="noStrike" dirty="0" err="1" smtClean="0">
              <a:latin typeface="Arial" pitchFamily="34" charset="0"/>
              <a:cs typeface="Arial" pitchFamily="34" charset="0"/>
            </a:rPr>
            <a:t>Student</a:t>
          </a:r>
          <a:r>
            <a:rPr lang="es-ES" b="0" i="0" u="none" strike="noStrike" dirty="0" smtClean="0">
              <a:latin typeface="Arial" pitchFamily="34" charset="0"/>
              <a:cs typeface="Arial" pitchFamily="34" charset="0"/>
            </a:rPr>
            <a:t> para muestras</a:t>
          </a:r>
        </a:p>
        <a:p>
          <a:pPr rtl="0"/>
          <a:r>
            <a:rPr lang="es-ES" b="0" i="0" u="none" strike="noStrike" dirty="0" smtClean="0">
              <a:latin typeface="Arial" pitchFamily="34" charset="0"/>
              <a:cs typeface="Arial" pitchFamily="34" charset="0"/>
            </a:rPr>
            <a:t>Relacionadas</a:t>
          </a:r>
          <a:endParaRPr lang="es-ES" dirty="0"/>
        </a:p>
      </dgm:t>
    </dgm:pt>
    <dgm:pt modelId="{EB85CF78-F0F1-4B93-AF5A-BB61E5BBC87F}" type="parTrans" cxnId="{A3651AD2-D5F8-47E9-A1AE-65FAF03F6269}">
      <dgm:prSet/>
      <dgm:spPr/>
      <dgm:t>
        <a:bodyPr/>
        <a:lstStyle/>
        <a:p>
          <a:endParaRPr lang="es-ES"/>
        </a:p>
      </dgm:t>
    </dgm:pt>
    <dgm:pt modelId="{D163A1E6-850B-4799-8ED6-E67BC9AE6A14}" type="sibTrans" cxnId="{A3651AD2-D5F8-47E9-A1AE-65FAF03F6269}">
      <dgm:prSet/>
      <dgm:spPr/>
      <dgm:t>
        <a:bodyPr/>
        <a:lstStyle/>
        <a:p>
          <a:endParaRPr lang="es-ES"/>
        </a:p>
      </dgm:t>
    </dgm:pt>
    <dgm:pt modelId="{7EBA5EC6-0D74-4F21-852D-B7F07E32B1BA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s-ES" b="0" i="0" u="none" strike="noStrike" smtClean="0">
              <a:latin typeface="Arial" pitchFamily="34" charset="0"/>
              <a:cs typeface="Arial" pitchFamily="34" charset="0"/>
            </a:rPr>
            <a:t>Asociar y Correlacionar</a:t>
          </a:r>
          <a:endParaRPr lang="es-ES" b="0" i="0" u="none" strike="noStrike" dirty="0" smtClean="0">
            <a:latin typeface="Arial" pitchFamily="34" charset="0"/>
            <a:cs typeface="Arial" pitchFamily="34" charset="0"/>
          </a:endParaRPr>
        </a:p>
      </dgm:t>
    </dgm:pt>
    <dgm:pt modelId="{8F58790A-980F-46C3-8B82-5696E7328266}" type="parTrans" cxnId="{0A46461D-04DD-4563-BB4D-EFB62115E7ED}">
      <dgm:prSet/>
      <dgm:spPr/>
      <dgm:t>
        <a:bodyPr/>
        <a:lstStyle/>
        <a:p>
          <a:endParaRPr lang="es-ES"/>
        </a:p>
      </dgm:t>
    </dgm:pt>
    <dgm:pt modelId="{0EA8F576-6EFE-4D4F-9CFD-E14A3AFA9C44}" type="sibTrans" cxnId="{0A46461D-04DD-4563-BB4D-EFB62115E7ED}">
      <dgm:prSet/>
      <dgm:spPr/>
      <dgm:t>
        <a:bodyPr/>
        <a:lstStyle/>
        <a:p>
          <a:endParaRPr lang="es-ES"/>
        </a:p>
      </dgm:t>
    </dgm:pt>
    <dgm:pt modelId="{25B06327-D884-4053-B11D-8656BF35757D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ES" b="0" i="0" u="none" strike="noStrike" smtClean="0">
              <a:latin typeface="Arial" pitchFamily="34" charset="0"/>
              <a:cs typeface="Arial" pitchFamily="34" charset="0"/>
            </a:rPr>
            <a:t>Chi Cuadrado de</a:t>
          </a:r>
        </a:p>
        <a:p>
          <a:pPr rtl="0"/>
          <a:r>
            <a:rPr lang="es-ES" b="0" i="0" u="none" strike="noStrike" smtClean="0">
              <a:latin typeface="Arial" pitchFamily="34" charset="0"/>
              <a:cs typeface="Arial" pitchFamily="34" charset="0"/>
            </a:rPr>
            <a:t>Independencia</a:t>
          </a:r>
          <a:endParaRPr lang="es-ES" b="0" i="0" u="none" strike="noStrike" dirty="0">
            <a:latin typeface="Arial" pitchFamily="34" charset="0"/>
            <a:cs typeface="Arial" pitchFamily="34" charset="0"/>
          </a:endParaRPr>
        </a:p>
      </dgm:t>
    </dgm:pt>
    <dgm:pt modelId="{0DB96702-5740-4DB3-B618-18EB8430A906}" type="parTrans" cxnId="{EA283BC2-8531-4CAC-8D98-A999C11429DF}">
      <dgm:prSet/>
      <dgm:spPr/>
      <dgm:t>
        <a:bodyPr/>
        <a:lstStyle/>
        <a:p>
          <a:endParaRPr lang="es-ES"/>
        </a:p>
      </dgm:t>
    </dgm:pt>
    <dgm:pt modelId="{29D4AB64-B86F-4A42-9273-33B5FDE65752}" type="sibTrans" cxnId="{EA283BC2-8531-4CAC-8D98-A999C11429DF}">
      <dgm:prSet/>
      <dgm:spPr/>
      <dgm:t>
        <a:bodyPr/>
        <a:lstStyle/>
        <a:p>
          <a:endParaRPr lang="es-ES"/>
        </a:p>
      </dgm:t>
    </dgm:pt>
    <dgm:pt modelId="{94CF5BD7-A955-404A-854C-DF7CF6FF19F7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ES" b="0" i="0" u="none" strike="noStrike" smtClean="0">
              <a:latin typeface="Arial" pitchFamily="34" charset="0"/>
              <a:cs typeface="Arial" pitchFamily="34" charset="0"/>
            </a:rPr>
            <a:t>Chi Cuadrado de</a:t>
          </a:r>
        </a:p>
        <a:p>
          <a:r>
            <a:rPr lang="es-ES" b="0" i="0" u="none" strike="noStrike" smtClean="0">
              <a:latin typeface="Arial" pitchFamily="34" charset="0"/>
              <a:cs typeface="Arial" pitchFamily="34" charset="0"/>
            </a:rPr>
            <a:t>McNemar</a:t>
          </a:r>
          <a:endParaRPr lang="es-ES" b="0" i="0" u="none" strike="noStrike" dirty="0">
            <a:latin typeface="Arial" pitchFamily="34" charset="0"/>
            <a:cs typeface="Arial" pitchFamily="34" charset="0"/>
          </a:endParaRPr>
        </a:p>
      </dgm:t>
    </dgm:pt>
    <dgm:pt modelId="{3F777C4F-979A-41DC-A1F1-2BDBA4C5EC2B}" type="parTrans" cxnId="{1564F41B-3E60-4424-B96C-46124C24EE5B}">
      <dgm:prSet/>
      <dgm:spPr/>
      <dgm:t>
        <a:bodyPr/>
        <a:lstStyle/>
        <a:p>
          <a:endParaRPr lang="es-ES"/>
        </a:p>
      </dgm:t>
    </dgm:pt>
    <dgm:pt modelId="{75915EF6-D3A4-4FB7-AFCF-F996F58A78B8}" type="sibTrans" cxnId="{1564F41B-3E60-4424-B96C-46124C24EE5B}">
      <dgm:prSet/>
      <dgm:spPr/>
      <dgm:t>
        <a:bodyPr/>
        <a:lstStyle/>
        <a:p>
          <a:endParaRPr lang="es-ES"/>
        </a:p>
      </dgm:t>
    </dgm:pt>
    <dgm:pt modelId="{4ED29662-E998-4C0A-A6C9-65BEB38DDF8A}">
      <dgm:prSet phldrT="[Texto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s-ES" b="0" i="0" u="none" strike="noStrike" smtClean="0">
              <a:latin typeface="Arial" pitchFamily="34" charset="0"/>
              <a:cs typeface="Arial" pitchFamily="34" charset="0"/>
            </a:rPr>
            <a:t>Correlación de Pearson</a:t>
          </a:r>
          <a:endParaRPr lang="es-ES" dirty="0"/>
        </a:p>
      </dgm:t>
    </dgm:pt>
    <dgm:pt modelId="{CCC76847-C9DC-4516-BFEF-523C1DA8F400}" type="parTrans" cxnId="{1F22DE5F-D6F4-450C-9EAE-0A75A800BBAF}">
      <dgm:prSet/>
      <dgm:spPr/>
      <dgm:t>
        <a:bodyPr/>
        <a:lstStyle/>
        <a:p>
          <a:endParaRPr lang="es-ES"/>
        </a:p>
      </dgm:t>
    </dgm:pt>
    <dgm:pt modelId="{04E459C3-3798-438C-A317-52EB5AC1B4F1}" type="sibTrans" cxnId="{1F22DE5F-D6F4-450C-9EAE-0A75A800BBAF}">
      <dgm:prSet/>
      <dgm:spPr/>
      <dgm:t>
        <a:bodyPr/>
        <a:lstStyle/>
        <a:p>
          <a:endParaRPr lang="es-ES"/>
        </a:p>
      </dgm:t>
    </dgm:pt>
    <dgm:pt modelId="{A8DA16CF-872B-4BCD-A751-5F2EE6562AA3}" type="pres">
      <dgm:prSet presAssocID="{5D277182-1659-4C22-8EA5-0DCE164CE57C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591C3588-EA78-4B7C-8D94-016C4BF35372}" type="pres">
      <dgm:prSet presAssocID="{1340DA6F-3F01-4A02-9D6D-20DB8A8FB6A6}" presName="compNode" presStyleCnt="0"/>
      <dgm:spPr/>
    </dgm:pt>
    <dgm:pt modelId="{D7FE63BA-C613-4D8B-A9FA-BAF9AD509468}" type="pres">
      <dgm:prSet presAssocID="{1340DA6F-3F01-4A02-9D6D-20DB8A8FB6A6}" presName="aNode" presStyleLbl="bgShp" presStyleIdx="0" presStyleCnt="3"/>
      <dgm:spPr/>
      <dgm:t>
        <a:bodyPr/>
        <a:lstStyle/>
        <a:p>
          <a:endParaRPr lang="es-ES"/>
        </a:p>
      </dgm:t>
    </dgm:pt>
    <dgm:pt modelId="{5321905C-10FA-47A0-9E1E-4EBEF47FE2CA}" type="pres">
      <dgm:prSet presAssocID="{1340DA6F-3F01-4A02-9D6D-20DB8A8FB6A6}" presName="textNode" presStyleLbl="bgShp" presStyleIdx="0" presStyleCnt="3"/>
      <dgm:spPr/>
      <dgm:t>
        <a:bodyPr/>
        <a:lstStyle/>
        <a:p>
          <a:endParaRPr lang="es-ES"/>
        </a:p>
      </dgm:t>
    </dgm:pt>
    <dgm:pt modelId="{F00B106B-065A-4339-9E85-707EE2092639}" type="pres">
      <dgm:prSet presAssocID="{1340DA6F-3F01-4A02-9D6D-20DB8A8FB6A6}" presName="compChildNode" presStyleCnt="0"/>
      <dgm:spPr/>
    </dgm:pt>
    <dgm:pt modelId="{0C524B7A-2BE8-43A8-8B96-0870C370FFCB}" type="pres">
      <dgm:prSet presAssocID="{1340DA6F-3F01-4A02-9D6D-20DB8A8FB6A6}" presName="theInnerList" presStyleCnt="0"/>
      <dgm:spPr/>
    </dgm:pt>
    <dgm:pt modelId="{E1544542-21C4-47E2-A881-9AE1E5E7B109}" type="pres">
      <dgm:prSet presAssocID="{B1D269FB-937C-47C4-B70E-4E7B52552553}" presName="childNode" presStyleLbl="node1" presStyleIdx="0" presStyleCnt="9" custLinFactNeighborY="-9051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2D0E462-67BD-4D17-A5BC-475299C6BBF1}" type="pres">
      <dgm:prSet presAssocID="{B1D269FB-937C-47C4-B70E-4E7B52552553}" presName="aSpace2" presStyleCnt="0"/>
      <dgm:spPr/>
    </dgm:pt>
    <dgm:pt modelId="{DEE57F90-0C9F-45F7-861E-7A473F5F7A2D}" type="pres">
      <dgm:prSet presAssocID="{8A05C979-51F3-4868-814E-5141BE8454C9}" presName="childNode" presStyleLbl="node1" presStyleIdx="1" presStyleCnt="9" custLinFactNeighborY="-3844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8DAC124-17C1-4E2D-BE1C-7788A04D6DC3}" type="pres">
      <dgm:prSet presAssocID="{8A05C979-51F3-4868-814E-5141BE8454C9}" presName="aSpace2" presStyleCnt="0"/>
      <dgm:spPr/>
    </dgm:pt>
    <dgm:pt modelId="{FD66DA47-7B2D-4DBF-8972-7E4BAC3A0DAF}" type="pres">
      <dgm:prSet presAssocID="{7EBA5EC6-0D74-4F21-852D-B7F07E32B1BA}" presName="child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87BA9BD-9D77-4AAB-90CD-EA60FA6D92B3}" type="pres">
      <dgm:prSet presAssocID="{1340DA6F-3F01-4A02-9D6D-20DB8A8FB6A6}" presName="aSpace" presStyleCnt="0"/>
      <dgm:spPr/>
    </dgm:pt>
    <dgm:pt modelId="{E88F6FF6-0996-4A39-BA5E-51E0E7F848CB}" type="pres">
      <dgm:prSet presAssocID="{B2A92DB2-0E0E-4CAB-AD1B-5D9A72BF778F}" presName="compNode" presStyleCnt="0"/>
      <dgm:spPr/>
    </dgm:pt>
    <dgm:pt modelId="{B469EF30-8AC4-4716-B280-077E2F95B327}" type="pres">
      <dgm:prSet presAssocID="{B2A92DB2-0E0E-4CAB-AD1B-5D9A72BF778F}" presName="aNode" presStyleLbl="bgShp" presStyleIdx="1" presStyleCnt="3"/>
      <dgm:spPr/>
      <dgm:t>
        <a:bodyPr/>
        <a:lstStyle/>
        <a:p>
          <a:endParaRPr lang="es-ES"/>
        </a:p>
      </dgm:t>
    </dgm:pt>
    <dgm:pt modelId="{042ED762-DBA1-4AA7-98DE-BED17D22EFFF}" type="pres">
      <dgm:prSet presAssocID="{B2A92DB2-0E0E-4CAB-AD1B-5D9A72BF778F}" presName="textNode" presStyleLbl="bgShp" presStyleIdx="1" presStyleCnt="3"/>
      <dgm:spPr/>
      <dgm:t>
        <a:bodyPr/>
        <a:lstStyle/>
        <a:p>
          <a:endParaRPr lang="es-ES"/>
        </a:p>
      </dgm:t>
    </dgm:pt>
    <dgm:pt modelId="{33789B61-A7E5-4FBB-8B0E-948E0760BA23}" type="pres">
      <dgm:prSet presAssocID="{B2A92DB2-0E0E-4CAB-AD1B-5D9A72BF778F}" presName="compChildNode" presStyleCnt="0"/>
      <dgm:spPr/>
    </dgm:pt>
    <dgm:pt modelId="{E7E2A5D5-53EC-4335-91FA-CDBC3BD5F109}" type="pres">
      <dgm:prSet presAssocID="{B2A92DB2-0E0E-4CAB-AD1B-5D9A72BF778F}" presName="theInnerList" presStyleCnt="0"/>
      <dgm:spPr/>
    </dgm:pt>
    <dgm:pt modelId="{ED0182AC-3F8D-45B3-B65E-FF618922F8CB}" type="pres">
      <dgm:prSet presAssocID="{85933084-A13E-4FC4-B97D-60EEFCEAFCB2}" presName="childNode" presStyleLbl="node1" presStyleIdx="3" presStyleCnt="9" custLinFactY="-6253" custLinFactNeighborY="-10000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A9223ED-2A51-445C-A279-6E528A834AD8}" type="pres">
      <dgm:prSet presAssocID="{85933084-A13E-4FC4-B97D-60EEFCEAFCB2}" presName="aSpace2" presStyleCnt="0"/>
      <dgm:spPr/>
    </dgm:pt>
    <dgm:pt modelId="{370D6D7F-CD56-45AA-B545-629EC631453C}" type="pres">
      <dgm:prSet presAssocID="{94CF5BD7-A955-404A-854C-DF7CF6FF19F7}" presName="childNode" presStyleLbl="node1" presStyleIdx="4" presStyleCnt="9" custLinFactNeighborY="-3844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D3D5F08-43B2-4B83-802B-FA94A3EDE654}" type="pres">
      <dgm:prSet presAssocID="{94CF5BD7-A955-404A-854C-DF7CF6FF19F7}" presName="aSpace2" presStyleCnt="0"/>
      <dgm:spPr/>
    </dgm:pt>
    <dgm:pt modelId="{77443156-BB64-4706-ABFF-A90BE834A767}" type="pres">
      <dgm:prSet presAssocID="{25B06327-D884-4053-B11D-8656BF35757D}" presName="child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A9B44DB-4820-489E-AF0C-16E6D7E708FF}" type="pres">
      <dgm:prSet presAssocID="{B2A92DB2-0E0E-4CAB-AD1B-5D9A72BF778F}" presName="aSpace" presStyleCnt="0"/>
      <dgm:spPr/>
    </dgm:pt>
    <dgm:pt modelId="{F5D9A89B-C716-41BC-B341-2C051100E316}" type="pres">
      <dgm:prSet presAssocID="{49E899C4-571D-419E-820C-E65FB116EB0C}" presName="compNode" presStyleCnt="0"/>
      <dgm:spPr/>
    </dgm:pt>
    <dgm:pt modelId="{DBD53330-2D9A-4AF2-8CD4-BF0954BD48C9}" type="pres">
      <dgm:prSet presAssocID="{49E899C4-571D-419E-820C-E65FB116EB0C}" presName="aNode" presStyleLbl="bgShp" presStyleIdx="2" presStyleCnt="3"/>
      <dgm:spPr/>
      <dgm:t>
        <a:bodyPr/>
        <a:lstStyle/>
        <a:p>
          <a:endParaRPr lang="es-ES"/>
        </a:p>
      </dgm:t>
    </dgm:pt>
    <dgm:pt modelId="{F955E85B-F4D3-4197-9BE4-0252647258DB}" type="pres">
      <dgm:prSet presAssocID="{49E899C4-571D-419E-820C-E65FB116EB0C}" presName="textNode" presStyleLbl="bgShp" presStyleIdx="2" presStyleCnt="3"/>
      <dgm:spPr/>
      <dgm:t>
        <a:bodyPr/>
        <a:lstStyle/>
        <a:p>
          <a:endParaRPr lang="es-ES"/>
        </a:p>
      </dgm:t>
    </dgm:pt>
    <dgm:pt modelId="{E0717EAB-7761-45C2-920E-7EF7B48A2D06}" type="pres">
      <dgm:prSet presAssocID="{49E899C4-571D-419E-820C-E65FB116EB0C}" presName="compChildNode" presStyleCnt="0"/>
      <dgm:spPr/>
    </dgm:pt>
    <dgm:pt modelId="{C0FA0487-BB67-4609-A3F8-723A429F785D}" type="pres">
      <dgm:prSet presAssocID="{49E899C4-571D-419E-820C-E65FB116EB0C}" presName="theInnerList" presStyleCnt="0"/>
      <dgm:spPr/>
    </dgm:pt>
    <dgm:pt modelId="{E5ADC754-1D7F-438C-B1B3-63D429C52C77}" type="pres">
      <dgm:prSet presAssocID="{8C08A4CA-B789-467D-A7AB-A89B81752420}" presName="childNode" presStyleLbl="node1" presStyleIdx="6" presStyleCnt="9" custLinFactY="-6253" custLinFactNeighborY="-10000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E6694C1-D027-4624-9479-050A281937D2}" type="pres">
      <dgm:prSet presAssocID="{8C08A4CA-B789-467D-A7AB-A89B81752420}" presName="aSpace2" presStyleCnt="0"/>
      <dgm:spPr/>
    </dgm:pt>
    <dgm:pt modelId="{494618D8-D8C0-4D61-9150-78A521E1C5F8}" type="pres">
      <dgm:prSet presAssocID="{94CA5AFE-1EC7-4341-B040-FBE702E27B4F}" presName="childNode" presStyleLbl="node1" presStyleIdx="7" presStyleCnt="9" custLinFactNeighborY="-3844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473BA26-15A7-46EC-98DC-BB98E73F7E9D}" type="pres">
      <dgm:prSet presAssocID="{94CA5AFE-1EC7-4341-B040-FBE702E27B4F}" presName="aSpace2" presStyleCnt="0"/>
      <dgm:spPr/>
    </dgm:pt>
    <dgm:pt modelId="{40662DFC-8929-49D3-A3CD-61F36E5D9573}" type="pres">
      <dgm:prSet presAssocID="{4ED29662-E998-4C0A-A6C9-65BEB38DDF8A}" presName="child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4D1730A0-8509-4D4A-A683-DE98CDC6AE3A}" srcId="{5D277182-1659-4C22-8EA5-0DCE164CE57C}" destId="{49E899C4-571D-419E-820C-E65FB116EB0C}" srcOrd="2" destOrd="0" parTransId="{47EEF8A5-B69C-4DA0-BCC8-C54E4A5C3DC1}" sibTransId="{360C5A27-5150-496E-BD2A-3531AF7B9AB6}"/>
    <dgm:cxn modelId="{A780C926-1E1E-472F-AEFB-1A68FDC6016F}" type="presOf" srcId="{B2A92DB2-0E0E-4CAB-AD1B-5D9A72BF778F}" destId="{042ED762-DBA1-4AA7-98DE-BED17D22EFFF}" srcOrd="1" destOrd="0" presId="urn:microsoft.com/office/officeart/2005/8/layout/lProcess2"/>
    <dgm:cxn modelId="{1564F41B-3E60-4424-B96C-46124C24EE5B}" srcId="{B2A92DB2-0E0E-4CAB-AD1B-5D9A72BF778F}" destId="{94CF5BD7-A955-404A-854C-DF7CF6FF19F7}" srcOrd="1" destOrd="0" parTransId="{3F777C4F-979A-41DC-A1F1-2BDBA4C5EC2B}" sibTransId="{75915EF6-D3A4-4FB7-AFCF-F996F58A78B8}"/>
    <dgm:cxn modelId="{0A46461D-04DD-4563-BB4D-EFB62115E7ED}" srcId="{1340DA6F-3F01-4A02-9D6D-20DB8A8FB6A6}" destId="{7EBA5EC6-0D74-4F21-852D-B7F07E32B1BA}" srcOrd="2" destOrd="0" parTransId="{8F58790A-980F-46C3-8B82-5696E7328266}" sibTransId="{0EA8F576-6EFE-4D4F-9CFD-E14A3AFA9C44}"/>
    <dgm:cxn modelId="{23E73CC6-A846-4DC8-9DE3-1F8BFBD9967D}" type="presOf" srcId="{94CA5AFE-1EC7-4341-B040-FBE702E27B4F}" destId="{494618D8-D8C0-4D61-9150-78A521E1C5F8}" srcOrd="0" destOrd="0" presId="urn:microsoft.com/office/officeart/2005/8/layout/lProcess2"/>
    <dgm:cxn modelId="{DF56A828-869E-4522-9BC2-F490EB8F6F90}" type="presOf" srcId="{4ED29662-E998-4C0A-A6C9-65BEB38DDF8A}" destId="{40662DFC-8929-49D3-A3CD-61F36E5D9573}" srcOrd="0" destOrd="0" presId="urn:microsoft.com/office/officeart/2005/8/layout/lProcess2"/>
    <dgm:cxn modelId="{1F22DE5F-D6F4-450C-9EAE-0A75A800BBAF}" srcId="{49E899C4-571D-419E-820C-E65FB116EB0C}" destId="{4ED29662-E998-4C0A-A6C9-65BEB38DDF8A}" srcOrd="2" destOrd="0" parTransId="{CCC76847-C9DC-4516-BFEF-523C1DA8F400}" sibTransId="{04E459C3-3798-438C-A317-52EB5AC1B4F1}"/>
    <dgm:cxn modelId="{4133EC63-2FE9-4BC2-B20E-2B85C5BA1374}" type="presOf" srcId="{B2A92DB2-0E0E-4CAB-AD1B-5D9A72BF778F}" destId="{B469EF30-8AC4-4716-B280-077E2F95B327}" srcOrd="0" destOrd="0" presId="urn:microsoft.com/office/officeart/2005/8/layout/lProcess2"/>
    <dgm:cxn modelId="{5ACDFC09-A260-4EF5-B372-2DC4E94909DD}" type="presOf" srcId="{85933084-A13E-4FC4-B97D-60EEFCEAFCB2}" destId="{ED0182AC-3F8D-45B3-B65E-FF618922F8CB}" srcOrd="0" destOrd="0" presId="urn:microsoft.com/office/officeart/2005/8/layout/lProcess2"/>
    <dgm:cxn modelId="{168E3ACF-5D36-480B-93EF-5F510A2F4B88}" srcId="{49E899C4-571D-419E-820C-E65FB116EB0C}" destId="{8C08A4CA-B789-467D-A7AB-A89B81752420}" srcOrd="0" destOrd="0" parTransId="{8ACFBE13-B37D-4A4F-B0AB-832D645F1612}" sibTransId="{9549AD25-EFE3-49B3-8807-90D1D38701DB}"/>
    <dgm:cxn modelId="{A3651AD2-D5F8-47E9-A1AE-65FAF03F6269}" srcId="{49E899C4-571D-419E-820C-E65FB116EB0C}" destId="{94CA5AFE-1EC7-4341-B040-FBE702E27B4F}" srcOrd="1" destOrd="0" parTransId="{EB85CF78-F0F1-4B93-AF5A-BB61E5BBC87F}" sibTransId="{D163A1E6-850B-4799-8ED6-E67BC9AE6A14}"/>
    <dgm:cxn modelId="{3844F772-A178-41BC-9992-6147CDC76684}" type="presOf" srcId="{25B06327-D884-4053-B11D-8656BF35757D}" destId="{77443156-BB64-4706-ABFF-A90BE834A767}" srcOrd="0" destOrd="0" presId="urn:microsoft.com/office/officeart/2005/8/layout/lProcess2"/>
    <dgm:cxn modelId="{B6C30182-8138-4F57-84B0-E8E59F359E0F}" srcId="{1340DA6F-3F01-4A02-9D6D-20DB8A8FB6A6}" destId="{8A05C979-51F3-4868-814E-5141BE8454C9}" srcOrd="1" destOrd="0" parTransId="{4F21C413-AC6D-4253-9ABD-B9F85C7BEC23}" sibTransId="{30C4B885-A459-41C4-A30C-01DC9302A09F}"/>
    <dgm:cxn modelId="{8D369AE8-5626-452C-8F03-D303B263A6E3}" srcId="{1340DA6F-3F01-4A02-9D6D-20DB8A8FB6A6}" destId="{B1D269FB-937C-47C4-B70E-4E7B52552553}" srcOrd="0" destOrd="0" parTransId="{82E61212-FE1B-4098-A55A-5A4CBBEB55D7}" sibTransId="{1822214D-D6F7-4B49-B21E-EE2DCF6A2AE1}"/>
    <dgm:cxn modelId="{44E9307A-B657-485D-A9CE-8284A3C18DEE}" srcId="{5D277182-1659-4C22-8EA5-0DCE164CE57C}" destId="{B2A92DB2-0E0E-4CAB-AD1B-5D9A72BF778F}" srcOrd="1" destOrd="0" parTransId="{F7C7439A-8252-4538-9C6E-5C496C97DF95}" sibTransId="{CDF867FC-06D8-469B-A698-13206FCED2C7}"/>
    <dgm:cxn modelId="{86DD6EAC-52BE-410B-945F-D135D952BAA8}" type="presOf" srcId="{1340DA6F-3F01-4A02-9D6D-20DB8A8FB6A6}" destId="{D7FE63BA-C613-4D8B-A9FA-BAF9AD509468}" srcOrd="0" destOrd="0" presId="urn:microsoft.com/office/officeart/2005/8/layout/lProcess2"/>
    <dgm:cxn modelId="{332F2EED-DD0D-4072-9144-61F05FC538F4}" srcId="{5D277182-1659-4C22-8EA5-0DCE164CE57C}" destId="{1340DA6F-3F01-4A02-9D6D-20DB8A8FB6A6}" srcOrd="0" destOrd="0" parTransId="{3C7E85E9-B737-40EF-BF39-C1B0D315B5C7}" sibTransId="{2299AF4E-5FEC-4072-933C-C18D1185F1D2}"/>
    <dgm:cxn modelId="{D9424EE6-1AF4-4A67-AA8F-387961D8C8FB}" type="presOf" srcId="{7EBA5EC6-0D74-4F21-852D-B7F07E32B1BA}" destId="{FD66DA47-7B2D-4DBF-8972-7E4BAC3A0DAF}" srcOrd="0" destOrd="0" presId="urn:microsoft.com/office/officeart/2005/8/layout/lProcess2"/>
    <dgm:cxn modelId="{C557F916-0292-4BEE-9707-0CF8CAC91C5D}" type="presOf" srcId="{B1D269FB-937C-47C4-B70E-4E7B52552553}" destId="{E1544542-21C4-47E2-A881-9AE1E5E7B109}" srcOrd="0" destOrd="0" presId="urn:microsoft.com/office/officeart/2005/8/layout/lProcess2"/>
    <dgm:cxn modelId="{C838957A-D00F-47F0-9617-AD83D5E8303A}" type="presOf" srcId="{8A05C979-51F3-4868-814E-5141BE8454C9}" destId="{DEE57F90-0C9F-45F7-861E-7A473F5F7A2D}" srcOrd="0" destOrd="0" presId="urn:microsoft.com/office/officeart/2005/8/layout/lProcess2"/>
    <dgm:cxn modelId="{B75592D9-A228-435E-A6DB-DC9E586EA73F}" srcId="{B2A92DB2-0E0E-4CAB-AD1B-5D9A72BF778F}" destId="{85933084-A13E-4FC4-B97D-60EEFCEAFCB2}" srcOrd="0" destOrd="0" parTransId="{31DE6698-CC49-4129-909A-BC329F6FD4A8}" sibTransId="{A0943D5A-90EC-4F0A-8E81-BF972A4DC274}"/>
    <dgm:cxn modelId="{03AD7AC5-6E88-49D3-AC12-93E385D0D2D2}" type="presOf" srcId="{49E899C4-571D-419E-820C-E65FB116EB0C}" destId="{DBD53330-2D9A-4AF2-8CD4-BF0954BD48C9}" srcOrd="0" destOrd="0" presId="urn:microsoft.com/office/officeart/2005/8/layout/lProcess2"/>
    <dgm:cxn modelId="{FEECDEA4-36BC-4882-A521-876DBE34906A}" type="presOf" srcId="{94CF5BD7-A955-404A-854C-DF7CF6FF19F7}" destId="{370D6D7F-CD56-45AA-B545-629EC631453C}" srcOrd="0" destOrd="0" presId="urn:microsoft.com/office/officeart/2005/8/layout/lProcess2"/>
    <dgm:cxn modelId="{599029DD-32AB-4340-8556-392311528390}" type="presOf" srcId="{5D277182-1659-4C22-8EA5-0DCE164CE57C}" destId="{A8DA16CF-872B-4BCD-A751-5F2EE6562AA3}" srcOrd="0" destOrd="0" presId="urn:microsoft.com/office/officeart/2005/8/layout/lProcess2"/>
    <dgm:cxn modelId="{92797A29-184C-49F7-8062-5EA5E2B3BE6F}" type="presOf" srcId="{49E899C4-571D-419E-820C-E65FB116EB0C}" destId="{F955E85B-F4D3-4197-9BE4-0252647258DB}" srcOrd="1" destOrd="0" presId="urn:microsoft.com/office/officeart/2005/8/layout/lProcess2"/>
    <dgm:cxn modelId="{7AE4AADB-7B7C-4E30-AFA0-F8D3773C01F0}" type="presOf" srcId="{8C08A4CA-B789-467D-A7AB-A89B81752420}" destId="{E5ADC754-1D7F-438C-B1B3-63D429C52C77}" srcOrd="0" destOrd="0" presId="urn:microsoft.com/office/officeart/2005/8/layout/lProcess2"/>
    <dgm:cxn modelId="{6BDA9D9A-6C22-4A86-8143-06FB4AB30F88}" type="presOf" srcId="{1340DA6F-3F01-4A02-9D6D-20DB8A8FB6A6}" destId="{5321905C-10FA-47A0-9E1E-4EBEF47FE2CA}" srcOrd="1" destOrd="0" presId="urn:microsoft.com/office/officeart/2005/8/layout/lProcess2"/>
    <dgm:cxn modelId="{EA283BC2-8531-4CAC-8D98-A999C11429DF}" srcId="{B2A92DB2-0E0E-4CAB-AD1B-5D9A72BF778F}" destId="{25B06327-D884-4053-B11D-8656BF35757D}" srcOrd="2" destOrd="0" parTransId="{0DB96702-5740-4DB3-B618-18EB8430A906}" sibTransId="{29D4AB64-B86F-4A42-9273-33B5FDE65752}"/>
    <dgm:cxn modelId="{6CF4199B-CCA1-4F7B-9C88-E2EE0679F13C}" type="presParOf" srcId="{A8DA16CF-872B-4BCD-A751-5F2EE6562AA3}" destId="{591C3588-EA78-4B7C-8D94-016C4BF35372}" srcOrd="0" destOrd="0" presId="urn:microsoft.com/office/officeart/2005/8/layout/lProcess2"/>
    <dgm:cxn modelId="{D615CEA1-00CF-4241-B405-7B24DE6075D7}" type="presParOf" srcId="{591C3588-EA78-4B7C-8D94-016C4BF35372}" destId="{D7FE63BA-C613-4D8B-A9FA-BAF9AD509468}" srcOrd="0" destOrd="0" presId="urn:microsoft.com/office/officeart/2005/8/layout/lProcess2"/>
    <dgm:cxn modelId="{33924CBB-F931-4FF9-AF48-799055FA3DE3}" type="presParOf" srcId="{591C3588-EA78-4B7C-8D94-016C4BF35372}" destId="{5321905C-10FA-47A0-9E1E-4EBEF47FE2CA}" srcOrd="1" destOrd="0" presId="urn:microsoft.com/office/officeart/2005/8/layout/lProcess2"/>
    <dgm:cxn modelId="{6C9E4748-D775-4BE8-99A5-042B54DC354E}" type="presParOf" srcId="{591C3588-EA78-4B7C-8D94-016C4BF35372}" destId="{F00B106B-065A-4339-9E85-707EE2092639}" srcOrd="2" destOrd="0" presId="urn:microsoft.com/office/officeart/2005/8/layout/lProcess2"/>
    <dgm:cxn modelId="{1C08CDAB-F12D-4893-9026-8C7E9EDE0336}" type="presParOf" srcId="{F00B106B-065A-4339-9E85-707EE2092639}" destId="{0C524B7A-2BE8-43A8-8B96-0870C370FFCB}" srcOrd="0" destOrd="0" presId="urn:microsoft.com/office/officeart/2005/8/layout/lProcess2"/>
    <dgm:cxn modelId="{13B94570-73B4-4268-9251-CEF7BC3BEFB0}" type="presParOf" srcId="{0C524B7A-2BE8-43A8-8B96-0870C370FFCB}" destId="{E1544542-21C4-47E2-A881-9AE1E5E7B109}" srcOrd="0" destOrd="0" presId="urn:microsoft.com/office/officeart/2005/8/layout/lProcess2"/>
    <dgm:cxn modelId="{458D0D40-B8B3-4312-A27D-419C3BD1DEFC}" type="presParOf" srcId="{0C524B7A-2BE8-43A8-8B96-0870C370FFCB}" destId="{12D0E462-67BD-4D17-A5BC-475299C6BBF1}" srcOrd="1" destOrd="0" presId="urn:microsoft.com/office/officeart/2005/8/layout/lProcess2"/>
    <dgm:cxn modelId="{9CA3DE67-A495-4FA6-A285-0B7C14BCFEE0}" type="presParOf" srcId="{0C524B7A-2BE8-43A8-8B96-0870C370FFCB}" destId="{DEE57F90-0C9F-45F7-861E-7A473F5F7A2D}" srcOrd="2" destOrd="0" presId="urn:microsoft.com/office/officeart/2005/8/layout/lProcess2"/>
    <dgm:cxn modelId="{56B4F1BD-0BC7-4CCF-8B1A-4D85F0D4D7BA}" type="presParOf" srcId="{0C524B7A-2BE8-43A8-8B96-0870C370FFCB}" destId="{48DAC124-17C1-4E2D-BE1C-7788A04D6DC3}" srcOrd="3" destOrd="0" presId="urn:microsoft.com/office/officeart/2005/8/layout/lProcess2"/>
    <dgm:cxn modelId="{B9060C5F-A8AE-46EA-8416-754A651BF853}" type="presParOf" srcId="{0C524B7A-2BE8-43A8-8B96-0870C370FFCB}" destId="{FD66DA47-7B2D-4DBF-8972-7E4BAC3A0DAF}" srcOrd="4" destOrd="0" presId="urn:microsoft.com/office/officeart/2005/8/layout/lProcess2"/>
    <dgm:cxn modelId="{6A183731-9FC7-406D-B5FA-7346910BC577}" type="presParOf" srcId="{A8DA16CF-872B-4BCD-A751-5F2EE6562AA3}" destId="{587BA9BD-9D77-4AAB-90CD-EA60FA6D92B3}" srcOrd="1" destOrd="0" presId="urn:microsoft.com/office/officeart/2005/8/layout/lProcess2"/>
    <dgm:cxn modelId="{60A5DF99-BE71-481A-95F2-CFAB8131BF61}" type="presParOf" srcId="{A8DA16CF-872B-4BCD-A751-5F2EE6562AA3}" destId="{E88F6FF6-0996-4A39-BA5E-51E0E7F848CB}" srcOrd="2" destOrd="0" presId="urn:microsoft.com/office/officeart/2005/8/layout/lProcess2"/>
    <dgm:cxn modelId="{ECA7EEFC-A077-4257-923E-3C54B78105C6}" type="presParOf" srcId="{E88F6FF6-0996-4A39-BA5E-51E0E7F848CB}" destId="{B469EF30-8AC4-4716-B280-077E2F95B327}" srcOrd="0" destOrd="0" presId="urn:microsoft.com/office/officeart/2005/8/layout/lProcess2"/>
    <dgm:cxn modelId="{C03AC209-B550-4DAD-9F47-CEA801DA1062}" type="presParOf" srcId="{E88F6FF6-0996-4A39-BA5E-51E0E7F848CB}" destId="{042ED762-DBA1-4AA7-98DE-BED17D22EFFF}" srcOrd="1" destOrd="0" presId="urn:microsoft.com/office/officeart/2005/8/layout/lProcess2"/>
    <dgm:cxn modelId="{E945BF89-5AD4-46AF-8A3B-9F6A927B54D1}" type="presParOf" srcId="{E88F6FF6-0996-4A39-BA5E-51E0E7F848CB}" destId="{33789B61-A7E5-4FBB-8B0E-948E0760BA23}" srcOrd="2" destOrd="0" presId="urn:microsoft.com/office/officeart/2005/8/layout/lProcess2"/>
    <dgm:cxn modelId="{4275F543-ECD7-4E5D-A178-3E162986E231}" type="presParOf" srcId="{33789B61-A7E5-4FBB-8B0E-948E0760BA23}" destId="{E7E2A5D5-53EC-4335-91FA-CDBC3BD5F109}" srcOrd="0" destOrd="0" presId="urn:microsoft.com/office/officeart/2005/8/layout/lProcess2"/>
    <dgm:cxn modelId="{60B0260E-0FCB-49E0-910D-2BE80BA02433}" type="presParOf" srcId="{E7E2A5D5-53EC-4335-91FA-CDBC3BD5F109}" destId="{ED0182AC-3F8D-45B3-B65E-FF618922F8CB}" srcOrd="0" destOrd="0" presId="urn:microsoft.com/office/officeart/2005/8/layout/lProcess2"/>
    <dgm:cxn modelId="{F936CA69-EACE-4DB8-8777-BC7DB14C4C7B}" type="presParOf" srcId="{E7E2A5D5-53EC-4335-91FA-CDBC3BD5F109}" destId="{5A9223ED-2A51-445C-A279-6E528A834AD8}" srcOrd="1" destOrd="0" presId="urn:microsoft.com/office/officeart/2005/8/layout/lProcess2"/>
    <dgm:cxn modelId="{1457EA0B-5AAB-442E-B6DF-FA9090C56E7E}" type="presParOf" srcId="{E7E2A5D5-53EC-4335-91FA-CDBC3BD5F109}" destId="{370D6D7F-CD56-45AA-B545-629EC631453C}" srcOrd="2" destOrd="0" presId="urn:microsoft.com/office/officeart/2005/8/layout/lProcess2"/>
    <dgm:cxn modelId="{0175A94E-20C8-4A49-AE8E-26CBD1D3F20D}" type="presParOf" srcId="{E7E2A5D5-53EC-4335-91FA-CDBC3BD5F109}" destId="{6D3D5F08-43B2-4B83-802B-FA94A3EDE654}" srcOrd="3" destOrd="0" presId="urn:microsoft.com/office/officeart/2005/8/layout/lProcess2"/>
    <dgm:cxn modelId="{A4DEB22F-C92F-4CCE-B68C-87542DE81178}" type="presParOf" srcId="{E7E2A5D5-53EC-4335-91FA-CDBC3BD5F109}" destId="{77443156-BB64-4706-ABFF-A90BE834A767}" srcOrd="4" destOrd="0" presId="urn:microsoft.com/office/officeart/2005/8/layout/lProcess2"/>
    <dgm:cxn modelId="{76D17D45-67A7-4EF6-A9FD-B552F36F73B8}" type="presParOf" srcId="{A8DA16CF-872B-4BCD-A751-5F2EE6562AA3}" destId="{6A9B44DB-4820-489E-AF0C-16E6D7E708FF}" srcOrd="3" destOrd="0" presId="urn:microsoft.com/office/officeart/2005/8/layout/lProcess2"/>
    <dgm:cxn modelId="{55AAD2BC-DF7E-47DE-8D2D-124A6AD1D1C3}" type="presParOf" srcId="{A8DA16CF-872B-4BCD-A751-5F2EE6562AA3}" destId="{F5D9A89B-C716-41BC-B341-2C051100E316}" srcOrd="4" destOrd="0" presId="urn:microsoft.com/office/officeart/2005/8/layout/lProcess2"/>
    <dgm:cxn modelId="{3E76727B-95D1-4A9B-A927-E59F00E19A69}" type="presParOf" srcId="{F5D9A89B-C716-41BC-B341-2C051100E316}" destId="{DBD53330-2D9A-4AF2-8CD4-BF0954BD48C9}" srcOrd="0" destOrd="0" presId="urn:microsoft.com/office/officeart/2005/8/layout/lProcess2"/>
    <dgm:cxn modelId="{096DED5C-BF47-4D89-8267-9E048FEF88B8}" type="presParOf" srcId="{F5D9A89B-C716-41BC-B341-2C051100E316}" destId="{F955E85B-F4D3-4197-9BE4-0252647258DB}" srcOrd="1" destOrd="0" presId="urn:microsoft.com/office/officeart/2005/8/layout/lProcess2"/>
    <dgm:cxn modelId="{2E4DD75D-5C08-4471-A27E-C7EF735114C2}" type="presParOf" srcId="{F5D9A89B-C716-41BC-B341-2C051100E316}" destId="{E0717EAB-7761-45C2-920E-7EF7B48A2D06}" srcOrd="2" destOrd="0" presId="urn:microsoft.com/office/officeart/2005/8/layout/lProcess2"/>
    <dgm:cxn modelId="{6386F5DF-80F3-43B9-9E15-F7A73C708318}" type="presParOf" srcId="{E0717EAB-7761-45C2-920E-7EF7B48A2D06}" destId="{C0FA0487-BB67-4609-A3F8-723A429F785D}" srcOrd="0" destOrd="0" presId="urn:microsoft.com/office/officeart/2005/8/layout/lProcess2"/>
    <dgm:cxn modelId="{23AD825D-4001-49FC-82AA-A5FD18CE320C}" type="presParOf" srcId="{C0FA0487-BB67-4609-A3F8-723A429F785D}" destId="{E5ADC754-1D7F-438C-B1B3-63D429C52C77}" srcOrd="0" destOrd="0" presId="urn:microsoft.com/office/officeart/2005/8/layout/lProcess2"/>
    <dgm:cxn modelId="{6ADCEAA4-A27E-482E-8AB8-190F20D5D2D7}" type="presParOf" srcId="{C0FA0487-BB67-4609-A3F8-723A429F785D}" destId="{CE6694C1-D027-4624-9479-050A281937D2}" srcOrd="1" destOrd="0" presId="urn:microsoft.com/office/officeart/2005/8/layout/lProcess2"/>
    <dgm:cxn modelId="{F7914D24-3BE9-4B9D-A8BB-47C921B7E90E}" type="presParOf" srcId="{C0FA0487-BB67-4609-A3F8-723A429F785D}" destId="{494618D8-D8C0-4D61-9150-78A521E1C5F8}" srcOrd="2" destOrd="0" presId="urn:microsoft.com/office/officeart/2005/8/layout/lProcess2"/>
    <dgm:cxn modelId="{456728EC-0A6A-4CEC-9C43-C150EA976D8D}" type="presParOf" srcId="{C0FA0487-BB67-4609-A3F8-723A429F785D}" destId="{0473BA26-15A7-46EC-98DC-BB98E73F7E9D}" srcOrd="3" destOrd="0" presId="urn:microsoft.com/office/officeart/2005/8/layout/lProcess2"/>
    <dgm:cxn modelId="{A1A8FC9D-03DE-4028-BDC5-60A72CCB772C}" type="presParOf" srcId="{C0FA0487-BB67-4609-A3F8-723A429F785D}" destId="{40662DFC-8929-49D3-A3CD-61F36E5D9573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611F107-7945-46C6-9DEC-58FBB65B3180}" type="doc">
      <dgm:prSet loTypeId="urn:microsoft.com/office/officeart/2005/8/layout/vList6" loCatId="list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es-MX"/>
        </a:p>
      </dgm:t>
    </dgm:pt>
    <dgm:pt modelId="{C254A609-C5E8-4D9B-AC63-AB5E2FA20A02}">
      <dgm:prSet phldrT="[Texto]" custT="1"/>
      <dgm:spPr/>
      <dgm:t>
        <a:bodyPr/>
        <a:lstStyle/>
        <a:p>
          <a:r>
            <a:rPr lang="es-PE" sz="2000" b="0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itchFamily="34" charset="0"/>
              <a:cs typeface="Arial" pitchFamily="34" charset="0"/>
            </a:rPr>
            <a:t>Se realiza con: </a:t>
          </a:r>
          <a:r>
            <a:rPr lang="es-ES" sz="2000" b="0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itchFamily="34" charset="0"/>
              <a:cs typeface="Arial" pitchFamily="34" charset="0"/>
            </a:rPr>
            <a:t>Z de </a:t>
          </a:r>
          <a:r>
            <a:rPr lang="es-ES" sz="2000" b="0" dirty="0" err="1" smtClean="0">
              <a:solidFill>
                <a:schemeClr val="tx1">
                  <a:lumMod val="75000"/>
                  <a:lumOff val="25000"/>
                </a:schemeClr>
              </a:solidFill>
              <a:latin typeface="Arial Narrow" pitchFamily="34" charset="0"/>
              <a:cs typeface="Arial" pitchFamily="34" charset="0"/>
            </a:rPr>
            <a:t>Kolmogorov-Smirnov</a:t>
          </a:r>
          <a:r>
            <a:rPr lang="es-ES" sz="2000" b="0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itchFamily="34" charset="0"/>
              <a:cs typeface="Arial" pitchFamily="34" charset="0"/>
            </a:rPr>
            <a:t> para la demostración de normalidad</a:t>
          </a:r>
          <a:endParaRPr lang="es-MX" sz="2000" b="0" dirty="0">
            <a:latin typeface="Arial Narrow" pitchFamily="34" charset="0"/>
          </a:endParaRPr>
        </a:p>
      </dgm:t>
    </dgm:pt>
    <dgm:pt modelId="{B9E44649-C7F2-42E9-9D0B-0983E587CED1}" type="parTrans" cxnId="{27EEFD49-6D6E-4642-AAE4-E4D4D39D6583}">
      <dgm:prSet/>
      <dgm:spPr/>
      <dgm:t>
        <a:bodyPr/>
        <a:lstStyle/>
        <a:p>
          <a:endParaRPr lang="es-MX" sz="1600"/>
        </a:p>
      </dgm:t>
    </dgm:pt>
    <dgm:pt modelId="{5F10C1B9-EE2E-4E5F-AFB4-92A15C28701B}" type="sibTrans" cxnId="{27EEFD49-6D6E-4642-AAE4-E4D4D39D6583}">
      <dgm:prSet/>
      <dgm:spPr/>
      <dgm:t>
        <a:bodyPr/>
        <a:lstStyle/>
        <a:p>
          <a:endParaRPr lang="es-MX" sz="1600"/>
        </a:p>
      </dgm:t>
    </dgm:pt>
    <dgm:pt modelId="{FCE9D1A4-1B81-4FC2-A483-1FEA318B2B38}">
      <dgm:prSet phldrT="[Texto]" custT="1"/>
      <dgm:spPr/>
      <dgm:t>
        <a:bodyPr/>
        <a:lstStyle/>
        <a:p>
          <a:r>
            <a:rPr lang="es-MX" sz="2400" dirty="0" smtClean="0"/>
            <a:t>Planteamiento de hipótesis</a:t>
          </a:r>
          <a:endParaRPr lang="es-MX" sz="2400" dirty="0"/>
        </a:p>
      </dgm:t>
    </dgm:pt>
    <dgm:pt modelId="{E5A4A76B-C9F3-4C6A-8CA8-8C144D0EB059}" type="parTrans" cxnId="{905C65AB-858D-486A-A655-FC892BF9758F}">
      <dgm:prSet/>
      <dgm:spPr/>
      <dgm:t>
        <a:bodyPr/>
        <a:lstStyle/>
        <a:p>
          <a:endParaRPr lang="es-MX" sz="1600"/>
        </a:p>
      </dgm:t>
    </dgm:pt>
    <dgm:pt modelId="{47EA8E99-A6BE-44D4-AB06-EA32D06580A1}" type="sibTrans" cxnId="{905C65AB-858D-486A-A655-FC892BF9758F}">
      <dgm:prSet/>
      <dgm:spPr/>
      <dgm:t>
        <a:bodyPr/>
        <a:lstStyle/>
        <a:p>
          <a:endParaRPr lang="es-MX" sz="1600"/>
        </a:p>
      </dgm:t>
    </dgm:pt>
    <dgm:pt modelId="{26F4F60C-AB4A-484E-AF41-ECA23402A1F5}">
      <dgm:prSet phldrT="[Texto]" custT="1"/>
      <dgm:spPr/>
      <dgm:t>
        <a:bodyPr/>
        <a:lstStyle/>
        <a:p>
          <a:endParaRPr lang="es-MX" sz="1400" dirty="0">
            <a:latin typeface="Arial Narrow" pitchFamily="34" charset="0"/>
          </a:endParaRPr>
        </a:p>
      </dgm:t>
    </dgm:pt>
    <dgm:pt modelId="{62321653-EDF5-4F6C-A532-99B03EBA2BC4}" type="parTrans" cxnId="{AFAD2D1E-39B3-47D4-A4BE-2E2EB1F06B4F}">
      <dgm:prSet/>
      <dgm:spPr/>
      <dgm:t>
        <a:bodyPr/>
        <a:lstStyle/>
        <a:p>
          <a:endParaRPr lang="es-MX" sz="1600"/>
        </a:p>
      </dgm:t>
    </dgm:pt>
    <dgm:pt modelId="{987CE0CA-E6F9-43BA-82D8-461ABDF1AAB9}" type="sibTrans" cxnId="{AFAD2D1E-39B3-47D4-A4BE-2E2EB1F06B4F}">
      <dgm:prSet/>
      <dgm:spPr/>
      <dgm:t>
        <a:bodyPr/>
        <a:lstStyle/>
        <a:p>
          <a:endParaRPr lang="es-MX" sz="1600"/>
        </a:p>
      </dgm:t>
    </dgm:pt>
    <dgm:pt modelId="{84B6FAD8-8627-4EB1-BC22-4DF88407CBE0}">
      <dgm:prSet phldrT="[Texto]" custT="1"/>
      <dgm:spPr/>
      <dgm:t>
        <a:bodyPr/>
        <a:lstStyle/>
        <a:p>
          <a:r>
            <a:rPr lang="es-MX" sz="2400" dirty="0" smtClean="0"/>
            <a:t>Contrastar hipótesis de normalidad</a:t>
          </a:r>
          <a:endParaRPr lang="es-MX" sz="2400" dirty="0"/>
        </a:p>
      </dgm:t>
    </dgm:pt>
    <dgm:pt modelId="{06846A9F-F548-4CD6-A891-1D176B61F070}" type="sibTrans" cxnId="{FC8E3DA0-DE6B-4A14-B98D-8DE23574F75C}">
      <dgm:prSet/>
      <dgm:spPr/>
      <dgm:t>
        <a:bodyPr/>
        <a:lstStyle/>
        <a:p>
          <a:endParaRPr lang="es-MX" sz="1600"/>
        </a:p>
      </dgm:t>
    </dgm:pt>
    <dgm:pt modelId="{9B4C2135-6348-4537-AEF2-5C66AE7D893B}" type="parTrans" cxnId="{FC8E3DA0-DE6B-4A14-B98D-8DE23574F75C}">
      <dgm:prSet/>
      <dgm:spPr/>
      <dgm:t>
        <a:bodyPr/>
        <a:lstStyle/>
        <a:p>
          <a:endParaRPr lang="es-MX" sz="1600"/>
        </a:p>
      </dgm:t>
    </dgm:pt>
    <dgm:pt modelId="{26D8B8E4-8247-4F46-84A6-CCFE13BA76B5}">
      <dgm:prSet custT="1"/>
      <dgm:spPr/>
      <dgm:t>
        <a:bodyPr/>
        <a:lstStyle/>
        <a:p>
          <a:r>
            <a:rPr lang="es-PE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itchFamily="34" charset="0"/>
              <a:cs typeface="Arial" pitchFamily="34" charset="0"/>
            </a:rPr>
            <a:t>Ho: </a:t>
          </a:r>
          <a:r>
            <a:rPr lang="es-PE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itchFamily="34" charset="0"/>
              <a:cs typeface="Arial" pitchFamily="34" charset="0"/>
            </a:rPr>
            <a:t>La distribución de la variable analizada </a:t>
          </a:r>
          <a:r>
            <a:rPr lang="es-PE" sz="2000" b="1" i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itchFamily="34" charset="0"/>
              <a:cs typeface="Arial" pitchFamily="34" charset="0"/>
            </a:rPr>
            <a:t>es igual </a:t>
          </a:r>
          <a:r>
            <a:rPr lang="es-PE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itchFamily="34" charset="0"/>
              <a:cs typeface="Arial" pitchFamily="34" charset="0"/>
            </a:rPr>
            <a:t>a la distribución normal.</a:t>
          </a:r>
          <a:endParaRPr lang="es-PE" sz="2000" dirty="0">
            <a:solidFill>
              <a:schemeClr val="tx1">
                <a:lumMod val="75000"/>
                <a:lumOff val="25000"/>
              </a:schemeClr>
            </a:solidFill>
            <a:latin typeface="Arial Narrow" pitchFamily="34" charset="0"/>
            <a:cs typeface="Arial" pitchFamily="34" charset="0"/>
          </a:endParaRPr>
        </a:p>
      </dgm:t>
    </dgm:pt>
    <dgm:pt modelId="{F74ABE8B-C397-457B-98E6-CC0ED7DF56E3}" type="parTrans" cxnId="{9EFC97A5-6224-4265-B3D3-6FFD57177BCF}">
      <dgm:prSet/>
      <dgm:spPr/>
      <dgm:t>
        <a:bodyPr/>
        <a:lstStyle/>
        <a:p>
          <a:endParaRPr lang="es-ES"/>
        </a:p>
      </dgm:t>
    </dgm:pt>
    <dgm:pt modelId="{72FC971C-CC5C-4FA0-96C1-501F492B07FB}" type="sibTrans" cxnId="{9EFC97A5-6224-4265-B3D3-6FFD57177BCF}">
      <dgm:prSet/>
      <dgm:spPr/>
      <dgm:t>
        <a:bodyPr/>
        <a:lstStyle/>
        <a:p>
          <a:endParaRPr lang="es-ES"/>
        </a:p>
      </dgm:t>
    </dgm:pt>
    <dgm:pt modelId="{5802148A-54F9-4450-83E1-5DCBAA666328}">
      <dgm:prSet custT="1"/>
      <dgm:spPr/>
      <dgm:t>
        <a:bodyPr/>
        <a:lstStyle/>
        <a:p>
          <a:r>
            <a:rPr lang="es-PE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itchFamily="34" charset="0"/>
              <a:cs typeface="Arial" pitchFamily="34" charset="0"/>
            </a:rPr>
            <a:t>H1: </a:t>
          </a:r>
          <a:r>
            <a:rPr lang="es-PE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itchFamily="34" charset="0"/>
              <a:cs typeface="Arial" pitchFamily="34" charset="0"/>
            </a:rPr>
            <a:t>La distribución de la variable analizada </a:t>
          </a:r>
          <a:r>
            <a:rPr lang="es-PE" sz="2000" b="1" i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itchFamily="34" charset="0"/>
              <a:cs typeface="Arial" pitchFamily="34" charset="0"/>
            </a:rPr>
            <a:t>es distinta </a:t>
          </a:r>
          <a:r>
            <a:rPr lang="es-PE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itchFamily="34" charset="0"/>
              <a:cs typeface="Arial" pitchFamily="34" charset="0"/>
            </a:rPr>
            <a:t>a la distribución normal</a:t>
          </a:r>
          <a:endParaRPr lang="es-PE" sz="2000" dirty="0">
            <a:solidFill>
              <a:schemeClr val="tx1">
                <a:lumMod val="75000"/>
                <a:lumOff val="25000"/>
              </a:schemeClr>
            </a:solidFill>
            <a:latin typeface="Arial Narrow" pitchFamily="34" charset="0"/>
            <a:cs typeface="Arial" pitchFamily="34" charset="0"/>
          </a:endParaRPr>
        </a:p>
      </dgm:t>
    </dgm:pt>
    <dgm:pt modelId="{6ECD006C-0F1B-4AA9-9276-52E8639A3ED2}" type="parTrans" cxnId="{E444A683-788E-446F-94AF-FC1B19A3203C}">
      <dgm:prSet/>
      <dgm:spPr/>
      <dgm:t>
        <a:bodyPr/>
        <a:lstStyle/>
        <a:p>
          <a:endParaRPr lang="es-ES"/>
        </a:p>
      </dgm:t>
    </dgm:pt>
    <dgm:pt modelId="{2DAD5F32-7D9D-402A-8845-52B3BE22D226}" type="sibTrans" cxnId="{E444A683-788E-446F-94AF-FC1B19A3203C}">
      <dgm:prSet/>
      <dgm:spPr/>
      <dgm:t>
        <a:bodyPr/>
        <a:lstStyle/>
        <a:p>
          <a:endParaRPr lang="es-ES"/>
        </a:p>
      </dgm:t>
    </dgm:pt>
    <dgm:pt modelId="{9B89A253-780F-47E0-9C82-095717CC12BE}" type="pres">
      <dgm:prSet presAssocID="{6611F107-7945-46C6-9DEC-58FBB65B3180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s-MX"/>
        </a:p>
      </dgm:t>
    </dgm:pt>
    <dgm:pt modelId="{8E3054E0-A818-4D88-848E-2085BE3E9518}" type="pres">
      <dgm:prSet presAssocID="{84B6FAD8-8627-4EB1-BC22-4DF88407CBE0}" presName="linNode" presStyleCnt="0"/>
      <dgm:spPr/>
      <dgm:t>
        <a:bodyPr/>
        <a:lstStyle/>
        <a:p>
          <a:endParaRPr lang="es-MX"/>
        </a:p>
      </dgm:t>
    </dgm:pt>
    <dgm:pt modelId="{1F4A7230-5E62-44A6-BA41-B3760CBBE164}" type="pres">
      <dgm:prSet presAssocID="{84B6FAD8-8627-4EB1-BC22-4DF88407CBE0}" presName="parentShp" presStyleLbl="node1" presStyleIdx="0" presStyleCnt="2" custScaleX="85458" custScaleY="90909" custLinFactNeighborX="-545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F6297E5B-F61A-4F90-B71B-1B9D6789B0B3}" type="pres">
      <dgm:prSet presAssocID="{84B6FAD8-8627-4EB1-BC22-4DF88407CBE0}" presName="childShp" presStyleLbl="bgAccFollowNode1" presStyleIdx="0" presStyleCnt="2" custScaleX="103845" custLinFactNeighborX="8287" custLinFactNeighborY="-88772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C856BAF9-B13D-4998-BC80-2D65D387E79E}" type="pres">
      <dgm:prSet presAssocID="{06846A9F-F548-4CD6-A891-1D176B61F070}" presName="spacing" presStyleCnt="0"/>
      <dgm:spPr/>
      <dgm:t>
        <a:bodyPr/>
        <a:lstStyle/>
        <a:p>
          <a:endParaRPr lang="es-MX"/>
        </a:p>
      </dgm:t>
    </dgm:pt>
    <dgm:pt modelId="{154362B6-1F91-4361-A8CF-D9F696FBE3F8}" type="pres">
      <dgm:prSet presAssocID="{FCE9D1A4-1B81-4FC2-A483-1FEA318B2B38}" presName="linNode" presStyleCnt="0"/>
      <dgm:spPr/>
      <dgm:t>
        <a:bodyPr/>
        <a:lstStyle/>
        <a:p>
          <a:endParaRPr lang="es-MX"/>
        </a:p>
      </dgm:t>
    </dgm:pt>
    <dgm:pt modelId="{DF18B6EF-6ABA-4920-ACA2-6404AE75303D}" type="pres">
      <dgm:prSet presAssocID="{FCE9D1A4-1B81-4FC2-A483-1FEA318B2B38}" presName="parentShp" presStyleLbl="node1" presStyleIdx="1" presStyleCnt="2" custScaleX="85394" custLinFactNeighborX="-4950" custLinFactNeighborY="-781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C740B532-721E-4AFF-9A99-AE4C86CAB35A}" type="pres">
      <dgm:prSet presAssocID="{FCE9D1A4-1B81-4FC2-A483-1FEA318B2B38}" presName="childShp" presStyleLbl="bgAccFollowNode1" presStyleIdx="1" presStyleCnt="2" custScaleX="104822" custScaleY="158406" custLinFactNeighborX="3671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5109B675-8D80-40D8-9E44-E3EDDECCFC52}" type="presOf" srcId="{26D8B8E4-8247-4F46-84A6-CCFE13BA76B5}" destId="{C740B532-721E-4AFF-9A99-AE4C86CAB35A}" srcOrd="0" destOrd="1" presId="urn:microsoft.com/office/officeart/2005/8/layout/vList6"/>
    <dgm:cxn modelId="{905C65AB-858D-486A-A655-FC892BF9758F}" srcId="{6611F107-7945-46C6-9DEC-58FBB65B3180}" destId="{FCE9D1A4-1B81-4FC2-A483-1FEA318B2B38}" srcOrd="1" destOrd="0" parTransId="{E5A4A76B-C9F3-4C6A-8CA8-8C144D0EB059}" sibTransId="{47EA8E99-A6BE-44D4-AB06-EA32D06580A1}"/>
    <dgm:cxn modelId="{9C1DBDDF-1A95-439B-8F67-EC7F900C3F13}" type="presOf" srcId="{6611F107-7945-46C6-9DEC-58FBB65B3180}" destId="{9B89A253-780F-47E0-9C82-095717CC12BE}" srcOrd="0" destOrd="0" presId="urn:microsoft.com/office/officeart/2005/8/layout/vList6"/>
    <dgm:cxn modelId="{AFAD2D1E-39B3-47D4-A4BE-2E2EB1F06B4F}" srcId="{FCE9D1A4-1B81-4FC2-A483-1FEA318B2B38}" destId="{26F4F60C-AB4A-484E-AF41-ECA23402A1F5}" srcOrd="0" destOrd="0" parTransId="{62321653-EDF5-4F6C-A532-99B03EBA2BC4}" sibTransId="{987CE0CA-E6F9-43BA-82D8-461ABDF1AAB9}"/>
    <dgm:cxn modelId="{FC8E3DA0-DE6B-4A14-B98D-8DE23574F75C}" srcId="{6611F107-7945-46C6-9DEC-58FBB65B3180}" destId="{84B6FAD8-8627-4EB1-BC22-4DF88407CBE0}" srcOrd="0" destOrd="0" parTransId="{9B4C2135-6348-4537-AEF2-5C66AE7D893B}" sibTransId="{06846A9F-F548-4CD6-A891-1D176B61F070}"/>
    <dgm:cxn modelId="{D6AF8E90-949F-443C-BB3E-74954D4E5B8F}" type="presOf" srcId="{26F4F60C-AB4A-484E-AF41-ECA23402A1F5}" destId="{C740B532-721E-4AFF-9A99-AE4C86CAB35A}" srcOrd="0" destOrd="0" presId="urn:microsoft.com/office/officeart/2005/8/layout/vList6"/>
    <dgm:cxn modelId="{E444A683-788E-446F-94AF-FC1B19A3203C}" srcId="{FCE9D1A4-1B81-4FC2-A483-1FEA318B2B38}" destId="{5802148A-54F9-4450-83E1-5DCBAA666328}" srcOrd="2" destOrd="0" parTransId="{6ECD006C-0F1B-4AA9-9276-52E8639A3ED2}" sibTransId="{2DAD5F32-7D9D-402A-8845-52B3BE22D226}"/>
    <dgm:cxn modelId="{A86B095E-CE92-48E7-86E7-E19AA36F62A9}" type="presOf" srcId="{C254A609-C5E8-4D9B-AC63-AB5E2FA20A02}" destId="{F6297E5B-F61A-4F90-B71B-1B9D6789B0B3}" srcOrd="0" destOrd="0" presId="urn:microsoft.com/office/officeart/2005/8/layout/vList6"/>
    <dgm:cxn modelId="{398FA394-0E17-4207-834B-FE91F9FA95A3}" type="presOf" srcId="{5802148A-54F9-4450-83E1-5DCBAA666328}" destId="{C740B532-721E-4AFF-9A99-AE4C86CAB35A}" srcOrd="0" destOrd="2" presId="urn:microsoft.com/office/officeart/2005/8/layout/vList6"/>
    <dgm:cxn modelId="{4D66B6FF-A3EF-4911-867E-3941BC17190D}" type="presOf" srcId="{84B6FAD8-8627-4EB1-BC22-4DF88407CBE0}" destId="{1F4A7230-5E62-44A6-BA41-B3760CBBE164}" srcOrd="0" destOrd="0" presId="urn:microsoft.com/office/officeart/2005/8/layout/vList6"/>
    <dgm:cxn modelId="{38E71975-D1BE-4753-B11C-B2AA7F809C77}" type="presOf" srcId="{FCE9D1A4-1B81-4FC2-A483-1FEA318B2B38}" destId="{DF18B6EF-6ABA-4920-ACA2-6404AE75303D}" srcOrd="0" destOrd="0" presId="urn:microsoft.com/office/officeart/2005/8/layout/vList6"/>
    <dgm:cxn modelId="{27EEFD49-6D6E-4642-AAE4-E4D4D39D6583}" srcId="{84B6FAD8-8627-4EB1-BC22-4DF88407CBE0}" destId="{C254A609-C5E8-4D9B-AC63-AB5E2FA20A02}" srcOrd="0" destOrd="0" parTransId="{B9E44649-C7F2-42E9-9D0B-0983E587CED1}" sibTransId="{5F10C1B9-EE2E-4E5F-AFB4-92A15C28701B}"/>
    <dgm:cxn modelId="{9EFC97A5-6224-4265-B3D3-6FFD57177BCF}" srcId="{FCE9D1A4-1B81-4FC2-A483-1FEA318B2B38}" destId="{26D8B8E4-8247-4F46-84A6-CCFE13BA76B5}" srcOrd="1" destOrd="0" parTransId="{F74ABE8B-C397-457B-98E6-CC0ED7DF56E3}" sibTransId="{72FC971C-CC5C-4FA0-96C1-501F492B07FB}"/>
    <dgm:cxn modelId="{28A06D98-9847-448C-9308-F03EE01C0CB6}" type="presParOf" srcId="{9B89A253-780F-47E0-9C82-095717CC12BE}" destId="{8E3054E0-A818-4D88-848E-2085BE3E9518}" srcOrd="0" destOrd="0" presId="urn:microsoft.com/office/officeart/2005/8/layout/vList6"/>
    <dgm:cxn modelId="{630B27A2-7A31-4866-96AA-2FAB6B55DEC1}" type="presParOf" srcId="{8E3054E0-A818-4D88-848E-2085BE3E9518}" destId="{1F4A7230-5E62-44A6-BA41-B3760CBBE164}" srcOrd="0" destOrd="0" presId="urn:microsoft.com/office/officeart/2005/8/layout/vList6"/>
    <dgm:cxn modelId="{AC85DDEF-280C-4A11-B83C-D8798E99E19E}" type="presParOf" srcId="{8E3054E0-A818-4D88-848E-2085BE3E9518}" destId="{F6297E5B-F61A-4F90-B71B-1B9D6789B0B3}" srcOrd="1" destOrd="0" presId="urn:microsoft.com/office/officeart/2005/8/layout/vList6"/>
    <dgm:cxn modelId="{4CB382F4-527E-46DB-9E5C-70191FDC5255}" type="presParOf" srcId="{9B89A253-780F-47E0-9C82-095717CC12BE}" destId="{C856BAF9-B13D-4998-BC80-2D65D387E79E}" srcOrd="1" destOrd="0" presId="urn:microsoft.com/office/officeart/2005/8/layout/vList6"/>
    <dgm:cxn modelId="{C38C0B91-A2C7-4425-AA50-368A3E6D1C2E}" type="presParOf" srcId="{9B89A253-780F-47E0-9C82-095717CC12BE}" destId="{154362B6-1F91-4361-A8CF-D9F696FBE3F8}" srcOrd="2" destOrd="0" presId="urn:microsoft.com/office/officeart/2005/8/layout/vList6"/>
    <dgm:cxn modelId="{F730C5BB-1E66-4FDB-9410-30D92600A1AD}" type="presParOf" srcId="{154362B6-1F91-4361-A8CF-D9F696FBE3F8}" destId="{DF18B6EF-6ABA-4920-ACA2-6404AE75303D}" srcOrd="0" destOrd="0" presId="urn:microsoft.com/office/officeart/2005/8/layout/vList6"/>
    <dgm:cxn modelId="{E87FBB5E-4D0D-4523-B033-05ECF75D4F1C}" type="presParOf" srcId="{154362B6-1F91-4361-A8CF-D9F696FBE3F8}" destId="{C740B532-721E-4AFF-9A99-AE4C86CAB35A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A57BC5C-4037-4205-9C54-1C2A7DC23202}" type="doc">
      <dgm:prSet loTypeId="urn:microsoft.com/office/officeart/2005/8/layout/vList5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s-MX"/>
        </a:p>
      </dgm:t>
    </dgm:pt>
    <dgm:pt modelId="{C3A2661E-B00A-45D1-9E35-A33B22AD2E5A}">
      <dgm:prSet phldrT="[Texto]" custT="1"/>
      <dgm:spPr/>
      <dgm:t>
        <a:bodyPr/>
        <a:lstStyle/>
        <a:p>
          <a:r>
            <a:rPr lang="es-MX" sz="2400" dirty="0" smtClean="0"/>
            <a:t>Desde el punto de vista probabilístico</a:t>
          </a:r>
          <a:endParaRPr lang="es-MX" sz="2400" dirty="0"/>
        </a:p>
      </dgm:t>
    </dgm:pt>
    <dgm:pt modelId="{405C54A1-3F2F-4457-8872-9773AFC54937}" type="parTrans" cxnId="{8081FF81-C61C-4F5D-A0D2-52FDBB02C1C4}">
      <dgm:prSet/>
      <dgm:spPr/>
      <dgm:t>
        <a:bodyPr/>
        <a:lstStyle/>
        <a:p>
          <a:endParaRPr lang="es-MX"/>
        </a:p>
      </dgm:t>
    </dgm:pt>
    <dgm:pt modelId="{FD6199DF-0573-4B1F-9035-3077B2BC3DBB}" type="sibTrans" cxnId="{8081FF81-C61C-4F5D-A0D2-52FDBB02C1C4}">
      <dgm:prSet/>
      <dgm:spPr/>
      <dgm:t>
        <a:bodyPr/>
        <a:lstStyle/>
        <a:p>
          <a:endParaRPr lang="es-MX"/>
        </a:p>
      </dgm:t>
    </dgm:pt>
    <dgm:pt modelId="{EE3B60BD-0748-4498-9B7E-316336221EFE}">
      <dgm:prSet custT="1"/>
      <dgm:spPr/>
      <dgm:t>
        <a:bodyPr/>
        <a:lstStyle/>
        <a:p>
          <a:r>
            <a:rPr lang="es-ES" sz="1800" dirty="0" smtClean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Arial" pitchFamily="34" charset="0"/>
            </a:rPr>
            <a:t>Ho: Existe independencia entre los dos resultado.</a:t>
          </a:r>
          <a:endParaRPr lang="es-MX" sz="1800" dirty="0">
            <a:latin typeface="+mn-lt"/>
          </a:endParaRPr>
        </a:p>
      </dgm:t>
    </dgm:pt>
    <dgm:pt modelId="{0F994AF5-3A16-40B2-B062-DBBB1832F93D}" type="parTrans" cxnId="{6A3AA091-830C-4D5D-AF7B-8E21A7D74723}">
      <dgm:prSet/>
      <dgm:spPr/>
      <dgm:t>
        <a:bodyPr/>
        <a:lstStyle/>
        <a:p>
          <a:endParaRPr lang="es-MX"/>
        </a:p>
      </dgm:t>
    </dgm:pt>
    <dgm:pt modelId="{75CFCFA0-B0A5-4346-96F3-1CE5AED467DA}" type="sibTrans" cxnId="{6A3AA091-830C-4D5D-AF7B-8E21A7D74723}">
      <dgm:prSet/>
      <dgm:spPr/>
      <dgm:t>
        <a:bodyPr/>
        <a:lstStyle/>
        <a:p>
          <a:endParaRPr lang="es-MX"/>
        </a:p>
      </dgm:t>
    </dgm:pt>
    <dgm:pt modelId="{49A0CE30-4085-4AD2-8D31-38BC44649BAE}">
      <dgm:prSet custT="1"/>
      <dgm:spPr/>
      <dgm:t>
        <a:bodyPr/>
        <a:lstStyle/>
        <a:p>
          <a:r>
            <a:rPr lang="es-ES" sz="1800" dirty="0" smtClean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Arial" pitchFamily="34" charset="0"/>
            </a:rPr>
            <a:t>Ho: No existe Correlación entre las unidades (variables).</a:t>
          </a:r>
          <a:endParaRPr lang="es-MX" sz="1800" dirty="0">
            <a:latin typeface="+mn-lt"/>
          </a:endParaRPr>
        </a:p>
      </dgm:t>
    </dgm:pt>
    <dgm:pt modelId="{1B29D63A-7629-4350-B1D7-1C4327856999}" type="parTrans" cxnId="{496D4123-9420-4748-9B33-6432E1663150}">
      <dgm:prSet/>
      <dgm:spPr/>
      <dgm:t>
        <a:bodyPr/>
        <a:lstStyle/>
        <a:p>
          <a:endParaRPr lang="es-MX"/>
        </a:p>
      </dgm:t>
    </dgm:pt>
    <dgm:pt modelId="{CDA3A8A8-25D1-4C27-BF20-914FE85D806F}" type="sibTrans" cxnId="{496D4123-9420-4748-9B33-6432E1663150}">
      <dgm:prSet/>
      <dgm:spPr/>
      <dgm:t>
        <a:bodyPr/>
        <a:lstStyle/>
        <a:p>
          <a:endParaRPr lang="es-MX"/>
        </a:p>
      </dgm:t>
    </dgm:pt>
    <dgm:pt modelId="{D408BC25-185E-41B5-8797-9E5C327F16A9}">
      <dgm:prSet custT="1"/>
      <dgm:spPr/>
      <dgm:t>
        <a:bodyPr/>
        <a:lstStyle/>
        <a:p>
          <a:r>
            <a:rPr lang="es-MX" sz="2400" dirty="0" smtClean="0"/>
            <a:t>Desde el punto de vista estadístico</a:t>
          </a:r>
          <a:endParaRPr lang="es-MX" sz="2400" dirty="0"/>
        </a:p>
      </dgm:t>
    </dgm:pt>
    <dgm:pt modelId="{2563B397-1A9F-40F6-934C-DE808E9B44EC}" type="parTrans" cxnId="{C9262354-C4AC-4195-AD6F-D560DDB817DC}">
      <dgm:prSet/>
      <dgm:spPr/>
      <dgm:t>
        <a:bodyPr/>
        <a:lstStyle/>
        <a:p>
          <a:endParaRPr lang="es-MX"/>
        </a:p>
      </dgm:t>
    </dgm:pt>
    <dgm:pt modelId="{0A1C7C82-0232-499A-8550-2BEC0E53A31C}" type="sibTrans" cxnId="{C9262354-C4AC-4195-AD6F-D560DDB817DC}">
      <dgm:prSet/>
      <dgm:spPr/>
      <dgm:t>
        <a:bodyPr/>
        <a:lstStyle/>
        <a:p>
          <a:endParaRPr lang="es-MX"/>
        </a:p>
      </dgm:t>
    </dgm:pt>
    <dgm:pt modelId="{008F3590-BC82-477E-98BB-E483BE9E3728}">
      <dgm:prSet custT="1"/>
      <dgm:spPr/>
      <dgm:t>
        <a:bodyPr/>
        <a:lstStyle/>
        <a:p>
          <a:r>
            <a:rPr lang="es-ES" sz="1800" dirty="0" smtClean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Arial" pitchFamily="34" charset="0"/>
            </a:rPr>
            <a:t>H1: Existe correlación entre las unidades (variables).</a:t>
          </a:r>
          <a:endParaRPr lang="es-ES" sz="1800" dirty="0">
            <a:solidFill>
              <a:schemeClr val="tx1">
                <a:lumMod val="75000"/>
                <a:lumOff val="25000"/>
              </a:schemeClr>
            </a:solidFill>
            <a:latin typeface="+mn-lt"/>
            <a:cs typeface="Arial" pitchFamily="34" charset="0"/>
          </a:endParaRPr>
        </a:p>
      </dgm:t>
    </dgm:pt>
    <dgm:pt modelId="{3A582D8B-D32A-484E-9ED4-3F649FE866E2}" type="parTrans" cxnId="{C8ACB8CF-4223-4EF8-BAC4-7EE209595457}">
      <dgm:prSet/>
      <dgm:spPr/>
      <dgm:t>
        <a:bodyPr/>
        <a:lstStyle/>
        <a:p>
          <a:endParaRPr lang="es-ES"/>
        </a:p>
      </dgm:t>
    </dgm:pt>
    <dgm:pt modelId="{5115EF58-DC04-4CCC-B802-4CD6CF422887}" type="sibTrans" cxnId="{C8ACB8CF-4223-4EF8-BAC4-7EE209595457}">
      <dgm:prSet/>
      <dgm:spPr/>
      <dgm:t>
        <a:bodyPr/>
        <a:lstStyle/>
        <a:p>
          <a:endParaRPr lang="es-ES"/>
        </a:p>
      </dgm:t>
    </dgm:pt>
    <dgm:pt modelId="{8FC2023D-D059-4AC3-9FC3-755BA71CF116}">
      <dgm:prSet custT="1"/>
      <dgm:spPr/>
      <dgm:t>
        <a:bodyPr/>
        <a:lstStyle/>
        <a:p>
          <a:r>
            <a:rPr lang="es-ES" sz="1800" dirty="0" smtClean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Arial" pitchFamily="34" charset="0"/>
            </a:rPr>
            <a:t>H1: Existe dependencia entre los dos resultados.</a:t>
          </a:r>
          <a:endParaRPr lang="es-MX" sz="1800" dirty="0">
            <a:latin typeface="+mn-lt"/>
          </a:endParaRPr>
        </a:p>
      </dgm:t>
    </dgm:pt>
    <dgm:pt modelId="{79533133-FC8E-446C-BB37-77B1373B52FE}" type="parTrans" cxnId="{8924970F-4D8C-4C16-AF53-06F4C4854489}">
      <dgm:prSet/>
      <dgm:spPr/>
      <dgm:t>
        <a:bodyPr/>
        <a:lstStyle/>
        <a:p>
          <a:endParaRPr lang="es-ES"/>
        </a:p>
      </dgm:t>
    </dgm:pt>
    <dgm:pt modelId="{F3C9473E-5AD8-4BCA-81E2-0F95467B2C4E}" type="sibTrans" cxnId="{8924970F-4D8C-4C16-AF53-06F4C4854489}">
      <dgm:prSet/>
      <dgm:spPr/>
      <dgm:t>
        <a:bodyPr/>
        <a:lstStyle/>
        <a:p>
          <a:endParaRPr lang="es-ES"/>
        </a:p>
      </dgm:t>
    </dgm:pt>
    <dgm:pt modelId="{00AEA2B5-57AC-4C6F-8B19-1B4FA3BE907F}">
      <dgm:prSet custT="1"/>
      <dgm:spPr/>
      <dgm:t>
        <a:bodyPr/>
        <a:lstStyle/>
        <a:p>
          <a:endParaRPr lang="es-MX" sz="1000" dirty="0">
            <a:latin typeface="+mn-lt"/>
          </a:endParaRPr>
        </a:p>
      </dgm:t>
    </dgm:pt>
    <dgm:pt modelId="{F70423EB-7488-49A3-BF6A-47287C35EEA7}" type="parTrans" cxnId="{EBDC4F74-F378-4EDB-ABE7-26949C98AD94}">
      <dgm:prSet/>
      <dgm:spPr/>
    </dgm:pt>
    <dgm:pt modelId="{EE448C07-E2E6-4C61-AE3C-909B970E339B}" type="sibTrans" cxnId="{EBDC4F74-F378-4EDB-ABE7-26949C98AD94}">
      <dgm:prSet/>
      <dgm:spPr/>
    </dgm:pt>
    <dgm:pt modelId="{383D37E8-5DB4-43C2-98D4-02395150E49A}">
      <dgm:prSet custT="1"/>
      <dgm:spPr/>
      <dgm:t>
        <a:bodyPr/>
        <a:lstStyle/>
        <a:p>
          <a:endParaRPr lang="es-MX" sz="1000" dirty="0">
            <a:latin typeface="+mn-lt"/>
          </a:endParaRPr>
        </a:p>
      </dgm:t>
    </dgm:pt>
    <dgm:pt modelId="{662D9FF2-E026-46B8-A2AF-DC1A31E1BF67}" type="parTrans" cxnId="{FFAB6BEB-77AE-45C5-8284-6A9C3A4C7E32}">
      <dgm:prSet/>
      <dgm:spPr/>
    </dgm:pt>
    <dgm:pt modelId="{F52658AD-6412-474B-8FD9-4FF1F0E9CB35}" type="sibTrans" cxnId="{FFAB6BEB-77AE-45C5-8284-6A9C3A4C7E32}">
      <dgm:prSet/>
      <dgm:spPr/>
    </dgm:pt>
    <dgm:pt modelId="{3BDF784A-9A2B-45C1-ACFB-B9B80E8EF4A3}" type="pres">
      <dgm:prSet presAssocID="{9A57BC5C-4037-4205-9C54-1C2A7DC2320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004C2D17-565E-42F4-AF4C-A9B4CC18AF0F}" type="pres">
      <dgm:prSet presAssocID="{C3A2661E-B00A-45D1-9E35-A33B22AD2E5A}" presName="linNode" presStyleCnt="0"/>
      <dgm:spPr/>
    </dgm:pt>
    <dgm:pt modelId="{2178CC8E-8266-4FA9-92ED-FDCC41505C83}" type="pres">
      <dgm:prSet presAssocID="{C3A2661E-B00A-45D1-9E35-A33B22AD2E5A}" presName="parentText" presStyleLbl="node1" presStyleIdx="0" presStyleCnt="2" custScaleX="83660">
        <dgm:presLayoutVars>
          <dgm:chMax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C7DD2FEB-AAE4-424D-B807-C9D8BAC9DFA3}" type="pres">
      <dgm:prSet presAssocID="{C3A2661E-B00A-45D1-9E35-A33B22AD2E5A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4B457A7C-CC36-4883-A5A4-8FC87DFCB180}" type="pres">
      <dgm:prSet presAssocID="{FD6199DF-0573-4B1F-9035-3077B2BC3DBB}" presName="sp" presStyleCnt="0"/>
      <dgm:spPr/>
    </dgm:pt>
    <dgm:pt modelId="{9DC84F0F-41C2-44DE-8A9F-4011C31F9045}" type="pres">
      <dgm:prSet presAssocID="{D408BC25-185E-41B5-8797-9E5C327F16A9}" presName="linNode" presStyleCnt="0"/>
      <dgm:spPr/>
    </dgm:pt>
    <dgm:pt modelId="{7FCEC893-4A1E-4E4D-80FE-2960427E40A5}" type="pres">
      <dgm:prSet presAssocID="{D408BC25-185E-41B5-8797-9E5C327F16A9}" presName="parentText" presStyleLbl="node1" presStyleIdx="1" presStyleCnt="2" custScaleX="83660">
        <dgm:presLayoutVars>
          <dgm:chMax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DDBD664F-4E73-4753-9258-55052353A926}" type="pres">
      <dgm:prSet presAssocID="{D408BC25-185E-41B5-8797-9E5C327F16A9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C8ACB8CF-4223-4EF8-BAC4-7EE209595457}" srcId="{D408BC25-185E-41B5-8797-9E5C327F16A9}" destId="{008F3590-BC82-477E-98BB-E483BE9E3728}" srcOrd="2" destOrd="0" parTransId="{3A582D8B-D32A-484E-9ED4-3F649FE866E2}" sibTransId="{5115EF58-DC04-4CCC-B802-4CD6CF422887}"/>
    <dgm:cxn modelId="{8924970F-4D8C-4C16-AF53-06F4C4854489}" srcId="{C3A2661E-B00A-45D1-9E35-A33B22AD2E5A}" destId="{8FC2023D-D059-4AC3-9FC3-755BA71CF116}" srcOrd="2" destOrd="0" parTransId="{79533133-FC8E-446C-BB37-77B1373B52FE}" sibTransId="{F3C9473E-5AD8-4BCA-81E2-0F95467B2C4E}"/>
    <dgm:cxn modelId="{0FDCC4F3-D0CB-4077-8767-2C69B4D19AB2}" type="presOf" srcId="{008F3590-BC82-477E-98BB-E483BE9E3728}" destId="{DDBD664F-4E73-4753-9258-55052353A926}" srcOrd="0" destOrd="2" presId="urn:microsoft.com/office/officeart/2005/8/layout/vList5"/>
    <dgm:cxn modelId="{DDF5A78E-7E34-4587-AF41-7A002E782665}" type="presOf" srcId="{9A57BC5C-4037-4205-9C54-1C2A7DC23202}" destId="{3BDF784A-9A2B-45C1-ACFB-B9B80E8EF4A3}" srcOrd="0" destOrd="0" presId="urn:microsoft.com/office/officeart/2005/8/layout/vList5"/>
    <dgm:cxn modelId="{031BFAAB-FAB2-42F6-BD80-D7A359452D35}" type="presOf" srcId="{49A0CE30-4085-4AD2-8D31-38BC44649BAE}" destId="{DDBD664F-4E73-4753-9258-55052353A926}" srcOrd="0" destOrd="0" presId="urn:microsoft.com/office/officeart/2005/8/layout/vList5"/>
    <dgm:cxn modelId="{8081FF81-C61C-4F5D-A0D2-52FDBB02C1C4}" srcId="{9A57BC5C-4037-4205-9C54-1C2A7DC23202}" destId="{C3A2661E-B00A-45D1-9E35-A33B22AD2E5A}" srcOrd="0" destOrd="0" parTransId="{405C54A1-3F2F-4457-8872-9773AFC54937}" sibTransId="{FD6199DF-0573-4B1F-9035-3077B2BC3DBB}"/>
    <dgm:cxn modelId="{496D4123-9420-4748-9B33-6432E1663150}" srcId="{D408BC25-185E-41B5-8797-9E5C327F16A9}" destId="{49A0CE30-4085-4AD2-8D31-38BC44649BAE}" srcOrd="0" destOrd="0" parTransId="{1B29D63A-7629-4350-B1D7-1C4327856999}" sibTransId="{CDA3A8A8-25D1-4C27-BF20-914FE85D806F}"/>
    <dgm:cxn modelId="{CDBEBFCD-738B-4D8A-938E-2B772BEE0902}" type="presOf" srcId="{C3A2661E-B00A-45D1-9E35-A33B22AD2E5A}" destId="{2178CC8E-8266-4FA9-92ED-FDCC41505C83}" srcOrd="0" destOrd="0" presId="urn:microsoft.com/office/officeart/2005/8/layout/vList5"/>
    <dgm:cxn modelId="{C9262354-C4AC-4195-AD6F-D560DDB817DC}" srcId="{9A57BC5C-4037-4205-9C54-1C2A7DC23202}" destId="{D408BC25-185E-41B5-8797-9E5C327F16A9}" srcOrd="1" destOrd="0" parTransId="{2563B397-1A9F-40F6-934C-DE808E9B44EC}" sibTransId="{0A1C7C82-0232-499A-8550-2BEC0E53A31C}"/>
    <dgm:cxn modelId="{F67D9EB0-BB1E-4CE2-8DBD-E6D9E8647F05}" type="presOf" srcId="{EE3B60BD-0748-4498-9B7E-316336221EFE}" destId="{C7DD2FEB-AAE4-424D-B807-C9D8BAC9DFA3}" srcOrd="0" destOrd="0" presId="urn:microsoft.com/office/officeart/2005/8/layout/vList5"/>
    <dgm:cxn modelId="{957CC987-6265-4EBF-8220-20644A8C6B76}" type="presOf" srcId="{383D37E8-5DB4-43C2-98D4-02395150E49A}" destId="{DDBD664F-4E73-4753-9258-55052353A926}" srcOrd="0" destOrd="1" presId="urn:microsoft.com/office/officeart/2005/8/layout/vList5"/>
    <dgm:cxn modelId="{6A3AA091-830C-4D5D-AF7B-8E21A7D74723}" srcId="{C3A2661E-B00A-45D1-9E35-A33B22AD2E5A}" destId="{EE3B60BD-0748-4498-9B7E-316336221EFE}" srcOrd="0" destOrd="0" parTransId="{0F994AF5-3A16-40B2-B062-DBBB1832F93D}" sibTransId="{75CFCFA0-B0A5-4346-96F3-1CE5AED467DA}"/>
    <dgm:cxn modelId="{37CD68C8-0CD7-4FCD-A05F-A30206028B19}" type="presOf" srcId="{00AEA2B5-57AC-4C6F-8B19-1B4FA3BE907F}" destId="{C7DD2FEB-AAE4-424D-B807-C9D8BAC9DFA3}" srcOrd="0" destOrd="1" presId="urn:microsoft.com/office/officeart/2005/8/layout/vList5"/>
    <dgm:cxn modelId="{EBDC4F74-F378-4EDB-ABE7-26949C98AD94}" srcId="{C3A2661E-B00A-45D1-9E35-A33B22AD2E5A}" destId="{00AEA2B5-57AC-4C6F-8B19-1B4FA3BE907F}" srcOrd="1" destOrd="0" parTransId="{F70423EB-7488-49A3-BF6A-47287C35EEA7}" sibTransId="{EE448C07-E2E6-4C61-AE3C-909B970E339B}"/>
    <dgm:cxn modelId="{BCDF458B-D79D-4E5D-8752-B8139B2C0452}" type="presOf" srcId="{8FC2023D-D059-4AC3-9FC3-755BA71CF116}" destId="{C7DD2FEB-AAE4-424D-B807-C9D8BAC9DFA3}" srcOrd="0" destOrd="2" presId="urn:microsoft.com/office/officeart/2005/8/layout/vList5"/>
    <dgm:cxn modelId="{BBDC3318-769F-486B-B6C7-56ACD208C8C4}" type="presOf" srcId="{D408BC25-185E-41B5-8797-9E5C327F16A9}" destId="{7FCEC893-4A1E-4E4D-80FE-2960427E40A5}" srcOrd="0" destOrd="0" presId="urn:microsoft.com/office/officeart/2005/8/layout/vList5"/>
    <dgm:cxn modelId="{FFAB6BEB-77AE-45C5-8284-6A9C3A4C7E32}" srcId="{D408BC25-185E-41B5-8797-9E5C327F16A9}" destId="{383D37E8-5DB4-43C2-98D4-02395150E49A}" srcOrd="1" destOrd="0" parTransId="{662D9FF2-E026-46B8-A2AF-DC1A31E1BF67}" sibTransId="{F52658AD-6412-474B-8FD9-4FF1F0E9CB35}"/>
    <dgm:cxn modelId="{8DC31689-D6FD-4455-90E9-F76864E1E9A5}" type="presParOf" srcId="{3BDF784A-9A2B-45C1-ACFB-B9B80E8EF4A3}" destId="{004C2D17-565E-42F4-AF4C-A9B4CC18AF0F}" srcOrd="0" destOrd="0" presId="urn:microsoft.com/office/officeart/2005/8/layout/vList5"/>
    <dgm:cxn modelId="{35814571-4412-4B36-8584-6A38F3AC2F47}" type="presParOf" srcId="{004C2D17-565E-42F4-AF4C-A9B4CC18AF0F}" destId="{2178CC8E-8266-4FA9-92ED-FDCC41505C83}" srcOrd="0" destOrd="0" presId="urn:microsoft.com/office/officeart/2005/8/layout/vList5"/>
    <dgm:cxn modelId="{87C3DC64-C6E6-4F1C-810B-34C4123A0E57}" type="presParOf" srcId="{004C2D17-565E-42F4-AF4C-A9B4CC18AF0F}" destId="{C7DD2FEB-AAE4-424D-B807-C9D8BAC9DFA3}" srcOrd="1" destOrd="0" presId="urn:microsoft.com/office/officeart/2005/8/layout/vList5"/>
    <dgm:cxn modelId="{DFDEA1CA-0374-4B7F-B168-662A8399C97E}" type="presParOf" srcId="{3BDF784A-9A2B-45C1-ACFB-B9B80E8EF4A3}" destId="{4B457A7C-CC36-4883-A5A4-8FC87DFCB180}" srcOrd="1" destOrd="0" presId="urn:microsoft.com/office/officeart/2005/8/layout/vList5"/>
    <dgm:cxn modelId="{FA2D5E44-937D-42B4-B617-984C7375447E}" type="presParOf" srcId="{3BDF784A-9A2B-45C1-ACFB-B9B80E8EF4A3}" destId="{9DC84F0F-41C2-44DE-8A9F-4011C31F9045}" srcOrd="2" destOrd="0" presId="urn:microsoft.com/office/officeart/2005/8/layout/vList5"/>
    <dgm:cxn modelId="{A9D7FB73-7757-49ED-AD43-964B51ED01D7}" type="presParOf" srcId="{9DC84F0F-41C2-44DE-8A9F-4011C31F9045}" destId="{7FCEC893-4A1E-4E4D-80FE-2960427E40A5}" srcOrd="0" destOrd="0" presId="urn:microsoft.com/office/officeart/2005/8/layout/vList5"/>
    <dgm:cxn modelId="{6AA99D89-BFF1-4B78-B2BF-5F48A037B070}" type="presParOf" srcId="{9DC84F0F-41C2-44DE-8A9F-4011C31F9045}" destId="{DDBD664F-4E73-4753-9258-55052353A92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075162-332A-4DD2-B971-6D13C0979CDB}">
      <dsp:nvSpPr>
        <dsp:cNvPr id="0" name=""/>
        <dsp:cNvSpPr/>
      </dsp:nvSpPr>
      <dsp:spPr>
        <a:xfrm rot="16200000">
          <a:off x="-801447" y="2794821"/>
          <a:ext cx="3819304" cy="8079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712549" bIns="0" numCol="1" spcCol="1270" anchor="t" anchorCtr="0">
          <a:noAutofit/>
        </a:bodyPr>
        <a:lstStyle/>
        <a:p>
          <a:pPr lvl="0" algn="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2800" kern="1200" dirty="0" smtClean="0"/>
            <a:t>Correlacionar unidades</a:t>
          </a:r>
          <a:endParaRPr lang="es-ES" sz="2800" kern="1200" dirty="0"/>
        </a:p>
      </dsp:txBody>
      <dsp:txXfrm>
        <a:off x="-801447" y="2794821"/>
        <a:ext cx="3819304" cy="807929"/>
      </dsp:txXfrm>
    </dsp:sp>
    <dsp:sp modelId="{B6942DA4-E44C-4430-99BF-142AA7892499}">
      <dsp:nvSpPr>
        <dsp:cNvPr id="0" name=""/>
        <dsp:cNvSpPr/>
      </dsp:nvSpPr>
      <dsp:spPr>
        <a:xfrm>
          <a:off x="1484768" y="1598478"/>
          <a:ext cx="6665962" cy="320061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712549" rIns="156464" bIns="156464" numCol="1" spcCol="1270" anchor="t" anchorCtr="0">
          <a:noAutofit/>
        </a:bodyPr>
        <a:lstStyle/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200" kern="1200" dirty="0" smtClean="0"/>
            <a:t>Se correlaciona las unidades de dos variables de diferente dimensión, para ello hay que definir las unidades en ambas variables.</a:t>
          </a:r>
          <a:endParaRPr lang="es-ES" sz="2200" kern="1200" dirty="0"/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200" kern="1200" dirty="0" smtClean="0"/>
            <a:t>Estas dos variables involucras dos eventos aleatorios. </a:t>
          </a:r>
          <a:endParaRPr lang="es-ES" sz="2200" kern="1200" dirty="0"/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200" kern="1200" dirty="0" smtClean="0"/>
            <a:t>Ejm.: Correlacionar los niveles de RSE con los valores de rentabilidad  de un grupo de empresas de servicio de telefonía móvil.</a:t>
          </a:r>
          <a:endParaRPr lang="es-ES" sz="2200" kern="1200" dirty="0"/>
        </a:p>
      </dsp:txBody>
      <dsp:txXfrm>
        <a:off x="1484768" y="1598478"/>
        <a:ext cx="6665962" cy="3200615"/>
      </dsp:txXfrm>
    </dsp:sp>
    <dsp:sp modelId="{8B23F6E6-5905-4FCA-AE48-2B88C0B44853}">
      <dsp:nvSpPr>
        <dsp:cNvPr id="0" name=""/>
        <dsp:cNvSpPr/>
      </dsp:nvSpPr>
      <dsp:spPr>
        <a:xfrm>
          <a:off x="1512169" y="-211894"/>
          <a:ext cx="3141812" cy="2484981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FE63BA-C613-4D8B-A9FA-BAF9AD509468}">
      <dsp:nvSpPr>
        <dsp:cNvPr id="0" name=""/>
        <dsp:cNvSpPr/>
      </dsp:nvSpPr>
      <dsp:spPr>
        <a:xfrm>
          <a:off x="887" y="0"/>
          <a:ext cx="2308264" cy="4752528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200" b="1" i="0" u="none" strike="noStrike" kern="1200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Objetivo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200" b="1" i="0" u="none" strike="noStrike" kern="1200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Estadístico</a:t>
          </a:r>
          <a:endParaRPr lang="es-ES" sz="2200" kern="1200" dirty="0">
            <a:solidFill>
              <a:schemeClr val="accent6">
                <a:lumMod val="50000"/>
              </a:schemeClr>
            </a:solidFill>
          </a:endParaRPr>
        </a:p>
      </dsp:txBody>
      <dsp:txXfrm>
        <a:off x="887" y="0"/>
        <a:ext cx="2308264" cy="1425758"/>
      </dsp:txXfrm>
    </dsp:sp>
    <dsp:sp modelId="{E1544542-21C4-47E2-A881-9AE1E5E7B109}">
      <dsp:nvSpPr>
        <dsp:cNvPr id="0" name=""/>
        <dsp:cNvSpPr/>
      </dsp:nvSpPr>
      <dsp:spPr>
        <a:xfrm>
          <a:off x="231714" y="1296144"/>
          <a:ext cx="1846611" cy="93368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b="0" i="0" u="none" strike="noStrike" kern="1200" smtClean="0">
              <a:latin typeface="Arial" pitchFamily="34" charset="0"/>
              <a:cs typeface="Arial" pitchFamily="34" charset="0"/>
            </a:rPr>
            <a:t>Comparar grupos</a:t>
          </a:r>
          <a:endParaRPr lang="es-ES" sz="1700" kern="1200" dirty="0"/>
        </a:p>
      </dsp:txBody>
      <dsp:txXfrm>
        <a:off x="259061" y="1323491"/>
        <a:ext cx="1791917" cy="878987"/>
      </dsp:txXfrm>
    </dsp:sp>
    <dsp:sp modelId="{DEE57F90-0C9F-45F7-861E-7A473F5F7A2D}">
      <dsp:nvSpPr>
        <dsp:cNvPr id="0" name=""/>
        <dsp:cNvSpPr/>
      </dsp:nvSpPr>
      <dsp:spPr>
        <a:xfrm>
          <a:off x="231714" y="2448272"/>
          <a:ext cx="1846611" cy="93368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b="0" i="0" u="none" strike="noStrike" kern="1200" smtClean="0">
              <a:latin typeface="Arial" pitchFamily="34" charset="0"/>
              <a:cs typeface="Arial" pitchFamily="34" charset="0"/>
            </a:rPr>
            <a:t>Comparar medidas</a:t>
          </a:r>
          <a:endParaRPr lang="es-ES" sz="1700" kern="1200" dirty="0"/>
        </a:p>
      </dsp:txBody>
      <dsp:txXfrm>
        <a:off x="259061" y="2475619"/>
        <a:ext cx="1791917" cy="878987"/>
      </dsp:txXfrm>
    </dsp:sp>
    <dsp:sp modelId="{FD66DA47-7B2D-4DBF-8972-7E4BAC3A0DAF}">
      <dsp:nvSpPr>
        <dsp:cNvPr id="0" name=""/>
        <dsp:cNvSpPr/>
      </dsp:nvSpPr>
      <dsp:spPr>
        <a:xfrm>
          <a:off x="231714" y="3580814"/>
          <a:ext cx="1846611" cy="93368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b="0" i="0" u="none" strike="noStrike" kern="1200" smtClean="0">
              <a:latin typeface="Arial" pitchFamily="34" charset="0"/>
              <a:cs typeface="Arial" pitchFamily="34" charset="0"/>
            </a:rPr>
            <a:t>Asociar y Correlacionar</a:t>
          </a:r>
          <a:endParaRPr lang="es-ES" sz="1700" b="0" i="0" u="none" strike="noStrike" kern="1200" dirty="0" smtClean="0">
            <a:latin typeface="Arial" pitchFamily="34" charset="0"/>
            <a:cs typeface="Arial" pitchFamily="34" charset="0"/>
          </a:endParaRPr>
        </a:p>
      </dsp:txBody>
      <dsp:txXfrm>
        <a:off x="259061" y="3608161"/>
        <a:ext cx="1791917" cy="878987"/>
      </dsp:txXfrm>
    </dsp:sp>
    <dsp:sp modelId="{B469EF30-8AC4-4716-B280-077E2F95B327}">
      <dsp:nvSpPr>
        <dsp:cNvPr id="0" name=""/>
        <dsp:cNvSpPr/>
      </dsp:nvSpPr>
      <dsp:spPr>
        <a:xfrm>
          <a:off x="2482271" y="0"/>
          <a:ext cx="2308264" cy="4752528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200" b="1" i="0" u="none" strike="noStrike" kern="1200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Categóricos</a:t>
          </a:r>
          <a:endParaRPr lang="es-ES" sz="2200" kern="1200" dirty="0">
            <a:solidFill>
              <a:schemeClr val="accent6">
                <a:lumMod val="50000"/>
              </a:schemeClr>
            </a:solidFill>
          </a:endParaRPr>
        </a:p>
      </dsp:txBody>
      <dsp:txXfrm>
        <a:off x="2482271" y="0"/>
        <a:ext cx="2308264" cy="1425758"/>
      </dsp:txXfrm>
    </dsp:sp>
    <dsp:sp modelId="{ED0182AC-3F8D-45B3-B65E-FF618922F8CB}">
      <dsp:nvSpPr>
        <dsp:cNvPr id="0" name=""/>
        <dsp:cNvSpPr/>
      </dsp:nvSpPr>
      <dsp:spPr>
        <a:xfrm>
          <a:off x="2713098" y="1224138"/>
          <a:ext cx="1846611" cy="93368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b="0" i="0" u="none" strike="noStrike" kern="1200" smtClean="0">
              <a:latin typeface="Arial" pitchFamily="34" charset="0"/>
              <a:cs typeface="Arial" pitchFamily="34" charset="0"/>
            </a:rPr>
            <a:t>Chi Cuadrado de Homogeneidad</a:t>
          </a:r>
          <a:endParaRPr lang="es-ES" sz="1700" kern="1200" dirty="0"/>
        </a:p>
      </dsp:txBody>
      <dsp:txXfrm>
        <a:off x="2740445" y="1251485"/>
        <a:ext cx="1791917" cy="878987"/>
      </dsp:txXfrm>
    </dsp:sp>
    <dsp:sp modelId="{370D6D7F-CD56-45AA-B545-629EC631453C}">
      <dsp:nvSpPr>
        <dsp:cNvPr id="0" name=""/>
        <dsp:cNvSpPr/>
      </dsp:nvSpPr>
      <dsp:spPr>
        <a:xfrm>
          <a:off x="2713098" y="2448272"/>
          <a:ext cx="1846611" cy="93368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b="0" i="0" u="none" strike="noStrike" kern="1200" smtClean="0">
              <a:latin typeface="Arial" pitchFamily="34" charset="0"/>
              <a:cs typeface="Arial" pitchFamily="34" charset="0"/>
            </a:rPr>
            <a:t>Chi Cuadrado de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b="0" i="0" u="none" strike="noStrike" kern="1200" smtClean="0">
              <a:latin typeface="Arial" pitchFamily="34" charset="0"/>
              <a:cs typeface="Arial" pitchFamily="34" charset="0"/>
            </a:rPr>
            <a:t>McNemar</a:t>
          </a:r>
          <a:endParaRPr lang="es-ES" sz="1700" b="0" i="0" u="none" strike="noStrike" kern="1200" dirty="0">
            <a:latin typeface="Arial" pitchFamily="34" charset="0"/>
            <a:cs typeface="Arial" pitchFamily="34" charset="0"/>
          </a:endParaRPr>
        </a:p>
      </dsp:txBody>
      <dsp:txXfrm>
        <a:off x="2740445" y="2475619"/>
        <a:ext cx="1791917" cy="878987"/>
      </dsp:txXfrm>
    </dsp:sp>
    <dsp:sp modelId="{77443156-BB64-4706-ABFF-A90BE834A767}">
      <dsp:nvSpPr>
        <dsp:cNvPr id="0" name=""/>
        <dsp:cNvSpPr/>
      </dsp:nvSpPr>
      <dsp:spPr>
        <a:xfrm>
          <a:off x="2713098" y="3580814"/>
          <a:ext cx="1846611" cy="93368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b="0" i="0" u="none" strike="noStrike" kern="1200" smtClean="0">
              <a:latin typeface="Arial" pitchFamily="34" charset="0"/>
              <a:cs typeface="Arial" pitchFamily="34" charset="0"/>
            </a:rPr>
            <a:t>Chi Cuadrado de</a:t>
          </a:r>
        </a:p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b="0" i="0" u="none" strike="noStrike" kern="1200" smtClean="0">
              <a:latin typeface="Arial" pitchFamily="34" charset="0"/>
              <a:cs typeface="Arial" pitchFamily="34" charset="0"/>
            </a:rPr>
            <a:t>Independencia</a:t>
          </a:r>
          <a:endParaRPr lang="es-ES" sz="1700" b="0" i="0" u="none" strike="noStrike" kern="1200" dirty="0">
            <a:latin typeface="Arial" pitchFamily="34" charset="0"/>
            <a:cs typeface="Arial" pitchFamily="34" charset="0"/>
          </a:endParaRPr>
        </a:p>
      </dsp:txBody>
      <dsp:txXfrm>
        <a:off x="2740445" y="3608161"/>
        <a:ext cx="1791917" cy="878987"/>
      </dsp:txXfrm>
    </dsp:sp>
    <dsp:sp modelId="{DBD53330-2D9A-4AF2-8CD4-BF0954BD48C9}">
      <dsp:nvSpPr>
        <dsp:cNvPr id="0" name=""/>
        <dsp:cNvSpPr/>
      </dsp:nvSpPr>
      <dsp:spPr>
        <a:xfrm>
          <a:off x="4963655" y="0"/>
          <a:ext cx="2308264" cy="4752528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200" b="1" i="0" u="none" strike="noStrike" kern="1200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Numéricos</a:t>
          </a:r>
          <a:endParaRPr lang="es-ES" sz="2200" kern="1200" dirty="0">
            <a:solidFill>
              <a:schemeClr val="accent6">
                <a:lumMod val="50000"/>
              </a:schemeClr>
            </a:solidFill>
          </a:endParaRPr>
        </a:p>
      </dsp:txBody>
      <dsp:txXfrm>
        <a:off x="4963655" y="0"/>
        <a:ext cx="2308264" cy="1425758"/>
      </dsp:txXfrm>
    </dsp:sp>
    <dsp:sp modelId="{E5ADC754-1D7F-438C-B1B3-63D429C52C77}">
      <dsp:nvSpPr>
        <dsp:cNvPr id="0" name=""/>
        <dsp:cNvSpPr/>
      </dsp:nvSpPr>
      <dsp:spPr>
        <a:xfrm>
          <a:off x="5194482" y="1224138"/>
          <a:ext cx="1846611" cy="93368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b="0" i="0" u="none" strike="noStrike" kern="1200" dirty="0" smtClean="0">
              <a:latin typeface="Arial" pitchFamily="34" charset="0"/>
              <a:cs typeface="Arial" pitchFamily="34" charset="0"/>
            </a:rPr>
            <a:t>t de </a:t>
          </a:r>
          <a:r>
            <a:rPr lang="es-ES" sz="1700" b="0" i="0" u="none" strike="noStrike" kern="1200" dirty="0" err="1" smtClean="0">
              <a:latin typeface="Arial" pitchFamily="34" charset="0"/>
              <a:cs typeface="Arial" pitchFamily="34" charset="0"/>
            </a:rPr>
            <a:t>Student</a:t>
          </a:r>
          <a:r>
            <a:rPr lang="es-ES" sz="1700" b="0" i="0" u="none" strike="noStrike" kern="1200" dirty="0" smtClean="0">
              <a:latin typeface="Arial" pitchFamily="34" charset="0"/>
              <a:cs typeface="Arial" pitchFamily="34" charset="0"/>
            </a:rPr>
            <a:t> para muestras independientes</a:t>
          </a:r>
          <a:endParaRPr lang="es-ES" sz="1700" kern="1200" dirty="0"/>
        </a:p>
      </dsp:txBody>
      <dsp:txXfrm>
        <a:off x="5221829" y="1251485"/>
        <a:ext cx="1791917" cy="878987"/>
      </dsp:txXfrm>
    </dsp:sp>
    <dsp:sp modelId="{494618D8-D8C0-4D61-9150-78A521E1C5F8}">
      <dsp:nvSpPr>
        <dsp:cNvPr id="0" name=""/>
        <dsp:cNvSpPr/>
      </dsp:nvSpPr>
      <dsp:spPr>
        <a:xfrm>
          <a:off x="5194482" y="2448272"/>
          <a:ext cx="1846611" cy="93368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b="0" i="0" u="none" strike="noStrike" kern="1200" dirty="0" smtClean="0">
              <a:latin typeface="Arial" pitchFamily="34" charset="0"/>
              <a:cs typeface="Arial" pitchFamily="34" charset="0"/>
            </a:rPr>
            <a:t>t de </a:t>
          </a:r>
          <a:r>
            <a:rPr lang="es-ES" sz="1700" b="0" i="0" u="none" strike="noStrike" kern="1200" dirty="0" err="1" smtClean="0">
              <a:latin typeface="Arial" pitchFamily="34" charset="0"/>
              <a:cs typeface="Arial" pitchFamily="34" charset="0"/>
            </a:rPr>
            <a:t>Student</a:t>
          </a:r>
          <a:r>
            <a:rPr lang="es-ES" sz="1700" b="0" i="0" u="none" strike="noStrike" kern="1200" dirty="0" smtClean="0">
              <a:latin typeface="Arial" pitchFamily="34" charset="0"/>
              <a:cs typeface="Arial" pitchFamily="34" charset="0"/>
            </a:rPr>
            <a:t> para muestras</a:t>
          </a:r>
        </a:p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b="0" i="0" u="none" strike="noStrike" kern="1200" dirty="0" smtClean="0">
              <a:latin typeface="Arial" pitchFamily="34" charset="0"/>
              <a:cs typeface="Arial" pitchFamily="34" charset="0"/>
            </a:rPr>
            <a:t>Relacionadas</a:t>
          </a:r>
          <a:endParaRPr lang="es-ES" sz="1700" kern="1200" dirty="0"/>
        </a:p>
      </dsp:txBody>
      <dsp:txXfrm>
        <a:off x="5221829" y="2475619"/>
        <a:ext cx="1791917" cy="878987"/>
      </dsp:txXfrm>
    </dsp:sp>
    <dsp:sp modelId="{40662DFC-8929-49D3-A3CD-61F36E5D9573}">
      <dsp:nvSpPr>
        <dsp:cNvPr id="0" name=""/>
        <dsp:cNvSpPr/>
      </dsp:nvSpPr>
      <dsp:spPr>
        <a:xfrm>
          <a:off x="5194482" y="3580814"/>
          <a:ext cx="1846611" cy="93368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b="0" i="0" u="none" strike="noStrike" kern="1200" smtClean="0">
              <a:latin typeface="Arial" pitchFamily="34" charset="0"/>
              <a:cs typeface="Arial" pitchFamily="34" charset="0"/>
            </a:rPr>
            <a:t>Correlación de Pearson</a:t>
          </a:r>
          <a:endParaRPr lang="es-ES" sz="1700" kern="1200" dirty="0"/>
        </a:p>
      </dsp:txBody>
      <dsp:txXfrm>
        <a:off x="5221829" y="3608161"/>
        <a:ext cx="1791917" cy="87898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297E5B-F61A-4F90-B71B-1B9D6789B0B3}">
      <dsp:nvSpPr>
        <dsp:cNvPr id="0" name=""/>
        <dsp:cNvSpPr/>
      </dsp:nvSpPr>
      <dsp:spPr>
        <a:xfrm>
          <a:off x="2632771" y="0"/>
          <a:ext cx="4352004" cy="1555977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2000" b="0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itchFamily="34" charset="0"/>
              <a:cs typeface="Arial" pitchFamily="34" charset="0"/>
            </a:rPr>
            <a:t>Se realiza con: </a:t>
          </a:r>
          <a:r>
            <a:rPr lang="es-ES" sz="2000" b="0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itchFamily="34" charset="0"/>
              <a:cs typeface="Arial" pitchFamily="34" charset="0"/>
            </a:rPr>
            <a:t>Z de </a:t>
          </a:r>
          <a:r>
            <a:rPr lang="es-ES" sz="2000" b="0" kern="1200" dirty="0" err="1" smtClean="0">
              <a:solidFill>
                <a:schemeClr val="tx1">
                  <a:lumMod val="75000"/>
                  <a:lumOff val="25000"/>
                </a:schemeClr>
              </a:solidFill>
              <a:latin typeface="Arial Narrow" pitchFamily="34" charset="0"/>
              <a:cs typeface="Arial" pitchFamily="34" charset="0"/>
            </a:rPr>
            <a:t>Kolmogorov-Smirnov</a:t>
          </a:r>
          <a:r>
            <a:rPr lang="es-ES" sz="2000" b="0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itchFamily="34" charset="0"/>
              <a:cs typeface="Arial" pitchFamily="34" charset="0"/>
            </a:rPr>
            <a:t> para la demostración de normalidad</a:t>
          </a:r>
          <a:endParaRPr lang="es-MX" sz="2000" b="0" kern="1200" dirty="0">
            <a:latin typeface="Arial Narrow" pitchFamily="34" charset="0"/>
          </a:endParaRPr>
        </a:p>
      </dsp:txBody>
      <dsp:txXfrm>
        <a:off x="2632771" y="194497"/>
        <a:ext cx="3768513" cy="1166983"/>
      </dsp:txXfrm>
    </dsp:sp>
    <dsp:sp modelId="{1F4A7230-5E62-44A6-BA41-B3760CBBE164}">
      <dsp:nvSpPr>
        <dsp:cNvPr id="0" name=""/>
        <dsp:cNvSpPr/>
      </dsp:nvSpPr>
      <dsp:spPr>
        <a:xfrm>
          <a:off x="0" y="70790"/>
          <a:ext cx="2387619" cy="1414523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400" kern="1200" dirty="0" smtClean="0"/>
            <a:t>Contrastar hipótesis de normalidad</a:t>
          </a:r>
          <a:endParaRPr lang="es-MX" sz="2400" kern="1200" dirty="0"/>
        </a:p>
      </dsp:txBody>
      <dsp:txXfrm>
        <a:off x="69051" y="139841"/>
        <a:ext cx="2249517" cy="1276421"/>
      </dsp:txXfrm>
    </dsp:sp>
    <dsp:sp modelId="{C740B532-721E-4AFF-9A99-AE4C86CAB35A}">
      <dsp:nvSpPr>
        <dsp:cNvPr id="0" name=""/>
        <dsp:cNvSpPr/>
      </dsp:nvSpPr>
      <dsp:spPr>
        <a:xfrm>
          <a:off x="2592273" y="1711638"/>
          <a:ext cx="4388659" cy="2464761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tint val="40000"/>
            <a:alpha val="90000"/>
            <a:hueOff val="-10740482"/>
            <a:satOff val="48253"/>
            <a:lumOff val="3317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-10740482"/>
              <a:satOff val="48253"/>
              <a:lumOff val="331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MX" sz="1400" kern="1200" dirty="0">
            <a:latin typeface="Arial Narrow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2000" b="1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itchFamily="34" charset="0"/>
              <a:cs typeface="Arial" pitchFamily="34" charset="0"/>
            </a:rPr>
            <a:t>Ho: </a:t>
          </a:r>
          <a:r>
            <a:rPr lang="es-PE" sz="2000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itchFamily="34" charset="0"/>
              <a:cs typeface="Arial" pitchFamily="34" charset="0"/>
            </a:rPr>
            <a:t>La distribución de la variable analizada </a:t>
          </a:r>
          <a:r>
            <a:rPr lang="es-PE" sz="2000" b="1" i="1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itchFamily="34" charset="0"/>
              <a:cs typeface="Arial" pitchFamily="34" charset="0"/>
            </a:rPr>
            <a:t>es igual </a:t>
          </a:r>
          <a:r>
            <a:rPr lang="es-PE" sz="2000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itchFamily="34" charset="0"/>
              <a:cs typeface="Arial" pitchFamily="34" charset="0"/>
            </a:rPr>
            <a:t>a la distribución normal.</a:t>
          </a:r>
          <a:endParaRPr lang="es-PE" sz="2000" kern="1200" dirty="0">
            <a:solidFill>
              <a:schemeClr val="tx1">
                <a:lumMod val="75000"/>
                <a:lumOff val="25000"/>
              </a:schemeClr>
            </a:solidFill>
            <a:latin typeface="Arial Narrow" pitchFamily="34" charset="0"/>
            <a:cs typeface="Arial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2000" b="1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itchFamily="34" charset="0"/>
              <a:cs typeface="Arial" pitchFamily="34" charset="0"/>
            </a:rPr>
            <a:t>H1: </a:t>
          </a:r>
          <a:r>
            <a:rPr lang="es-PE" sz="2000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itchFamily="34" charset="0"/>
              <a:cs typeface="Arial" pitchFamily="34" charset="0"/>
            </a:rPr>
            <a:t>La distribución de la variable analizada </a:t>
          </a:r>
          <a:r>
            <a:rPr lang="es-PE" sz="2000" b="1" i="1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itchFamily="34" charset="0"/>
              <a:cs typeface="Arial" pitchFamily="34" charset="0"/>
            </a:rPr>
            <a:t>es distinta </a:t>
          </a:r>
          <a:r>
            <a:rPr lang="es-PE" sz="2000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itchFamily="34" charset="0"/>
              <a:cs typeface="Arial" pitchFamily="34" charset="0"/>
            </a:rPr>
            <a:t>a la distribución normal</a:t>
          </a:r>
          <a:endParaRPr lang="es-PE" sz="2000" kern="1200" dirty="0">
            <a:solidFill>
              <a:schemeClr val="tx1">
                <a:lumMod val="75000"/>
                <a:lumOff val="25000"/>
              </a:schemeClr>
            </a:solidFill>
            <a:latin typeface="Arial Narrow" pitchFamily="34" charset="0"/>
            <a:cs typeface="Arial" pitchFamily="34" charset="0"/>
          </a:endParaRPr>
        </a:p>
      </dsp:txBody>
      <dsp:txXfrm>
        <a:off x="2592273" y="2019733"/>
        <a:ext cx="3464374" cy="1848571"/>
      </dsp:txXfrm>
    </dsp:sp>
    <dsp:sp modelId="{DF18B6EF-6ABA-4920-ACA2-6404AE75303D}">
      <dsp:nvSpPr>
        <dsp:cNvPr id="0" name=""/>
        <dsp:cNvSpPr/>
      </dsp:nvSpPr>
      <dsp:spPr>
        <a:xfrm>
          <a:off x="0" y="2044431"/>
          <a:ext cx="2383501" cy="1555977"/>
        </a:xfrm>
        <a:prstGeom prst="roundRect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400" kern="1200" dirty="0" smtClean="0"/>
            <a:t>Planteamiento de hipótesis</a:t>
          </a:r>
          <a:endParaRPr lang="es-MX" sz="2400" kern="1200" dirty="0"/>
        </a:p>
      </dsp:txBody>
      <dsp:txXfrm>
        <a:off x="75957" y="2120388"/>
        <a:ext cx="2231587" cy="140406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DD2FEB-AAE4-424D-B807-C9D8BAC9DFA3}">
      <dsp:nvSpPr>
        <dsp:cNvPr id="0" name=""/>
        <dsp:cNvSpPr/>
      </dsp:nvSpPr>
      <dsp:spPr>
        <a:xfrm rot="5400000">
          <a:off x="4011042" y="-1391034"/>
          <a:ext cx="1534813" cy="4700682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800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Arial" pitchFamily="34" charset="0"/>
            </a:rPr>
            <a:t>Ho: Existe independencia entre los dos resultado.</a:t>
          </a:r>
          <a:endParaRPr lang="es-MX" sz="1800" kern="1200" dirty="0">
            <a:latin typeface="+mn-lt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MX" sz="1000" kern="1200" dirty="0">
            <a:latin typeface="+mn-lt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800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Arial" pitchFamily="34" charset="0"/>
            </a:rPr>
            <a:t>H1: Existe dependencia entre los dos resultados.</a:t>
          </a:r>
          <a:endParaRPr lang="es-MX" sz="1800" kern="1200" dirty="0">
            <a:latin typeface="+mn-lt"/>
          </a:endParaRPr>
        </a:p>
      </dsp:txBody>
      <dsp:txXfrm rot="-5400000">
        <a:off x="2428108" y="266823"/>
        <a:ext cx="4625759" cy="1384967"/>
      </dsp:txXfrm>
    </dsp:sp>
    <dsp:sp modelId="{2178CC8E-8266-4FA9-92ED-FDCC41505C83}">
      <dsp:nvSpPr>
        <dsp:cNvPr id="0" name=""/>
        <dsp:cNvSpPr/>
      </dsp:nvSpPr>
      <dsp:spPr>
        <a:xfrm>
          <a:off x="216025" y="48"/>
          <a:ext cx="2212082" cy="1918517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400" kern="1200" dirty="0" smtClean="0"/>
            <a:t>Desde el punto de vista probabilístico</a:t>
          </a:r>
          <a:endParaRPr lang="es-MX" sz="2400" kern="1200" dirty="0"/>
        </a:p>
      </dsp:txBody>
      <dsp:txXfrm>
        <a:off x="309679" y="93702"/>
        <a:ext cx="2024774" cy="1731209"/>
      </dsp:txXfrm>
    </dsp:sp>
    <dsp:sp modelId="{DDBD664F-4E73-4753-9258-55052353A926}">
      <dsp:nvSpPr>
        <dsp:cNvPr id="0" name=""/>
        <dsp:cNvSpPr/>
      </dsp:nvSpPr>
      <dsp:spPr>
        <a:xfrm rot="5400000">
          <a:off x="4011042" y="623408"/>
          <a:ext cx="1534813" cy="4700682"/>
        </a:xfrm>
        <a:prstGeom prst="round2SameRect">
          <a:avLst/>
        </a:prstGeom>
        <a:solidFill>
          <a:schemeClr val="accent3">
            <a:tint val="40000"/>
            <a:alpha val="90000"/>
            <a:hueOff val="10716850"/>
            <a:satOff val="-13793"/>
            <a:lumOff val="-1075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10716850"/>
              <a:satOff val="-13793"/>
              <a:lumOff val="-107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800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Arial" pitchFamily="34" charset="0"/>
            </a:rPr>
            <a:t>Ho: No existe Correlación entre las unidades (variables).</a:t>
          </a:r>
          <a:endParaRPr lang="es-MX" sz="1800" kern="1200" dirty="0">
            <a:latin typeface="+mn-lt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MX" sz="1000" kern="1200" dirty="0">
            <a:latin typeface="+mn-lt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800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Arial" pitchFamily="34" charset="0"/>
            </a:rPr>
            <a:t>H1: Existe correlación entre las unidades (variables).</a:t>
          </a:r>
          <a:endParaRPr lang="es-ES" sz="1800" kern="1200" dirty="0">
            <a:solidFill>
              <a:schemeClr val="tx1">
                <a:lumMod val="75000"/>
                <a:lumOff val="25000"/>
              </a:schemeClr>
            </a:solidFill>
            <a:latin typeface="+mn-lt"/>
            <a:cs typeface="Arial" pitchFamily="34" charset="0"/>
          </a:endParaRPr>
        </a:p>
      </dsp:txBody>
      <dsp:txXfrm rot="-5400000">
        <a:off x="2428108" y="2281266"/>
        <a:ext cx="4625759" cy="1384967"/>
      </dsp:txXfrm>
    </dsp:sp>
    <dsp:sp modelId="{7FCEC893-4A1E-4E4D-80FE-2960427E40A5}">
      <dsp:nvSpPr>
        <dsp:cNvPr id="0" name=""/>
        <dsp:cNvSpPr/>
      </dsp:nvSpPr>
      <dsp:spPr>
        <a:xfrm>
          <a:off x="216025" y="2014490"/>
          <a:ext cx="2212082" cy="1918517"/>
        </a:xfrm>
        <a:prstGeom prst="roundRect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400" kern="1200" dirty="0" smtClean="0"/>
            <a:t>Desde el punto de vista estadístico</a:t>
          </a:r>
          <a:endParaRPr lang="es-MX" sz="2400" kern="1200" dirty="0"/>
        </a:p>
      </dsp:txBody>
      <dsp:txXfrm>
        <a:off x="309679" y="2108144"/>
        <a:ext cx="2024774" cy="17312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2#11">
  <dgm:title val=""/>
  <dgm:desc val=""/>
  <dgm:catLst>
    <dgm:cat type="list" pri="6000"/>
    <dgm:cat type="relationship" pri="1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4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3AC381-30DB-4BFD-8BF5-FD39880742DB}" type="datetimeFigureOut">
              <a:rPr lang="es-ES" smtClean="0"/>
              <a:t>18/10/2016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92EE5D-1FB1-49F2-A55F-5BBB08C1D97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223929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AE5B8-34B0-4377-8657-14140E71D593}" type="slidenum">
              <a:rPr lang="es-PE" smtClean="0"/>
              <a:pPr/>
              <a:t>1</a:t>
            </a:fld>
            <a:endParaRPr lang="es-P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es-PE" baseline="0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C15DD-A759-4CC6-BF39-B84E69679369}" type="slidenum">
              <a:rPr lang="es-ES" smtClean="0"/>
              <a:pPr/>
              <a:t>3</a:t>
            </a:fld>
            <a:endParaRPr lang="es-E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92EE5D-1FB1-49F2-A55F-5BBB08C1D973}" type="slidenum">
              <a:rPr lang="es-ES" smtClean="0"/>
              <a:t>10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972686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92EE5D-1FB1-49F2-A55F-5BBB08C1D973}" type="slidenum">
              <a:rPr lang="es-ES" smtClean="0"/>
              <a:t>11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972686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E79DE-3974-4438-9C4B-539A0A62E875}" type="datetimeFigureOut">
              <a:rPr lang="es-ES" smtClean="0"/>
              <a:t>18/10/2016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BEC5-6FFE-4F14-92F7-60212F5D764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67872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E79DE-3974-4438-9C4B-539A0A62E875}" type="datetimeFigureOut">
              <a:rPr lang="es-ES" smtClean="0"/>
              <a:t>18/10/2016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BEC5-6FFE-4F14-92F7-60212F5D764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427518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E79DE-3974-4438-9C4B-539A0A62E875}" type="datetimeFigureOut">
              <a:rPr lang="es-ES" smtClean="0"/>
              <a:t>18/10/2016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BEC5-6FFE-4F14-92F7-60212F5D764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14462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E79DE-3974-4438-9C4B-539A0A62E875}" type="datetimeFigureOut">
              <a:rPr lang="es-ES" smtClean="0"/>
              <a:t>18/10/2016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BEC5-6FFE-4F14-92F7-60212F5D764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70289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E79DE-3974-4438-9C4B-539A0A62E875}" type="datetimeFigureOut">
              <a:rPr lang="es-ES" smtClean="0"/>
              <a:t>18/10/2016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BEC5-6FFE-4F14-92F7-60212F5D764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859283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E79DE-3974-4438-9C4B-539A0A62E875}" type="datetimeFigureOut">
              <a:rPr lang="es-ES" smtClean="0"/>
              <a:t>18/10/2016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BEC5-6FFE-4F14-92F7-60212F5D764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2667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E79DE-3974-4438-9C4B-539A0A62E875}" type="datetimeFigureOut">
              <a:rPr lang="es-ES" smtClean="0"/>
              <a:t>18/10/2016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BEC5-6FFE-4F14-92F7-60212F5D764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68466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E79DE-3974-4438-9C4B-539A0A62E875}" type="datetimeFigureOut">
              <a:rPr lang="es-ES" smtClean="0"/>
              <a:t>18/10/2016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BEC5-6FFE-4F14-92F7-60212F5D764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9651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E79DE-3974-4438-9C4B-539A0A62E875}" type="datetimeFigureOut">
              <a:rPr lang="es-ES" smtClean="0"/>
              <a:t>18/10/2016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BEC5-6FFE-4F14-92F7-60212F5D764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42231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E79DE-3974-4438-9C4B-539A0A62E875}" type="datetimeFigureOut">
              <a:rPr lang="es-ES" smtClean="0"/>
              <a:t>18/10/2016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BEC5-6FFE-4F14-92F7-60212F5D764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95913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E79DE-3974-4438-9C4B-539A0A62E875}" type="datetimeFigureOut">
              <a:rPr lang="es-ES" smtClean="0"/>
              <a:t>18/10/2016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BEC5-6FFE-4F14-92F7-60212F5D764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31813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E79DE-3974-4438-9C4B-539A0A62E875}" type="datetimeFigureOut">
              <a:rPr lang="es-ES" smtClean="0"/>
              <a:t>18/10/2016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3DBEC5-6FFE-4F14-92F7-60212F5D764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91843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0.wmf"/><Relationship Id="rId4" Type="http://schemas.openxmlformats.org/officeDocument/2006/relationships/oleObject" Target="../embeddings/oleObject5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3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diagramLayout" Target="../diagrams/layout4.xml"/><Relationship Id="rId7" Type="http://schemas.openxmlformats.org/officeDocument/2006/relationships/image" Target="../media/image4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5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9.wmf"/><Relationship Id="rId4" Type="http://schemas.openxmlformats.org/officeDocument/2006/relationships/image" Target="../media/image6.wmf"/><Relationship Id="rId9" Type="http://schemas.openxmlformats.org/officeDocument/2006/relationships/oleObject" Target="../embeddings/oleObject4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0" y="2204864"/>
            <a:ext cx="9144000" cy="1656184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s-P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Sesión II: Correlación de Pearson</a:t>
            </a:r>
            <a:br>
              <a:rPr lang="es-P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P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(Correlacionar unidades)</a:t>
            </a:r>
            <a:endParaRPr lang="es-E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55576" y="4581128"/>
            <a:ext cx="7632848" cy="1270992"/>
          </a:xfrm>
        </p:spPr>
        <p:txBody>
          <a:bodyPr>
            <a:normAutofit/>
          </a:bodyPr>
          <a:lstStyle/>
          <a:p>
            <a:r>
              <a:rPr lang="es-ES" sz="2000" b="1" dirty="0" err="1" smtClean="0">
                <a:solidFill>
                  <a:schemeClr val="tx1"/>
                </a:solidFill>
              </a:rPr>
              <a:t>M.Sc</a:t>
            </a:r>
            <a:r>
              <a:rPr lang="es-ES" sz="2000" b="1" dirty="0" smtClean="0">
                <a:solidFill>
                  <a:schemeClr val="tx1"/>
                </a:solidFill>
              </a:rPr>
              <a:t>. Luis A. Fernández Vizcarra</a:t>
            </a:r>
          </a:p>
          <a:p>
            <a:r>
              <a:rPr lang="es-ES" sz="2000" b="1" dirty="0" smtClean="0">
                <a:solidFill>
                  <a:schemeClr val="tx1"/>
                </a:solidFill>
              </a:rPr>
              <a:t>lfvfernandez@msn.com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294"/>
            <a:ext cx="1524000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2043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s-MX" sz="3600" dirty="0" smtClean="0"/>
              <a:t>Aplicación de la correlación de Pearson en los informes de investigación </a:t>
            </a:r>
            <a:endParaRPr lang="es-MX" sz="3600" dirty="0"/>
          </a:p>
        </p:txBody>
      </p:sp>
      <p:sp>
        <p:nvSpPr>
          <p:cNvPr id="5" name="4 CuadroTexto"/>
          <p:cNvSpPr txBox="1"/>
          <p:nvPr/>
        </p:nvSpPr>
        <p:spPr>
          <a:xfrm>
            <a:off x="395536" y="989623"/>
            <a:ext cx="8014632" cy="783193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MX" sz="2000" b="1" dirty="0" smtClean="0">
                <a:solidFill>
                  <a:schemeClr val="bg1"/>
                </a:solidFill>
              </a:rPr>
              <a:t>TÍTULO: </a:t>
            </a:r>
            <a:r>
              <a:rPr lang="es-MX" sz="2000" b="1" dirty="0" smtClean="0">
                <a:solidFill>
                  <a:schemeClr val="bg1"/>
                </a:solidFill>
              </a:rPr>
              <a:t>El efecto de la edad en la niveles de producción en la fábrica Tacna, 2016</a:t>
            </a:r>
            <a:endParaRPr lang="es-MX" sz="2000" b="1" dirty="0" smtClean="0">
              <a:solidFill>
                <a:schemeClr val="bg1"/>
              </a:solidFill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395536" y="1835532"/>
            <a:ext cx="26330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 smtClean="0"/>
              <a:t>I. Correlacionar </a:t>
            </a:r>
            <a:r>
              <a:rPr lang="es-ES" b="1" dirty="0"/>
              <a:t>unidades:</a:t>
            </a:r>
            <a:endParaRPr lang="es-ES" dirty="0"/>
          </a:p>
        </p:txBody>
      </p:sp>
      <p:graphicFrame>
        <p:nvGraphicFramePr>
          <p:cNvPr id="11" name="10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6644988"/>
              </p:ext>
            </p:extLst>
          </p:nvPr>
        </p:nvGraphicFramePr>
        <p:xfrm>
          <a:off x="457200" y="2276874"/>
          <a:ext cx="7952968" cy="3718339"/>
        </p:xfrm>
        <a:graphic>
          <a:graphicData uri="http://schemas.openxmlformats.org/drawingml/2006/table">
            <a:tbl>
              <a:tblPr firstRow="1" firstCol="1" bandRow="1">
                <a:tableStyleId>{00A15C55-8517-42AA-B614-E9B94910E393}</a:tableStyleId>
              </a:tblPr>
              <a:tblGrid>
                <a:gridCol w="2672198"/>
                <a:gridCol w="2640385"/>
                <a:gridCol w="2640385"/>
              </a:tblGrid>
              <a:tr h="734481"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ES" sz="1800" dirty="0">
                          <a:effectLst/>
                        </a:rPr>
                        <a:t>Medidas</a:t>
                      </a:r>
                      <a:endParaRPr lang="es-E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S" sz="1800" dirty="0" smtClean="0">
                          <a:effectLst/>
                        </a:rPr>
                        <a:t>Variable </a:t>
                      </a:r>
                      <a:endParaRPr lang="es-ES" sz="1800" dirty="0" smtClean="0">
                        <a:effectLst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S" sz="1800" dirty="0" smtClean="0">
                          <a:effectLst/>
                        </a:rPr>
                        <a:t>EDAD</a:t>
                      </a:r>
                      <a:endParaRPr lang="es-E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S" sz="1800" dirty="0" smtClean="0">
                          <a:effectLst/>
                        </a:rPr>
                        <a:t>Variable</a:t>
                      </a:r>
                      <a:r>
                        <a:rPr lang="es-ES" sz="1800" baseline="0" dirty="0" smtClean="0">
                          <a:effectLst/>
                        </a:rPr>
                        <a:t> </a:t>
                      </a:r>
                      <a:endParaRPr lang="es-ES" sz="1800" baseline="0" dirty="0" smtClean="0">
                        <a:effectLst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S" sz="1800" baseline="0" dirty="0" smtClean="0">
                          <a:effectLst/>
                        </a:rPr>
                        <a:t>PRODUCCION</a:t>
                      </a:r>
                      <a:endParaRPr lang="es-E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34481"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Tamaño del Grupo (n)</a:t>
                      </a:r>
                      <a:endParaRPr lang="es-ES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ES" sz="1800" dirty="0">
                          <a:effectLst/>
                        </a:rPr>
                        <a:t> </a:t>
                      </a:r>
                      <a:r>
                        <a:rPr lang="es-ES" sz="1800" dirty="0" smtClean="0">
                          <a:effectLst/>
                        </a:rPr>
                        <a:t>6</a:t>
                      </a:r>
                      <a:endParaRPr lang="es-E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ES" sz="1800" dirty="0" smtClean="0">
                          <a:effectLst/>
                        </a:rPr>
                        <a:t>6</a:t>
                      </a:r>
                      <a:r>
                        <a:rPr lang="es-ES" sz="1800" dirty="0">
                          <a:effectLst/>
                        </a:rPr>
                        <a:t> </a:t>
                      </a:r>
                      <a:endParaRPr lang="es-E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34481"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ES" sz="1800" dirty="0">
                          <a:effectLst/>
                        </a:rPr>
                        <a:t>Promedio ( </a:t>
                      </a:r>
                      <a:r>
                        <a:rPr lang="es-ES" sz="1800" dirty="0" smtClean="0">
                          <a:effectLst/>
                        </a:rPr>
                        <a:t>    )</a:t>
                      </a:r>
                      <a:endParaRPr lang="es-E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ES" sz="1800" dirty="0">
                          <a:effectLst/>
                        </a:rPr>
                        <a:t> </a:t>
                      </a:r>
                      <a:r>
                        <a:rPr lang="es-ES" sz="1800" dirty="0" smtClean="0">
                          <a:effectLst/>
                        </a:rPr>
                        <a:t>49</a:t>
                      </a:r>
                      <a:endParaRPr lang="es-E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ES" sz="1800" dirty="0" smtClean="0">
                          <a:effectLst/>
                        </a:rPr>
                        <a:t>54.50</a:t>
                      </a:r>
                      <a:endParaRPr lang="es-E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34481"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Error Típico (ET)</a:t>
                      </a:r>
                      <a:endParaRPr lang="es-ES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ES" sz="1800" dirty="0">
                          <a:effectLst/>
                        </a:rPr>
                        <a:t> </a:t>
                      </a:r>
                      <a:r>
                        <a:rPr lang="es-ES" sz="1800" dirty="0" smtClean="0">
                          <a:effectLst/>
                        </a:rPr>
                        <a:t>5.17</a:t>
                      </a:r>
                      <a:endParaRPr lang="es-E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ES" sz="1800" dirty="0" smtClean="0">
                          <a:effectLst/>
                        </a:rPr>
                        <a:t>6.72</a:t>
                      </a:r>
                      <a:endParaRPr lang="es-E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34481"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Desviación Estándar (S)</a:t>
                      </a:r>
                      <a:endParaRPr lang="es-ES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ES" sz="1800" dirty="0">
                          <a:effectLst/>
                        </a:rPr>
                        <a:t> </a:t>
                      </a:r>
                      <a:r>
                        <a:rPr lang="es-ES" sz="1800" dirty="0" smtClean="0">
                          <a:effectLst/>
                        </a:rPr>
                        <a:t>12.68</a:t>
                      </a:r>
                      <a:endParaRPr lang="es-E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s-ES" sz="1800" dirty="0" smtClean="0">
                          <a:effectLst/>
                        </a:rPr>
                        <a:t>16.47</a:t>
                      </a:r>
                      <a:endParaRPr lang="es-E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2" name="11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7882553"/>
              </p:ext>
            </p:extLst>
          </p:nvPr>
        </p:nvGraphicFramePr>
        <p:xfrm>
          <a:off x="1624718" y="4005064"/>
          <a:ext cx="180975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5" name="Ecuación" r:id="rId4" imgW="177492" imgH="177492" progId="Equation.3">
                  <p:embed/>
                </p:oleObj>
              </mc:Choice>
              <mc:Fallback>
                <p:oleObj name="Ecuación" r:id="rId4" imgW="177492" imgH="177492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4718" y="4005064"/>
                        <a:ext cx="180975" cy="1809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51329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s-MX" sz="3600" dirty="0" smtClean="0"/>
              <a:t>Aplicación de la correlación de Pearson en los informes de investigación </a:t>
            </a:r>
            <a:endParaRPr lang="es-MX" sz="3600" dirty="0"/>
          </a:p>
        </p:txBody>
      </p:sp>
      <p:sp>
        <p:nvSpPr>
          <p:cNvPr id="10" name="9 Rectángulo"/>
          <p:cNvSpPr/>
          <p:nvPr/>
        </p:nvSpPr>
        <p:spPr>
          <a:xfrm>
            <a:off x="399875" y="1052736"/>
            <a:ext cx="40105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 smtClean="0"/>
              <a:t>II. El ritual de la significancia estadística:</a:t>
            </a:r>
            <a:endParaRPr lang="es-ES" dirty="0"/>
          </a:p>
        </p:txBody>
      </p:sp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1720244"/>
              </p:ext>
            </p:extLst>
          </p:nvPr>
        </p:nvGraphicFramePr>
        <p:xfrm>
          <a:off x="457200" y="1422067"/>
          <a:ext cx="8219256" cy="6267213"/>
        </p:xfrm>
        <a:graphic>
          <a:graphicData uri="http://schemas.openxmlformats.org/drawingml/2006/table">
            <a:tbl>
              <a:tblPr firstRow="1" firstCol="1" bandRow="1">
                <a:tableStyleId>{00A15C55-8517-42AA-B614-E9B94910E393}</a:tableStyleId>
              </a:tblPr>
              <a:tblGrid>
                <a:gridCol w="565484"/>
                <a:gridCol w="7653772"/>
              </a:tblGrid>
              <a:tr h="8548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</a:rPr>
                        <a:t>1</a:t>
                      </a:r>
                      <a:endParaRPr lang="es-ES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</a:rPr>
                        <a:t>Plantear Hipótesis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</a:rPr>
                        <a:t>Ho: </a:t>
                      </a:r>
                      <a:r>
                        <a:rPr lang="es-ES" sz="1400" dirty="0" smtClean="0">
                          <a:effectLst/>
                        </a:rPr>
                        <a:t>_La edad del trabajador</a:t>
                      </a:r>
                      <a:r>
                        <a:rPr lang="es-ES" sz="1400" baseline="0" dirty="0" smtClean="0">
                          <a:effectLst/>
                        </a:rPr>
                        <a:t> no </a:t>
                      </a:r>
                      <a:r>
                        <a:rPr lang="es-ES" sz="1400" dirty="0" smtClean="0">
                          <a:effectLst/>
                        </a:rPr>
                        <a:t>se relaciona </a:t>
                      </a:r>
                      <a:r>
                        <a:rPr lang="es-ES" sz="1400" baseline="0" dirty="0" smtClean="0">
                          <a:effectLst/>
                        </a:rPr>
                        <a:t>de manera significativa los niveles de producción en la fábrica Tacna.</a:t>
                      </a:r>
                      <a:endParaRPr lang="es-ES" sz="1400" dirty="0">
                        <a:effectLst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</a:rPr>
                        <a:t>H1: </a:t>
                      </a:r>
                      <a:r>
                        <a:rPr lang="es-ES" sz="1400" dirty="0" smtClean="0">
                          <a:effectLst/>
                        </a:rPr>
                        <a:t>_La edad del trabajador</a:t>
                      </a:r>
                      <a:r>
                        <a:rPr lang="es-ES" sz="1400" baseline="0" dirty="0" smtClean="0">
                          <a:effectLst/>
                        </a:rPr>
                        <a:t> </a:t>
                      </a:r>
                      <a:r>
                        <a:rPr lang="es-ES" sz="1400" dirty="0" smtClean="0">
                          <a:effectLst/>
                        </a:rPr>
                        <a:t>se relaciona </a:t>
                      </a:r>
                      <a:r>
                        <a:rPr lang="es-ES" sz="1400" baseline="0" dirty="0" smtClean="0">
                          <a:effectLst/>
                        </a:rPr>
                        <a:t> de manera significativa los niveles de producción en la fábrica Tacna.</a:t>
                      </a:r>
                      <a:endParaRPr lang="es-ES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1778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2</a:t>
                      </a:r>
                      <a:endParaRPr lang="es-ES" sz="14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</a:rPr>
                        <a:t>Establecer un nivel de significancia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</a:rPr>
                        <a:t>Nivel de Significancia (alfa) α = </a:t>
                      </a:r>
                      <a:r>
                        <a:rPr lang="es-ES" sz="1400" dirty="0" smtClean="0">
                          <a:effectLst/>
                        </a:rPr>
                        <a:t>__0.05 (5%)_______________________________________</a:t>
                      </a:r>
                      <a:endParaRPr lang="es-ES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30973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3</a:t>
                      </a:r>
                      <a:endParaRPr lang="es-ES" sz="14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</a:rPr>
                        <a:t>Seleccionar estadístico de prueba (Resaltarla o colocarla en negrita)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600"/>
                        </a:spcAft>
                        <a:buFont typeface="+mj-lt"/>
                        <a:buAutoNum type="alphaLcParenR"/>
                      </a:pPr>
                      <a:r>
                        <a:rPr lang="es-ES" sz="1400" dirty="0">
                          <a:effectLst/>
                        </a:rPr>
                        <a:t>Correlación de </a:t>
                      </a:r>
                      <a:r>
                        <a:rPr lang="es-ES" sz="1400" dirty="0" err="1">
                          <a:effectLst/>
                        </a:rPr>
                        <a:t>Spearman</a:t>
                      </a:r>
                      <a:endParaRPr lang="es-ES" sz="1400" dirty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600"/>
                        </a:spcAft>
                        <a:buFont typeface="+mj-lt"/>
                        <a:buAutoNum type="alphaLcParenR"/>
                      </a:pPr>
                      <a:r>
                        <a:rPr lang="es-ES" sz="1400" dirty="0">
                          <a:effectLst/>
                        </a:rPr>
                        <a:t>t de </a:t>
                      </a:r>
                      <a:r>
                        <a:rPr lang="es-ES" sz="1400" dirty="0" err="1">
                          <a:effectLst/>
                        </a:rPr>
                        <a:t>Student</a:t>
                      </a:r>
                      <a:r>
                        <a:rPr lang="es-ES" sz="1400" dirty="0">
                          <a:effectLst/>
                        </a:rPr>
                        <a:t> para muestras independientes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600"/>
                        </a:spcAft>
                        <a:buFont typeface="+mj-lt"/>
                        <a:buAutoNum type="alphaLcParenR"/>
                      </a:pPr>
                      <a:r>
                        <a:rPr lang="es-ES" sz="1400" dirty="0">
                          <a:effectLst/>
                        </a:rPr>
                        <a:t>t de </a:t>
                      </a:r>
                      <a:r>
                        <a:rPr lang="es-ES" sz="1400" dirty="0" err="1">
                          <a:effectLst/>
                        </a:rPr>
                        <a:t>Student</a:t>
                      </a:r>
                      <a:r>
                        <a:rPr lang="es-ES" sz="1400" dirty="0">
                          <a:effectLst/>
                        </a:rPr>
                        <a:t> para muestras relacionadas</a:t>
                      </a: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lphaLcParenR"/>
                      </a:pPr>
                      <a:r>
                        <a:rPr lang="es-ES" sz="1400" u="sng" dirty="0">
                          <a:effectLst/>
                        </a:rPr>
                        <a:t>Correlación de Pearson</a:t>
                      </a:r>
                      <a:endParaRPr lang="es-ES" sz="1400" u="sng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4350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 smtClean="0">
                          <a:effectLst/>
                        </a:rPr>
                        <a:t>4</a:t>
                      </a:r>
                      <a:endParaRPr lang="es-ES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</a:rPr>
                        <a:t>Valor de p </a:t>
                      </a:r>
                      <a:r>
                        <a:rPr lang="es-ES" sz="1400" dirty="0" smtClean="0">
                          <a:effectLst/>
                        </a:rPr>
                        <a:t>_0.000________________________________________________________</a:t>
                      </a:r>
                      <a:endParaRPr lang="es-ES" sz="1400" dirty="0">
                        <a:effectLst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</a:rPr>
                        <a:t>Lectura del p-valor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 smtClean="0">
                          <a:effectLst/>
                        </a:rPr>
                        <a:t>____Como</a:t>
                      </a:r>
                      <a:r>
                        <a:rPr lang="es-ES" sz="1400" baseline="0" dirty="0" smtClean="0">
                          <a:effectLst/>
                        </a:rPr>
                        <a:t> el valor – p es menor que el nivel de significancia, entonces se rechaza la Ho-</a:t>
                      </a:r>
                      <a:endParaRPr lang="es-ES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1778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</a:rPr>
                        <a:t>5</a:t>
                      </a:r>
                      <a:endParaRPr lang="es-ES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</a:rPr>
                        <a:t>Toma de decisiones (dar como respuesta una de las Hipótesis)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 smtClean="0">
                          <a:effectLst/>
                        </a:rPr>
                        <a:t>A un margen</a:t>
                      </a:r>
                      <a:r>
                        <a:rPr lang="es-ES" sz="1400" baseline="0" dirty="0" smtClean="0">
                          <a:effectLst/>
                        </a:rPr>
                        <a:t> de error del 0.019% se concluye que la edad del trabajador se relaciona de manera significativa los niveles de producción en la fábrica Tacna.</a:t>
                      </a:r>
                      <a:endParaRPr lang="es-ES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1778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 smtClean="0">
                          <a:effectLst/>
                        </a:rPr>
                        <a:t>6</a:t>
                      </a:r>
                      <a:endParaRPr lang="es-ES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 smtClean="0">
                          <a:effectLst/>
                        </a:rPr>
                        <a:t>Interpretar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 smtClean="0">
                          <a:effectLst/>
                        </a:rPr>
                        <a:t>________________________________________________________________</a:t>
                      </a:r>
                      <a:endParaRPr lang="es-ES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3875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s-MX" sz="3600" dirty="0" smtClean="0"/>
              <a:t>Nivel investigativo relacional</a:t>
            </a:r>
            <a:endParaRPr lang="es-MX" sz="3600" dirty="0"/>
          </a:p>
        </p:txBody>
      </p:sp>
      <p:sp>
        <p:nvSpPr>
          <p:cNvPr id="6" name="6 Rectángulo"/>
          <p:cNvSpPr>
            <a:spLocks noChangeArrowheads="1"/>
          </p:cNvSpPr>
          <p:nvPr/>
        </p:nvSpPr>
        <p:spPr bwMode="auto">
          <a:xfrm>
            <a:off x="4182418" y="2127523"/>
            <a:ext cx="41449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es-MX" b="1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Nivel Investigativo Relacional</a:t>
            </a:r>
          </a:p>
        </p:txBody>
      </p:sp>
      <p:grpSp>
        <p:nvGrpSpPr>
          <p:cNvPr id="7" name="27 Grupo"/>
          <p:cNvGrpSpPr>
            <a:grpSpLocks/>
          </p:cNvGrpSpPr>
          <p:nvPr/>
        </p:nvGrpSpPr>
        <p:grpSpPr bwMode="auto">
          <a:xfrm>
            <a:off x="2007543" y="2060848"/>
            <a:ext cx="1057275" cy="1133475"/>
            <a:chOff x="1584030" y="0"/>
            <a:chExt cx="528010" cy="580571"/>
          </a:xfrm>
        </p:grpSpPr>
        <p:sp>
          <p:nvSpPr>
            <p:cNvPr id="8" name="7 Trapecio"/>
            <p:cNvSpPr/>
            <p:nvPr/>
          </p:nvSpPr>
          <p:spPr>
            <a:xfrm>
              <a:off x="1584030" y="0"/>
              <a:ext cx="528010" cy="580571"/>
            </a:xfrm>
            <a:prstGeom prst="trapezoid">
              <a:avLst>
                <a:gd name="adj" fmla="val 50000"/>
              </a:avLst>
            </a:prstGeom>
            <a:solidFill>
              <a:srgbClr val="1682E6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Trapecio 4"/>
            <p:cNvSpPr/>
            <p:nvPr/>
          </p:nvSpPr>
          <p:spPr>
            <a:xfrm>
              <a:off x="1584030" y="363467"/>
              <a:ext cx="528010" cy="21710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1430" tIns="11430" rIns="11430" bIns="11430" spcCol="1270" anchor="ctr"/>
            <a:lstStyle/>
            <a:p>
              <a:pPr algn="ctr" defTabSz="4000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s-ES" sz="1400" dirty="0">
                  <a:latin typeface="Arial" pitchFamily="34" charset="0"/>
                  <a:cs typeface="Arial" pitchFamily="34" charset="0"/>
                </a:rPr>
                <a:t>Aplicativo</a:t>
              </a:r>
            </a:p>
          </p:txBody>
        </p:sp>
      </p:grpSp>
      <p:grpSp>
        <p:nvGrpSpPr>
          <p:cNvPr id="10" name="35 Grupo"/>
          <p:cNvGrpSpPr>
            <a:grpSpLocks/>
          </p:cNvGrpSpPr>
          <p:nvPr/>
        </p:nvGrpSpPr>
        <p:grpSpPr bwMode="auto">
          <a:xfrm>
            <a:off x="1742430" y="3186386"/>
            <a:ext cx="1584325" cy="579437"/>
            <a:chOff x="1056020" y="1161142"/>
            <a:chExt cx="1584030" cy="580571"/>
          </a:xfrm>
        </p:grpSpPr>
        <p:sp>
          <p:nvSpPr>
            <p:cNvPr id="11" name="10 Trapecio"/>
            <p:cNvSpPr/>
            <p:nvPr/>
          </p:nvSpPr>
          <p:spPr>
            <a:xfrm>
              <a:off x="1056020" y="1161142"/>
              <a:ext cx="1584030" cy="580571"/>
            </a:xfrm>
            <a:prstGeom prst="trapezoid">
              <a:avLst>
                <a:gd name="adj" fmla="val 45473"/>
              </a:avLst>
            </a:prstGeom>
            <a:solidFill>
              <a:srgbClr val="1682E6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Trapecio 4"/>
            <p:cNvSpPr/>
            <p:nvPr/>
          </p:nvSpPr>
          <p:spPr>
            <a:xfrm>
              <a:off x="1333781" y="1161142"/>
              <a:ext cx="1028508" cy="58057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1430" tIns="11430" rIns="11430" bIns="11430" spcCol="1270" anchor="ctr"/>
            <a:lstStyle/>
            <a:p>
              <a:pPr algn="ctr" defTabSz="4000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s-ES" sz="1600" dirty="0">
                  <a:latin typeface="Arial" pitchFamily="34" charset="0"/>
                  <a:cs typeface="Arial" pitchFamily="34" charset="0"/>
                </a:rPr>
                <a:t>Predictivo</a:t>
              </a:r>
            </a:p>
          </p:txBody>
        </p:sp>
      </p:grpSp>
      <p:grpSp>
        <p:nvGrpSpPr>
          <p:cNvPr id="13" name="39 Grupo"/>
          <p:cNvGrpSpPr>
            <a:grpSpLocks/>
          </p:cNvGrpSpPr>
          <p:nvPr/>
        </p:nvGrpSpPr>
        <p:grpSpPr bwMode="auto">
          <a:xfrm>
            <a:off x="1486843" y="3765823"/>
            <a:ext cx="2111375" cy="581025"/>
            <a:chOff x="792015" y="1741714"/>
            <a:chExt cx="2112041" cy="580573"/>
          </a:xfrm>
        </p:grpSpPr>
        <p:sp>
          <p:nvSpPr>
            <p:cNvPr id="14" name="13 Trapecio"/>
            <p:cNvSpPr/>
            <p:nvPr/>
          </p:nvSpPr>
          <p:spPr>
            <a:xfrm>
              <a:off x="792015" y="1741714"/>
              <a:ext cx="2112041" cy="580573"/>
            </a:xfrm>
            <a:prstGeom prst="trapezoid">
              <a:avLst>
                <a:gd name="adj" fmla="val 45473"/>
              </a:avLst>
            </a:prstGeom>
            <a:solidFill>
              <a:srgbClr val="1682E6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Trapecio 4"/>
            <p:cNvSpPr/>
            <p:nvPr/>
          </p:nvSpPr>
          <p:spPr>
            <a:xfrm>
              <a:off x="1162019" y="1741714"/>
              <a:ext cx="1372033" cy="58057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1430" tIns="11430" rIns="11430" bIns="11430" spcCol="1270" anchor="ctr"/>
            <a:lstStyle/>
            <a:p>
              <a:pPr algn="ctr" defTabSz="4000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s-ES" dirty="0">
                  <a:latin typeface="Arial" pitchFamily="34" charset="0"/>
                  <a:cs typeface="Arial" pitchFamily="34" charset="0"/>
                </a:rPr>
                <a:t>Explicativo</a:t>
              </a:r>
            </a:p>
          </p:txBody>
        </p:sp>
      </p:grpSp>
      <p:grpSp>
        <p:nvGrpSpPr>
          <p:cNvPr id="16" name="42 Grupo"/>
          <p:cNvGrpSpPr/>
          <p:nvPr/>
        </p:nvGrpSpPr>
        <p:grpSpPr>
          <a:xfrm>
            <a:off x="1219232" y="4347753"/>
            <a:ext cx="2640051" cy="580571"/>
            <a:chOff x="528010" y="2322285"/>
            <a:chExt cx="2640051" cy="580571"/>
          </a:xfrm>
          <a:solidFill>
            <a:srgbClr val="C00000"/>
          </a:solidFill>
        </p:grpSpPr>
        <p:sp>
          <p:nvSpPr>
            <p:cNvPr id="17" name="16 Trapecio"/>
            <p:cNvSpPr/>
            <p:nvPr/>
          </p:nvSpPr>
          <p:spPr>
            <a:xfrm>
              <a:off x="528010" y="2322285"/>
              <a:ext cx="2640051" cy="580571"/>
            </a:xfrm>
            <a:prstGeom prst="trapezoid">
              <a:avLst>
                <a:gd name="adj" fmla="val 45473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Trapecio 4"/>
            <p:cNvSpPr/>
            <p:nvPr/>
          </p:nvSpPr>
          <p:spPr>
            <a:xfrm>
              <a:off x="990019" y="2322285"/>
              <a:ext cx="1716033" cy="580571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1430" tIns="11430" rIns="11430" bIns="11430" spcCol="1270" anchor="ctr"/>
            <a:lstStyle/>
            <a:p>
              <a:pPr algn="ctr" defTabSz="4000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s-ES" sz="2000" dirty="0">
                  <a:latin typeface="Arial" pitchFamily="34" charset="0"/>
                  <a:cs typeface="Arial" pitchFamily="34" charset="0"/>
                </a:rPr>
                <a:t>Relacional</a:t>
              </a:r>
            </a:p>
          </p:txBody>
        </p:sp>
      </p:grpSp>
      <p:grpSp>
        <p:nvGrpSpPr>
          <p:cNvPr id="19" name="47 Grupo"/>
          <p:cNvGrpSpPr>
            <a:grpSpLocks/>
          </p:cNvGrpSpPr>
          <p:nvPr/>
        </p:nvGrpSpPr>
        <p:grpSpPr bwMode="auto">
          <a:xfrm>
            <a:off x="960041" y="4930378"/>
            <a:ext cx="3167062" cy="581025"/>
            <a:chOff x="264005" y="2902857"/>
            <a:chExt cx="3168061" cy="580571"/>
          </a:xfr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</p:grpSpPr>
        <p:sp>
          <p:nvSpPr>
            <p:cNvPr id="20" name="19 Trapecio"/>
            <p:cNvSpPr/>
            <p:nvPr/>
          </p:nvSpPr>
          <p:spPr>
            <a:xfrm>
              <a:off x="264005" y="2902857"/>
              <a:ext cx="3168061" cy="580571"/>
            </a:xfrm>
            <a:prstGeom prst="trapezoid">
              <a:avLst>
                <a:gd name="adj" fmla="val 45473"/>
              </a:avLst>
            </a:prstGeom>
            <a:solidFill>
              <a:srgbClr val="1682E6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Trapecio 4"/>
            <p:cNvSpPr/>
            <p:nvPr/>
          </p:nvSpPr>
          <p:spPr>
            <a:xfrm>
              <a:off x="818217" y="2946320"/>
              <a:ext cx="2059637" cy="479685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1430" tIns="11430" rIns="11430" bIns="11430" spcCol="1270" anchor="ctr"/>
            <a:lstStyle/>
            <a:p>
              <a:pPr algn="ctr" defTabSz="4000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s-ES" sz="2200" dirty="0">
                  <a:latin typeface="Arial" pitchFamily="34" charset="0"/>
                  <a:cs typeface="Arial" pitchFamily="34" charset="0"/>
                </a:rPr>
                <a:t>Descriptivo</a:t>
              </a:r>
            </a:p>
          </p:txBody>
        </p:sp>
      </p:grpSp>
      <p:sp>
        <p:nvSpPr>
          <p:cNvPr id="22" name="30 CuadroTexto"/>
          <p:cNvSpPr txBox="1">
            <a:spLocks noChangeArrowheads="1"/>
          </p:cNvSpPr>
          <p:nvPr/>
        </p:nvSpPr>
        <p:spPr bwMode="auto">
          <a:xfrm>
            <a:off x="683568" y="5007248"/>
            <a:ext cx="3127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s-ES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23" name="31 CuadroTexto"/>
          <p:cNvSpPr txBox="1">
            <a:spLocks noChangeArrowheads="1"/>
          </p:cNvSpPr>
          <p:nvPr/>
        </p:nvSpPr>
        <p:spPr bwMode="auto">
          <a:xfrm>
            <a:off x="916930" y="4421461"/>
            <a:ext cx="3127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s-ES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24" name="32 CuadroTexto"/>
          <p:cNvSpPr txBox="1">
            <a:spLocks noChangeArrowheads="1"/>
          </p:cNvSpPr>
          <p:nvPr/>
        </p:nvSpPr>
        <p:spPr bwMode="auto">
          <a:xfrm>
            <a:off x="1193155" y="3783286"/>
            <a:ext cx="4476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s-ES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&gt;2</a:t>
            </a:r>
          </a:p>
        </p:txBody>
      </p:sp>
      <p:sp>
        <p:nvSpPr>
          <p:cNvPr id="25" name="24 Abrir llave"/>
          <p:cNvSpPr/>
          <p:nvPr/>
        </p:nvSpPr>
        <p:spPr>
          <a:xfrm>
            <a:off x="4253855" y="3567386"/>
            <a:ext cx="287338" cy="187166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s-ES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34 Rectángulo"/>
          <p:cNvSpPr>
            <a:spLocks noChangeArrowheads="1"/>
          </p:cNvSpPr>
          <p:nvPr/>
        </p:nvSpPr>
        <p:spPr bwMode="auto">
          <a:xfrm>
            <a:off x="4685655" y="4926286"/>
            <a:ext cx="1992313" cy="369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s-PE" b="1">
                <a:solidFill>
                  <a:schemeClr val="tx1">
                    <a:lumMod val="75000"/>
                    <a:lumOff val="25000"/>
                  </a:schemeClr>
                </a:solidFill>
              </a:rPr>
              <a:t>a.- Comparación</a:t>
            </a:r>
            <a:endParaRPr lang="es-E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35 Rectángulo"/>
          <p:cNvSpPr>
            <a:spLocks noChangeArrowheads="1"/>
          </p:cNvSpPr>
          <p:nvPr/>
        </p:nvSpPr>
        <p:spPr bwMode="auto">
          <a:xfrm>
            <a:off x="4685655" y="4278586"/>
            <a:ext cx="1812925" cy="369887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s-PE" b="1">
                <a:solidFill>
                  <a:srgbClr val="FFFFFF"/>
                </a:solidFill>
              </a:rPr>
              <a:t>b.- Correlación</a:t>
            </a:r>
            <a:endParaRPr lang="es-ES">
              <a:solidFill>
                <a:srgbClr val="FFFFFF"/>
              </a:solidFill>
            </a:endParaRPr>
          </a:p>
        </p:txBody>
      </p:sp>
      <p:sp>
        <p:nvSpPr>
          <p:cNvPr id="28" name="27 Rectángulo"/>
          <p:cNvSpPr/>
          <p:nvPr/>
        </p:nvSpPr>
        <p:spPr>
          <a:xfrm>
            <a:off x="4685655" y="3711848"/>
            <a:ext cx="2954338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s-PE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c.- Medida de correlación</a:t>
            </a:r>
            <a:endParaRPr lang="es-ES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9" name="28 Conector recto de flecha"/>
          <p:cNvCxnSpPr/>
          <p:nvPr/>
        </p:nvCxnSpPr>
        <p:spPr>
          <a:xfrm>
            <a:off x="6811318" y="5151711"/>
            <a:ext cx="360362" cy="2873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29 Conector recto de flecha"/>
          <p:cNvCxnSpPr/>
          <p:nvPr/>
        </p:nvCxnSpPr>
        <p:spPr>
          <a:xfrm flipV="1">
            <a:off x="6811318" y="4862786"/>
            <a:ext cx="360362" cy="2889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30 Rectángulo"/>
          <p:cNvSpPr/>
          <p:nvPr/>
        </p:nvSpPr>
        <p:spPr>
          <a:xfrm>
            <a:off x="7243118" y="5223148"/>
            <a:ext cx="820737" cy="307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s-PE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Grupos</a:t>
            </a:r>
            <a:endParaRPr lang="es-ES" sz="14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31 Rectángulo"/>
          <p:cNvSpPr>
            <a:spLocks noChangeArrowheads="1"/>
          </p:cNvSpPr>
          <p:nvPr/>
        </p:nvSpPr>
        <p:spPr bwMode="auto">
          <a:xfrm>
            <a:off x="7243118" y="4646886"/>
            <a:ext cx="898525" cy="3079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s-PE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Medidas</a:t>
            </a:r>
            <a:endParaRPr lang="es-ES" sz="1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922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61911150"/>
              </p:ext>
            </p:extLst>
          </p:nvPr>
        </p:nvGraphicFramePr>
        <p:xfrm>
          <a:off x="323528" y="1484784"/>
          <a:ext cx="8280920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1 Título"/>
          <p:cNvSpPr txBox="1">
            <a:spLocks/>
          </p:cNvSpPr>
          <p:nvPr/>
        </p:nvSpPr>
        <p:spPr>
          <a:xfrm>
            <a:off x="-17038" y="0"/>
            <a:ext cx="9144000" cy="980728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4000" b="1" dirty="0" smtClean="0"/>
              <a:t>Correlacionar unidades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1116493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s-MX" sz="3600" dirty="0" smtClean="0"/>
              <a:t>Analogías</a:t>
            </a:r>
            <a:endParaRPr lang="es-MX" sz="3600" dirty="0"/>
          </a:p>
        </p:txBody>
      </p:sp>
      <p:graphicFrame>
        <p:nvGraphicFramePr>
          <p:cNvPr id="6" name="5 Diagrama"/>
          <p:cNvGraphicFramePr/>
          <p:nvPr>
            <p:extLst>
              <p:ext uri="{D42A27DB-BD31-4B8C-83A1-F6EECF244321}">
                <p14:modId xmlns:p14="http://schemas.microsoft.com/office/powerpoint/2010/main" val="4127449571"/>
              </p:ext>
            </p:extLst>
          </p:nvPr>
        </p:nvGraphicFramePr>
        <p:xfrm>
          <a:off x="1115616" y="1340768"/>
          <a:ext cx="7272808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38860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s-MX" sz="3600" dirty="0" smtClean="0"/>
              <a:t>Comprobación de distribución normal</a:t>
            </a:r>
            <a:endParaRPr lang="es-MX" sz="3600" dirty="0"/>
          </a:p>
        </p:txBody>
      </p:sp>
      <p:graphicFrame>
        <p:nvGraphicFramePr>
          <p:cNvPr id="4" name="3 Diagrama"/>
          <p:cNvGraphicFramePr/>
          <p:nvPr>
            <p:extLst>
              <p:ext uri="{D42A27DB-BD31-4B8C-83A1-F6EECF244321}">
                <p14:modId xmlns:p14="http://schemas.microsoft.com/office/powerpoint/2010/main" val="114897894"/>
              </p:ext>
            </p:extLst>
          </p:nvPr>
        </p:nvGraphicFramePr>
        <p:xfrm>
          <a:off x="107504" y="2132856"/>
          <a:ext cx="6984776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6" descr="http://t1.gstatic.com/images?q=tbn:ANd9GcSlv0UaW162PMZxe9aT77qcJgK3oN5HamvlRC82E0jdNe8xsLJ9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77"/>
          <a:stretch/>
        </p:blipFill>
        <p:spPr bwMode="auto">
          <a:xfrm>
            <a:off x="7087294" y="1844824"/>
            <a:ext cx="2381250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4625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s-MX" sz="3600" dirty="0" smtClean="0"/>
              <a:t>Correlación de unidades</a:t>
            </a:r>
            <a:endParaRPr lang="es-MX" sz="3600" dirty="0"/>
          </a:p>
        </p:txBody>
      </p:sp>
      <p:graphicFrame>
        <p:nvGraphicFramePr>
          <p:cNvPr id="6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68724972"/>
              </p:ext>
            </p:extLst>
          </p:nvPr>
        </p:nvGraphicFramePr>
        <p:xfrm>
          <a:off x="107504" y="2069752"/>
          <a:ext cx="7344816" cy="39330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794" b="100000" l="965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1539" y="1844824"/>
            <a:ext cx="2114957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Rectángulo"/>
          <p:cNvSpPr/>
          <p:nvPr/>
        </p:nvSpPr>
        <p:spPr>
          <a:xfrm>
            <a:off x="395536" y="1192977"/>
            <a:ext cx="784887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es-E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La prueba de hipótesis se realiza con: Correlación R de Pearson.</a:t>
            </a:r>
          </a:p>
        </p:txBody>
      </p:sp>
      <p:sp>
        <p:nvSpPr>
          <p:cNvPr id="11" name="AutoShape 2" descr="data:image/jpeg;base64,/9j/4AAQSkZJRgABAQAAAQABAAD/2wCEAAkGBhQPDxQUDxQUFBQUFBQUFBQUFBUUFBQUFBUVFBQUFBQXHCYeFxkkGRQUHy8gJCcpLCwsFR4xNTAqNSYrLCkBCQoKDgwOFw8PGCkgHCQ1LCssNTUvMCopNSwpKSosNSosKiwpLDUqKSk1LCkyLDAuKjYsLC8qKSwsLyo0LjMqKf/AABEIAMABAAMBIgACEQEDEQH/xAAbAAEBAAMBAQEAAAAAAAAAAAAAAQIDBgUEB//EAEEQAAEDAgEFDQUHBAIDAAAAAAEAAgMEERITITFScQUGFiIyQVFVkZKUsdIUM4XBxAcjQkVhcoEVJDVDRKElNNH/xAAYAQEBAQEBAAAAAAAAAAAAAAAAAQMEAv/EACkRAQACAgEDAwMEAwAAAAAAAAABEQIDIRITMUFhcVGB0TOR8PEEIiP/2gAMAwEAAhEDEQA/AP20nFmGYDSfkFg4MGkAn9Rc9pTFaMdNh2nSvmUmRvxM1R3QmJmqO6FoRS1b8TNUd0JiZqjuhaESxvxM1R3QmJmqO6FoRLG/EzVHdCYmao7oWhEsb8TNUd0JiZqjuhaESxvxM1R3QmJmqO6FoRLG/EzVHdCYmao7oWhEsb8TNUd0JiZqjuhaESxvxM1R3QmJmqO6FoRLG/EzVHdCYmao7oWhEsb8TNUd0JiZqjuhaESxvxM1R3QmJmqO6FoRLG/EzVHdCYmao7oWhEsb8TNUd0JiZqjuhaESx9LQw6AAf0zFZtNjY576D8ivjX0l14784F/5Gf5KxKI/3Y2DyXzr6H+7H8eS0KSoi8rdbfTS0b2MqqiKJ8nIa91iRfDc6ovmubDMeg2+6GuY92Fj2uOBknFNxk5S8RvBGYtdk32IP4VBxx+02Ibuf0/i4MGDKX/5V75Poth4v7l265f2GP8Arfu2f+hj5DeV7XytHKzDPpzLqUERWyWQRFUQRFUsgiqIgIiICIiAiIgIiWQEREBERARLIgIiIC3j3R2O+a0LePdnY75qwD/djYPJaFvf7sbB5LQkjkN8+7ENFWtkqHyNhmhbDUB1MZKYsxT5IvqNEZDpZbs42IObmGk57x2Ur3TT0EodFII2inDmEU+TlqTxGtN445DI54YQLZ7acLfu3w7zIK6SOV4LJoy200bnslEbS5xjY9rgWXLjn/Uqb1N6LdzhLhkfIZXYiXtjBFnyOALwMchtJYue5xJF81yEGP538O+rXQrnfzv4d9WuisoKorZLIIitksgiK2RBLK2RECyIiCIqiAiIgIiICIiBZfDHu3C5zwJBeMEv0gADMTfnF8y+9eWN7UAMlmn70EO4xzAm5w9GcArHb3eO3XvbbT2ue5fpVfPL7aSsZM3FE4ObouOkcy3L5NzNy2U0eCO9r3JJuSTm+S+te9fV0x1+fV42dEZz0XXpfkREXt4FuHuzsd5FaVu/1nY7yKsIP92Ng8loK+g8gbB5LUkjwt90Ej6W0LZn/eRmRlO/JzPiDuO2N+JtjoOkZgV8G8dlThJqY6iK1PRxltQ8OLqiJj2TyxgPcQ1wyOc2uQTa9yfg+0uloSGOqWUT6p2Tii9rlcxrI3yO472scHGMOLs4Gk5yACsPsxhiikqoomUAc0U73ybnySyROD8uGMeZCeM3A45jokGiyeg9o/5v4d9WuhXPgf8Am/h31a6OyDFFbK2UVjZFbK2QY2RZWSyCIrZLIiIrZLIIitksgiK2Xk74t130sbXRsxXdYk3wjNz25zzLxs2Y68Zzy8Q11a8tucYY+Zeqi100hexriC0uaCWnSCRcgravcTcWzmKmpRa4p2uuGua4tNjZwNj0G2hbbLyNxd7raV73Nc52LMLgZhe/8n9VnlOcZYxjFx6+zXDHXOGU5TU8V7/h6yK2Sy0YpZFbJZBirZWyWQRbf9Z2O+a12W0+7Ox3kVYA8gbB5LUtp5A2Bakkc1v43PY+FrjHT5R0sMAnnpWVORZJJbFhdpGJwFiQLvXi/ZYZA6pbIIQWtpsYio20hjnIny0Eoa0CRzCGkEEjC8EWxL29+1aKaDKyVM1PG6Snic+IsGRBe+8gxRuvfG0OHQxtrZ74byd0oZ8t7PuhLX4cniymD7q+O2HDGzlWPTyBo56No/znw76tdEudH+c+HfVro1BEVRBEVRBEVRBEVRBEVRBERzrC5zAc50KhAXk0O+Jk1Q+ENcC3FxjaxwGzs3MvWWtlMxri4NaHO0uAAJ2nnWWcZzOPTNR6/DXXlriMuuLn09peQ2Gq9uLi7+36Li1raLacV+de0qia9fRfMzc3z/PBt29yuIiorjjx6z7oiqLVkiKogiKogiKogi2n3Z2O8ita2H3Z2O8irAv4BsHktS2jkDYPJa7JI8LfRVOwNigldHK+SHHkcD6hlO+QRvlZGQSG4iAXYSBc9C8r7PxWB04rZKl+FlO3+5Y1obOMsKlsL2ZpYz904OHM4DSCtm/SljmkZG2ilqakND45YyabJNDnDPX/AOvPi4gueNfDY3X27zNzKyCJwrphJcjJR+8dAy7rRvqDYzusWDEWjkE3N0GH558O+rXSBc3+efDvql0lkCyEKpZQSyWVRBLJZVEEsiqIJZLL56zdCOEAyvDATYX5yvnl3fhbO2Ek43WtYcXjZ2jF+vzWeW3DHico/trjp2ZxeOMz5nx9Pwbt7l+0wmMOwm4N7XGbmI6Fu3LochCyPEXYRa559J0cwX1Kp2sevuVzVfY72fb7V/63f3eNuZvibPO+IMcCzFZxOnCcJuPwr2LLBkDQSQ1oLuUQACdp51ssmrHOIrObn9jblhllevGo+bSyWVsi0ZJZLK2RBLJZWyIJZFbJZBEVRBLLN3uzsPksSFm73Z2HyVgPwDYPJYLMcgbB5LBJBFUUHNfnnw76pdKua/Pfh31S6UKiIqqoIiqIMUWSIMUWS+fdBjzE8Qm0hacBPMVMpqJlcYuYjw+XdjcOOqDRLiGEmxabHPa4/wCh2LMbjQ5Rr8mMbAGtOfMGizdpA51p3uwzthtVG78RtcgkNsMxI/W69RYYYYbP+k4VM15jnj8OjZs2a57UZ3EXHE8c+f3RFki6HMxRZIqMUWSKDFFkiDFFkiDFLLJEGNkWSIIsne7Ow+Sir+Q7YfJWBW8gbB5LBZt5A2DyWKBZEsiDmfzz4d9UulXNn/O/Dvql0gQVLIigWREVHh7m19S6rkZLHaIYsLsNtB4tnfiuFlvgE8kbPYnDlHFhc256M+iwOlerV02UjewkgPaW3GkXFl8G9/cP2SNzcZfidi0YRosLC5XFOrP9KZmcZvm6mPaHfG7XfdiIjKKiMauJ+sy9CnDgxuOxdhGIjQXWGIj+brYiLsiKinDM3NiIiqCIiAiqIIiWVQSyWREBLKqICIiAiqiAq/kO2HyUVk5Dth8kGTOQNg8lismcgbB5KICiqIOY/Pfh31S6Zc1+e/Dvql01kEsll4lTvjLK1tPkyQ63Gvn4wvcNtnA/+r3Fnr247JmMZ8TU/LXZpz1xjOUeYuPh8G7cUroHCmNpM1uY2vxgDzGybixStgaKg3kz3OY5r5gSNJsvl3y7ivq2MEbwzC65BvY/rm5x816tPEWsa0nEWtALjpcQALnassccp3zlMTURXnift9W2WWMf4+OMTEzMzM8cx9/pLOytkRdLkLKWVRBFURAUVRBEsqiCJZVEEVREBRVEEVRECyiqIJZJTxHbD5KrCbku/afIoNjOSNg8kRnIGweSICIqg5c/534d9UumXLbrwVMO6YqYKZ1Qw0mQOGWKMtflspnyhFxa2jpW/hBW9WTeJpfWg6LAL3tn6eftVXOcIK3qybxNL604QVvVk3iaX1oOjRc5wgrerJvE0vrThDW9WTeJpfWg6NFznCGt6sm8TS+tOENb1ZL4ml9aDo0XOcIa3qybxNL604QVvVk3iaX1oOjRc5whrerJfE0vrThBW9WS+JpfWg6NFznCCt6sm8TS+tOENb1ZN4ml9aDo0XOcIK3qybxNL604QVvVkviaX1oOjRc5wgrerJfE0vrThBW9WS+JpfWg6NFznCCt6sm8TS+tOEFb1ZL4ml9aDo0XOcIK3qybxNL604QVvVkviaX1oOjRc5whrerJvE0vrThDW9WTeJpfWg6NFznCGt6sl8TS+tc1vN39boVO6NRBNRudAyd7MsC1pp7E/dvdfBKRm5JvtQfpCwm5Dv2nyKzssZuQ79p8igrOSNg8llZSPkjYPJVUFVAqgIiICIiCKoiAiIgIiICIiApZVEEsiqIOV4bn2PKZEe05f2X2TKi/tOPDk8pg5OHj4sNsPG0Z190W/SjditO2zWSyYrPDHxw+9fG8twyhuklhK8/gU7+re05T+39/kL/83DkMtydGRzcrTzWXP1P2eVs0xfPNC8+zV8JkMtQ50klWxzGPyJbk4GNGTGBl7WOd2awdZT79aeV0RiljMcrZ3CR7pI7iBrHPdGHR4XtAdxnFzQLc+cD5N1vtFp4qOeeAiZ0MLZxEccJkie4Ma9hey5YSeUAR2haW7z5wdziyWNjqKjngc7C5/wB5JBDEx7GGwe0OiJIJbcW/jmZ/svrZhUGaWHHNQNpcbp6iZz5cvHM+V5ewYGktfZjBZtwLc6Dsarf5BkWyUxE16ilhLbujc0VT2tZJZzblpa7EDazrGx0r0Yt9FM6bItlBeXujHFfgdIwEujbJhwOeMLrtBvxT0FcxJvKqp5JZ53QNlln3MkcyN0jow2geXvIc5gdd+J1m2zWF3G+bduTvIfBVYnNhewVc9SJXTVBeMsZHBrKbNEx4MmHHidcA5s+YPV31b8otzhHlAXF8kYthkAEbnHKSY2scDgY17y3TZh0aV5sX2hk0VHU+yy/3csUTm4iGwZWRsYc97mAuBxtLbN43SBnU+0PeXUbpZP2ecRhkc4wuc4Nyr2ZON9mtP4JJ2u/R46F9+6W9C9HT01O84YKilkaZnOcRHTysfgDrX5LbC/8AJQdKoBbQqiCLCfkO/afIrYsJ+Q79p8igRHijYO0ZislicxzZwdI+YTLDpH85j2FBmArZa8u3Wb2hXLt1h2hBlZLLHLN1h2hMu3WHaEGSqwyzdYdoTLN1h2hBnZRYZdusO0Jl29I7QgzsqteXbrN7Qrl26ze0IMrJZY5dusO0Jlm6w7QgzUWGWbrDtCuWbrDtCDKyWWOWbrDtCmXbrDtCDYi15dvS3tCuWbrN7QgyVssMs3WHaFMs3Wb2hBsRYZdusO0Jl26w7QgzUWOXbrDtCZdusO0IM1CFjlm6w7Qplm6w7Qg2WRYZdus3tCZdusO0IM1rn5J/UW7c3zTLt6Qdmc/9Ja+c5raB8yg//9k="/>
          <p:cNvSpPr>
            <a:spLocks noChangeAspect="1" noChangeArrowheads="1"/>
          </p:cNvSpPr>
          <p:nvPr/>
        </p:nvSpPr>
        <p:spPr bwMode="auto">
          <a:xfrm>
            <a:off x="63500" y="-1571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2" name="AutoShape 4" descr="data:image/jpeg;base64,/9j/4AAQSkZJRgABAQAAAQABAAD/2wCEAAkGBhQPDxQUDxQUFBQUFBQUFBQUFBUUFBQUFBUVFBQUFBQXHCYeFxkkGRQUHy8gJCcpLCwsFR4xNTAqNSYrLCkBCQoKDgwOFw8PGCkgHCQ1LCssNTUvMCopNSwpKSosNSosKiwpLDUqKSk1LCkyLDAuKjYsLC8qKSwsLyo0LjMqKf/AABEIAMABAAMBIgACEQEDEQH/xAAbAAEBAAMBAQEAAAAAAAAAAAAAAQIDBgUEB//EAEEQAAEDAgEFDQUHBAIDAAAAAAEAAgMEERITITFScQUGFiIyQVFVkZKUsdIUM4XBxAcjQkVhcoEVJDVDRKElNNH/xAAYAQEBAQEBAAAAAAAAAAAAAAAAAQMEAv/EACkRAQACAgEDAwMEAwAAAAAAAAABEQIDIRITMUFhcVGB0TOR8PEEIiP/2gAMAwEAAhEDEQA/AP20nFmGYDSfkFg4MGkAn9Rc9pTFaMdNh2nSvmUmRvxM1R3QmJmqO6FoRS1b8TNUd0JiZqjuhaESxvxM1R3QmJmqO6FoRLG/EzVHdCYmao7oWhEsb8TNUd0JiZqjuhaESxvxM1R3QmJmqO6FoRLG/EzVHdCYmao7oWhEsb8TNUd0JiZqjuhaESxvxM1R3QmJmqO6FoRLG/EzVHdCYmao7oWhEsb8TNUd0JiZqjuhaESxvxM1R3QmJmqO6FoRLG/EzVHdCYmao7oWhEsb8TNUd0JiZqjuhaESx9LQw6AAf0zFZtNjY576D8ivjX0l14784F/5Gf5KxKI/3Y2DyXzr6H+7H8eS0KSoi8rdbfTS0b2MqqiKJ8nIa91iRfDc6ovmubDMeg2+6GuY92Fj2uOBknFNxk5S8RvBGYtdk32IP4VBxx+02Ibuf0/i4MGDKX/5V75Poth4v7l265f2GP8Arfu2f+hj5DeV7XytHKzDPpzLqUERWyWQRFUQRFUsgiqIgIiICIiAiIgIiWQEREBERARLIgIiIC3j3R2O+a0LePdnY75qwD/djYPJaFvf7sbB5LQkjkN8+7ENFWtkqHyNhmhbDUB1MZKYsxT5IvqNEZDpZbs42IObmGk57x2Ur3TT0EodFII2inDmEU+TlqTxGtN445DI54YQLZ7acLfu3w7zIK6SOV4LJoy200bnslEbS5xjY9rgWXLjn/Uqb1N6LdzhLhkfIZXYiXtjBFnyOALwMchtJYue5xJF81yEGP538O+rXQrnfzv4d9WuisoKorZLIIitksgiK2RBLK2RECyIiCIqiAiIgIiICIiBZfDHu3C5zwJBeMEv0gADMTfnF8y+9eWN7UAMlmn70EO4xzAm5w9GcArHb3eO3XvbbT2ue5fpVfPL7aSsZM3FE4ObouOkcy3L5NzNy2U0eCO9r3JJuSTm+S+te9fV0x1+fV42dEZz0XXpfkREXt4FuHuzsd5FaVu/1nY7yKsIP92Ng8loK+g8gbB5LUkjwt90Ej6W0LZn/eRmRlO/JzPiDuO2N+JtjoOkZgV8G8dlThJqY6iK1PRxltQ8OLqiJj2TyxgPcQ1wyOc2uQTa9yfg+0uloSGOqWUT6p2Tii9rlcxrI3yO472scHGMOLs4Gk5yACsPsxhiikqoomUAc0U73ybnySyROD8uGMeZCeM3A45jokGiyeg9o/5v4d9WuhXPgf8Am/h31a6OyDFFbK2UVjZFbK2QY2RZWSyCIrZLIiIrZLIIitksgiK2Xk74t130sbXRsxXdYk3wjNz25zzLxs2Y68Zzy8Q11a8tucYY+Zeqi100hexriC0uaCWnSCRcgravcTcWzmKmpRa4p2uuGua4tNjZwNj0G2hbbLyNxd7raV73Nc52LMLgZhe/8n9VnlOcZYxjFx6+zXDHXOGU5TU8V7/h6yK2Sy0YpZFbJZBirZWyWQRbf9Z2O+a12W0+7Ox3kVYA8gbB5LUtp5A2Bakkc1v43PY+FrjHT5R0sMAnnpWVORZJJbFhdpGJwFiQLvXi/ZYZA6pbIIQWtpsYio20hjnIny0Eoa0CRzCGkEEjC8EWxL29+1aKaDKyVM1PG6Snic+IsGRBe+8gxRuvfG0OHQxtrZ74byd0oZ8t7PuhLX4cniymD7q+O2HDGzlWPTyBo56No/znw76tdEudH+c+HfVro1BEVRBEVRBEVRBEVRBEVRBERzrC5zAc50KhAXk0O+Jk1Q+ENcC3FxjaxwGzs3MvWWtlMxri4NaHO0uAAJ2nnWWcZzOPTNR6/DXXlriMuuLn09peQ2Gq9uLi7+36Li1raLacV+de0qia9fRfMzc3z/PBt29yuIiorjjx6z7oiqLVkiKogiKogiKogi2n3Z2O8ita2H3Z2O8irAv4BsHktS2jkDYPJa7JI8LfRVOwNigldHK+SHHkcD6hlO+QRvlZGQSG4iAXYSBc9C8r7PxWB04rZKl+FlO3+5Y1obOMsKlsL2ZpYz904OHM4DSCtm/SljmkZG2ilqakND45YyabJNDnDPX/AOvPi4gueNfDY3X27zNzKyCJwrphJcjJR+8dAy7rRvqDYzusWDEWjkE3N0GH558O+rXSBc3+efDvql0lkCyEKpZQSyWVRBLJZVEEsiqIJZLL56zdCOEAyvDATYX5yvnl3fhbO2Ek43WtYcXjZ2jF+vzWeW3DHico/trjp2ZxeOMz5nx9Pwbt7l+0wmMOwm4N7XGbmI6Fu3LochCyPEXYRa559J0cwX1Kp2sevuVzVfY72fb7V/63f3eNuZvibPO+IMcCzFZxOnCcJuPwr2LLBkDQSQ1oLuUQACdp51ssmrHOIrObn9jblhllevGo+bSyWVsi0ZJZLK2RBLJZWyIJZFbJZBEVRBLLN3uzsPksSFm73Z2HyVgPwDYPJYLMcgbB5LBJBFUUHNfnnw76pdKua/Pfh31S6UKiIqqoIiqIMUWSIMUWS+fdBjzE8Qm0hacBPMVMpqJlcYuYjw+XdjcOOqDRLiGEmxabHPa4/wCh2LMbjQ5Rr8mMbAGtOfMGizdpA51p3uwzthtVG78RtcgkNsMxI/W69RYYYYbP+k4VM15jnj8OjZs2a57UZ3EXHE8c+f3RFki6HMxRZIqMUWSKDFFkiDFFkiDFLLJEGNkWSIIsne7Ow+Sir+Q7YfJWBW8gbB5LBZt5A2DyWKBZEsiDmfzz4d9UulXNn/O/Dvql0gQVLIigWREVHh7m19S6rkZLHaIYsLsNtB4tnfiuFlvgE8kbPYnDlHFhc256M+iwOlerV02UjewkgPaW3GkXFl8G9/cP2SNzcZfidi0YRosLC5XFOrP9KZmcZvm6mPaHfG7XfdiIjKKiMauJ+sy9CnDgxuOxdhGIjQXWGIj+brYiLsiKinDM3NiIiqCIiAiqIIiWVQSyWREBLKqICIiAiqiAq/kO2HyUVk5Dth8kGTOQNg8lismcgbB5KICiqIOY/Pfh31S6Zc1+e/Dvql01kEsll4lTvjLK1tPkyQ63Gvn4wvcNtnA/+r3Fnr247JmMZ8TU/LXZpz1xjOUeYuPh8G7cUroHCmNpM1uY2vxgDzGybixStgaKg3kz3OY5r5gSNJsvl3y7ivq2MEbwzC65BvY/rm5x816tPEWsa0nEWtALjpcQALnassccp3zlMTURXnift9W2WWMf4+OMTEzMzM8cx9/pLOytkRdLkLKWVRBFURAUVRBEsqiCJZVEEVREBRVEEVRECyiqIJZJTxHbD5KrCbku/afIoNjOSNg8kRnIGweSICIqg5c/534d9UumXLbrwVMO6YqYKZ1Qw0mQOGWKMtflspnyhFxa2jpW/hBW9WTeJpfWg6LAL3tn6eftVXOcIK3qybxNL604QVvVk3iaX1oOjRc5wgrerJvE0vrThDW9WTeJpfWg6NFznCGt6sm8TS+tOENb1ZL4ml9aDo0XOcIa3qybxNL604QVvVk3iaX1oOjRc5whrerJfE0vrThBW9WS+JpfWg6NFznCCt6sm8TS+tOENb1ZN4ml9aDo0XOcIK3qybxNL604QVvVkviaX1oOjRc5wgrerJfE0vrThBW9WS+JpfWg6NFznCCt6sm8TS+tOEFb1ZL4ml9aDo0XOcIK3qybxNL604QVvVkviaX1oOjRc5whrerJvE0vrThDW9WTeJpfWg6NFznCGt6sl8TS+tc1vN39boVO6NRBNRudAyd7MsC1pp7E/dvdfBKRm5JvtQfpCwm5Dv2nyKzssZuQ79p8igrOSNg8llZSPkjYPJVUFVAqgIiICIiCKoiAiIgIiICIiApZVEEsiqIOV4bn2PKZEe05f2X2TKi/tOPDk8pg5OHj4sNsPG0Z190W/SjditO2zWSyYrPDHxw+9fG8twyhuklhK8/gU7+re05T+39/kL/83DkMtydGRzcrTzWXP1P2eVs0xfPNC8+zV8JkMtQ50klWxzGPyJbk4GNGTGBl7WOd2awdZT79aeV0RiljMcrZ3CR7pI7iBrHPdGHR4XtAdxnFzQLc+cD5N1vtFp4qOeeAiZ0MLZxEccJkie4Ma9hey5YSeUAR2haW7z5wdziyWNjqKjngc7C5/wB5JBDEx7GGwe0OiJIJbcW/jmZ/svrZhUGaWHHNQNpcbp6iZz5cvHM+V5ewYGktfZjBZtwLc6Dsarf5BkWyUxE16ilhLbujc0VT2tZJZzblpa7EDazrGx0r0Yt9FM6bItlBeXujHFfgdIwEujbJhwOeMLrtBvxT0FcxJvKqp5JZ53QNlln3MkcyN0jow2geXvIc5gdd+J1m2zWF3G+bduTvIfBVYnNhewVc9SJXTVBeMsZHBrKbNEx4MmHHidcA5s+YPV31b8otzhHlAXF8kYthkAEbnHKSY2scDgY17y3TZh0aV5sX2hk0VHU+yy/3csUTm4iGwZWRsYc97mAuBxtLbN43SBnU+0PeXUbpZP2ecRhkc4wuc4Nyr2ZON9mtP4JJ2u/R46F9+6W9C9HT01O84YKilkaZnOcRHTysfgDrX5LbC/8AJQdKoBbQqiCLCfkO/afIrYsJ+Q79p8igRHijYO0ZislicxzZwdI+YTLDpH85j2FBmArZa8u3Wb2hXLt1h2hBlZLLHLN1h2hMu3WHaEGSqwyzdYdoTLN1h2hBnZRYZdusO0Jl29I7QgzsqteXbrN7Qrl26ze0IMrJZY5dusO0Jlm6w7QgzUWGWbrDtCuWbrDtCDKyWWOWbrDtCmXbrDtCDYi15dvS3tCuWbrN7QgyVssMs3WHaFMs3Wb2hBsRYZdusO0Jl26w7QgzUWOXbrDtCZdusO0IM1CFjlm6w7Qplm6w7Qg2WRYZdus3tCZdusO0IM1rn5J/UW7c3zTLt6Qdmc/9Ja+c5raB8yg//9k="/>
          <p:cNvSpPr>
            <a:spLocks noChangeAspect="1" noChangeArrowheads="1"/>
          </p:cNvSpPr>
          <p:nvPr/>
        </p:nvSpPr>
        <p:spPr bwMode="auto">
          <a:xfrm>
            <a:off x="215900" y="-47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1030" name="Picture 6" descr="http://www.mathematicsdictionary.com/spanish/vmd/mirror/p/positivecorrelation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0766" y="4365104"/>
            <a:ext cx="1813460" cy="1360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8351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s-MX" sz="3600" dirty="0" smtClean="0"/>
              <a:t>Gráficas de correlaciones</a:t>
            </a:r>
            <a:endParaRPr lang="es-MX" sz="3600" dirty="0"/>
          </a:p>
        </p:txBody>
      </p:sp>
      <p:sp>
        <p:nvSpPr>
          <p:cNvPr id="11" name="AutoShape 2" descr="data:image/jpeg;base64,/9j/4AAQSkZJRgABAQAAAQABAAD/2wCEAAkGBhQPDxQUDxQUFBQUFBQUFBQUFBUUFBQUFBUVFBQUFBQXHCYeFxkkGRQUHy8gJCcpLCwsFR4xNTAqNSYrLCkBCQoKDgwOFw8PGCkgHCQ1LCssNTUvMCopNSwpKSosNSosKiwpLDUqKSk1LCkyLDAuKjYsLC8qKSwsLyo0LjMqKf/AABEIAMABAAMBIgACEQEDEQH/xAAbAAEBAAMBAQEAAAAAAAAAAAAAAQIDBgUEB//EAEEQAAEDAgEFDQUHBAIDAAAAAAEAAgMEERITITFScQUGFiIyQVFVkZKUsdIUM4XBxAcjQkVhcoEVJDVDRKElNNH/xAAYAQEBAQEBAAAAAAAAAAAAAAAAAQMEAv/EACkRAQACAgEDAwMEAwAAAAAAAAABEQIDIRITMUFhcVGB0TOR8PEEIiP/2gAMAwEAAhEDEQA/AP20nFmGYDSfkFg4MGkAn9Rc9pTFaMdNh2nSvmUmRvxM1R3QmJmqO6FoRS1b8TNUd0JiZqjuhaESxvxM1R3QmJmqO6FoRLG/EzVHdCYmao7oWhEsb8TNUd0JiZqjuhaESxvxM1R3QmJmqO6FoRLG/EzVHdCYmao7oWhEsb8TNUd0JiZqjuhaESxvxM1R3QmJmqO6FoRLG/EzVHdCYmao7oWhEsb8TNUd0JiZqjuhaESxvxM1R3QmJmqO6FoRLG/EzVHdCYmao7oWhEsb8TNUd0JiZqjuhaESx9LQw6AAf0zFZtNjY576D8ivjX0l14784F/5Gf5KxKI/3Y2DyXzr6H+7H8eS0KSoi8rdbfTS0b2MqqiKJ8nIa91iRfDc6ovmubDMeg2+6GuY92Fj2uOBknFNxk5S8RvBGYtdk32IP4VBxx+02Ibuf0/i4MGDKX/5V75Poth4v7l265f2GP8Arfu2f+hj5DeV7XytHKzDPpzLqUERWyWQRFUQRFUsgiqIgIiICIiAiIgIiWQEREBERARLIgIiIC3j3R2O+a0LePdnY75qwD/djYPJaFvf7sbB5LQkjkN8+7ENFWtkqHyNhmhbDUB1MZKYsxT5IvqNEZDpZbs42IObmGk57x2Ur3TT0EodFII2inDmEU+TlqTxGtN445DI54YQLZ7acLfu3w7zIK6SOV4LJoy200bnslEbS5xjY9rgWXLjn/Uqb1N6LdzhLhkfIZXYiXtjBFnyOALwMchtJYue5xJF81yEGP538O+rXQrnfzv4d9WuisoKorZLIIitksgiK2RBLK2RECyIiCIqiAiIgIiICIiBZfDHu3C5zwJBeMEv0gADMTfnF8y+9eWN7UAMlmn70EO4xzAm5w9GcArHb3eO3XvbbT2ue5fpVfPL7aSsZM3FE4ObouOkcy3L5NzNy2U0eCO9r3JJuSTm+S+te9fV0x1+fV42dEZz0XXpfkREXt4FuHuzsd5FaVu/1nY7yKsIP92Ng8loK+g8gbB5LUkjwt90Ej6W0LZn/eRmRlO/JzPiDuO2N+JtjoOkZgV8G8dlThJqY6iK1PRxltQ8OLqiJj2TyxgPcQ1wyOc2uQTa9yfg+0uloSGOqWUT6p2Tii9rlcxrI3yO472scHGMOLs4Gk5yACsPsxhiikqoomUAc0U73ybnySyROD8uGMeZCeM3A45jokGiyeg9o/5v4d9WuhXPgf8Am/h31a6OyDFFbK2UVjZFbK2QY2RZWSyCIrZLIiIrZLIIitksgiK2Xk74t130sbXRsxXdYk3wjNz25zzLxs2Y68Zzy8Q11a8tucYY+Zeqi100hexriC0uaCWnSCRcgravcTcWzmKmpRa4p2uuGua4tNjZwNj0G2hbbLyNxd7raV73Nc52LMLgZhe/8n9VnlOcZYxjFx6+zXDHXOGU5TU8V7/h6yK2Sy0YpZFbJZBirZWyWQRbf9Z2O+a12W0+7Ox3kVYA8gbB5LUtp5A2Bakkc1v43PY+FrjHT5R0sMAnnpWVORZJJbFhdpGJwFiQLvXi/ZYZA6pbIIQWtpsYio20hjnIny0Eoa0CRzCGkEEjC8EWxL29+1aKaDKyVM1PG6Snic+IsGRBe+8gxRuvfG0OHQxtrZ74byd0oZ8t7PuhLX4cniymD7q+O2HDGzlWPTyBo56No/znw76tdEudH+c+HfVro1BEVRBEVRBEVRBEVRBEVRBERzrC5zAc50KhAXk0O+Jk1Q+ENcC3FxjaxwGzs3MvWWtlMxri4NaHO0uAAJ2nnWWcZzOPTNR6/DXXlriMuuLn09peQ2Gq9uLi7+36Li1raLacV+de0qia9fRfMzc3z/PBt29yuIiorjjx6z7oiqLVkiKogiKogiKogi2n3Z2O8ita2H3Z2O8irAv4BsHktS2jkDYPJa7JI8LfRVOwNigldHK+SHHkcD6hlO+QRvlZGQSG4iAXYSBc9C8r7PxWB04rZKl+FlO3+5Y1obOMsKlsL2ZpYz904OHM4DSCtm/SljmkZG2ilqakND45YyabJNDnDPX/AOvPi4gueNfDY3X27zNzKyCJwrphJcjJR+8dAy7rRvqDYzusWDEWjkE3N0GH558O+rXSBc3+efDvql0lkCyEKpZQSyWVRBLJZVEEsiqIJZLL56zdCOEAyvDATYX5yvnl3fhbO2Ek43WtYcXjZ2jF+vzWeW3DHico/trjp2ZxeOMz5nx9Pwbt7l+0wmMOwm4N7XGbmI6Fu3LochCyPEXYRa559J0cwX1Kp2sevuVzVfY72fb7V/63f3eNuZvibPO+IMcCzFZxOnCcJuPwr2LLBkDQSQ1oLuUQACdp51ssmrHOIrObn9jblhllevGo+bSyWVsi0ZJZLK2RBLJZWyIJZFbJZBEVRBLLN3uzsPksSFm73Z2HyVgPwDYPJYLMcgbB5LBJBFUUHNfnnw76pdKua/Pfh31S6UKiIqqoIiqIMUWSIMUWS+fdBjzE8Qm0hacBPMVMpqJlcYuYjw+XdjcOOqDRLiGEmxabHPa4/wCh2LMbjQ5Rr8mMbAGtOfMGizdpA51p3uwzthtVG78RtcgkNsMxI/W69RYYYYbP+k4VM15jnj8OjZs2a57UZ3EXHE8c+f3RFki6HMxRZIqMUWSKDFFkiDFFkiDFLLJEGNkWSIIsne7Ow+Sir+Q7YfJWBW8gbB5LBZt5A2DyWKBZEsiDmfzz4d9UulXNn/O/Dvql0gQVLIigWREVHh7m19S6rkZLHaIYsLsNtB4tnfiuFlvgE8kbPYnDlHFhc256M+iwOlerV02UjewkgPaW3GkXFl8G9/cP2SNzcZfidi0YRosLC5XFOrP9KZmcZvm6mPaHfG7XfdiIjKKiMauJ+sy9CnDgxuOxdhGIjQXWGIj+brYiLsiKinDM3NiIiqCIiAiqIIiWVQSyWREBLKqICIiAiqiAq/kO2HyUVk5Dth8kGTOQNg8lismcgbB5KICiqIOY/Pfh31S6Zc1+e/Dvql01kEsll4lTvjLK1tPkyQ63Gvn4wvcNtnA/+r3Fnr247JmMZ8TU/LXZpz1xjOUeYuPh8G7cUroHCmNpM1uY2vxgDzGybixStgaKg3kz3OY5r5gSNJsvl3y7ivq2MEbwzC65BvY/rm5x816tPEWsa0nEWtALjpcQALnassccp3zlMTURXnift9W2WWMf4+OMTEzMzM8cx9/pLOytkRdLkLKWVRBFURAUVRBEsqiCJZVEEVREBRVEEVRECyiqIJZJTxHbD5KrCbku/afIoNjOSNg8kRnIGweSICIqg5c/534d9UumXLbrwVMO6YqYKZ1Qw0mQOGWKMtflspnyhFxa2jpW/hBW9WTeJpfWg6LAL3tn6eftVXOcIK3qybxNL604QVvVk3iaX1oOjRc5wgrerJvE0vrThDW9WTeJpfWg6NFznCGt6sm8TS+tOENb1ZL4ml9aDo0XOcIa3qybxNL604QVvVk3iaX1oOjRc5whrerJfE0vrThBW9WS+JpfWg6NFznCCt6sm8TS+tOENb1ZN4ml9aDo0XOcIK3qybxNL604QVvVkviaX1oOjRc5wgrerJfE0vrThBW9WS+JpfWg6NFznCCt6sm8TS+tOEFb1ZL4ml9aDo0XOcIK3qybxNL604QVvVkviaX1oOjRc5whrerJvE0vrThDW9WTeJpfWg6NFznCGt6sl8TS+tc1vN39boVO6NRBNRudAyd7MsC1pp7E/dvdfBKRm5JvtQfpCwm5Dv2nyKzssZuQ79p8igrOSNg8llZSPkjYPJVUFVAqgIiICIiCKoiAiIgIiICIiApZVEEsiqIOV4bn2PKZEe05f2X2TKi/tOPDk8pg5OHj4sNsPG0Z190W/SjditO2zWSyYrPDHxw+9fG8twyhuklhK8/gU7+re05T+39/kL/83DkMtydGRzcrTzWXP1P2eVs0xfPNC8+zV8JkMtQ50klWxzGPyJbk4GNGTGBl7WOd2awdZT79aeV0RiljMcrZ3CR7pI7iBrHPdGHR4XtAdxnFzQLc+cD5N1vtFp4qOeeAiZ0MLZxEccJkie4Ma9hey5YSeUAR2haW7z5wdziyWNjqKjngc7C5/wB5JBDEx7GGwe0OiJIJbcW/jmZ/svrZhUGaWHHNQNpcbp6iZz5cvHM+V5ewYGktfZjBZtwLc6Dsarf5BkWyUxE16ilhLbujc0VT2tZJZzblpa7EDazrGx0r0Yt9FM6bItlBeXujHFfgdIwEujbJhwOeMLrtBvxT0FcxJvKqp5JZ53QNlln3MkcyN0jow2geXvIc5gdd+J1m2zWF3G+bduTvIfBVYnNhewVc9SJXTVBeMsZHBrKbNEx4MmHHidcA5s+YPV31b8otzhHlAXF8kYthkAEbnHKSY2scDgY17y3TZh0aV5sX2hk0VHU+yy/3csUTm4iGwZWRsYc97mAuBxtLbN43SBnU+0PeXUbpZP2ecRhkc4wuc4Nyr2ZON9mtP4JJ2u/R46F9+6W9C9HT01O84YKilkaZnOcRHTysfgDrX5LbC/8AJQdKoBbQqiCLCfkO/afIrYsJ+Q79p8igRHijYO0ZislicxzZwdI+YTLDpH85j2FBmArZa8u3Wb2hXLt1h2hBlZLLHLN1h2hMu3WHaEGSqwyzdYdoTLN1h2hBnZRYZdusO0Jl29I7QgzsqteXbrN7Qrl26ze0IMrJZY5dusO0Jlm6w7QgzUWGWbrDtCuWbrDtCDKyWWOWbrDtCmXbrDtCDYi15dvS3tCuWbrN7QgyVssMs3WHaFMs3Wb2hBsRYZdusO0Jl26w7QgzUWOXbrDtCZdusO0IM1CFjlm6w7Qplm6w7Qg2WRYZdus3tCZdusO0IM1rn5J/UW7c3zTLt6Qdmc/9Ja+c5raB8yg//9k="/>
          <p:cNvSpPr>
            <a:spLocks noChangeAspect="1" noChangeArrowheads="1"/>
          </p:cNvSpPr>
          <p:nvPr/>
        </p:nvSpPr>
        <p:spPr bwMode="auto">
          <a:xfrm>
            <a:off x="63500" y="-1571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2" name="AutoShape 4" descr="data:image/jpeg;base64,/9j/4AAQSkZJRgABAQAAAQABAAD/2wCEAAkGBhQPDxQUDxQUFBQUFBQUFBQUFBUUFBQUFBUVFBQUFBQXHCYeFxkkGRQUHy8gJCcpLCwsFR4xNTAqNSYrLCkBCQoKDgwOFw8PGCkgHCQ1LCssNTUvMCopNSwpKSosNSosKiwpLDUqKSk1LCkyLDAuKjYsLC8qKSwsLyo0LjMqKf/AABEIAMABAAMBIgACEQEDEQH/xAAbAAEBAAMBAQEAAAAAAAAAAAAAAQIDBgUEB//EAEEQAAEDAgEFDQUHBAIDAAAAAAEAAgMEERITITFScQUGFiIyQVFVkZKUsdIUM4XBxAcjQkVhcoEVJDVDRKElNNH/xAAYAQEBAQEBAAAAAAAAAAAAAAAAAQMEAv/EACkRAQACAgEDAwMEAwAAAAAAAAABEQIDIRITMUFhcVGB0TOR8PEEIiP/2gAMAwEAAhEDEQA/AP20nFmGYDSfkFg4MGkAn9Rc9pTFaMdNh2nSvmUmRvxM1R3QmJmqO6FoRS1b8TNUd0JiZqjuhaESxvxM1R3QmJmqO6FoRLG/EzVHdCYmao7oWhEsb8TNUd0JiZqjuhaESxvxM1R3QmJmqO6FoRLG/EzVHdCYmao7oWhEsb8TNUd0JiZqjuhaESxvxM1R3QmJmqO6FoRLG/EzVHdCYmao7oWhEsb8TNUd0JiZqjuhaESxvxM1R3QmJmqO6FoRLG/EzVHdCYmao7oWhEsb8TNUd0JiZqjuhaESx9LQw6AAf0zFZtNjY576D8ivjX0l14784F/5Gf5KxKI/3Y2DyXzr6H+7H8eS0KSoi8rdbfTS0b2MqqiKJ8nIa91iRfDc6ovmubDMeg2+6GuY92Fj2uOBknFNxk5S8RvBGYtdk32IP4VBxx+02Ibuf0/i4MGDKX/5V75Poth4v7l265f2GP8Arfu2f+hj5DeV7XytHKzDPpzLqUERWyWQRFUQRFUsgiqIgIiICIiAiIgIiWQEREBERARLIgIiIC3j3R2O+a0LePdnY75qwD/djYPJaFvf7sbB5LQkjkN8+7ENFWtkqHyNhmhbDUB1MZKYsxT5IvqNEZDpZbs42IObmGk57x2Ur3TT0EodFII2inDmEU+TlqTxGtN445DI54YQLZ7acLfu3w7zIK6SOV4LJoy200bnslEbS5xjY9rgWXLjn/Uqb1N6LdzhLhkfIZXYiXtjBFnyOALwMchtJYue5xJF81yEGP538O+rXQrnfzv4d9WuisoKorZLIIitksgiK2RBLK2RECyIiCIqiAiIgIiICIiBZfDHu3C5zwJBeMEv0gADMTfnF8y+9eWN7UAMlmn70EO4xzAm5w9GcArHb3eO3XvbbT2ue5fpVfPL7aSsZM3FE4ObouOkcy3L5NzNy2U0eCO9r3JJuSTm+S+te9fV0x1+fV42dEZz0XXpfkREXt4FuHuzsd5FaVu/1nY7yKsIP92Ng8loK+g8gbB5LUkjwt90Ej6W0LZn/eRmRlO/JzPiDuO2N+JtjoOkZgV8G8dlThJqY6iK1PRxltQ8OLqiJj2TyxgPcQ1wyOc2uQTa9yfg+0uloSGOqWUT6p2Tii9rlcxrI3yO472scHGMOLs4Gk5yACsPsxhiikqoomUAc0U73ybnySyROD8uGMeZCeM3A45jokGiyeg9o/5v4d9WuhXPgf8Am/h31a6OyDFFbK2UVjZFbK2QY2RZWSyCIrZLIiIrZLIIitksgiK2Xk74t130sbXRsxXdYk3wjNz25zzLxs2Y68Zzy8Q11a8tucYY+Zeqi100hexriC0uaCWnSCRcgravcTcWzmKmpRa4p2uuGua4tNjZwNj0G2hbbLyNxd7raV73Nc52LMLgZhe/8n9VnlOcZYxjFx6+zXDHXOGU5TU8V7/h6yK2Sy0YpZFbJZBirZWyWQRbf9Z2O+a12W0+7Ox3kVYA8gbB5LUtp5A2Bakkc1v43PY+FrjHT5R0sMAnnpWVORZJJbFhdpGJwFiQLvXi/ZYZA6pbIIQWtpsYio20hjnIny0Eoa0CRzCGkEEjC8EWxL29+1aKaDKyVM1PG6Snic+IsGRBe+8gxRuvfG0OHQxtrZ74byd0oZ8t7PuhLX4cniymD7q+O2HDGzlWPTyBo56No/znw76tdEudH+c+HfVro1BEVRBEVRBEVRBEVRBEVRBERzrC5zAc50KhAXk0O+Jk1Q+ENcC3FxjaxwGzs3MvWWtlMxri4NaHO0uAAJ2nnWWcZzOPTNR6/DXXlriMuuLn09peQ2Gq9uLi7+36Li1raLacV+de0qia9fRfMzc3z/PBt29yuIiorjjx6z7oiqLVkiKogiKogiKogi2n3Z2O8ita2H3Z2O8irAv4BsHktS2jkDYPJa7JI8LfRVOwNigldHK+SHHkcD6hlO+QRvlZGQSG4iAXYSBc9C8r7PxWB04rZKl+FlO3+5Y1obOMsKlsL2ZpYz904OHM4DSCtm/SljmkZG2ilqakND45YyabJNDnDPX/AOvPi4gueNfDY3X27zNzKyCJwrphJcjJR+8dAy7rRvqDYzusWDEWjkE3N0GH558O+rXSBc3+efDvql0lkCyEKpZQSyWVRBLJZVEEsiqIJZLL56zdCOEAyvDATYX5yvnl3fhbO2Ek43WtYcXjZ2jF+vzWeW3DHico/trjp2ZxeOMz5nx9Pwbt7l+0wmMOwm4N7XGbmI6Fu3LochCyPEXYRa559J0cwX1Kp2sevuVzVfY72fb7V/63f3eNuZvibPO+IMcCzFZxOnCcJuPwr2LLBkDQSQ1oLuUQACdp51ssmrHOIrObn9jblhllevGo+bSyWVsi0ZJZLK2RBLJZWyIJZFbJZBEVRBLLN3uzsPksSFm73Z2HyVgPwDYPJYLMcgbB5LBJBFUUHNfnnw76pdKua/Pfh31S6UKiIqqoIiqIMUWSIMUWS+fdBjzE8Qm0hacBPMVMpqJlcYuYjw+XdjcOOqDRLiGEmxabHPa4/wCh2LMbjQ5Rr8mMbAGtOfMGizdpA51p3uwzthtVG78RtcgkNsMxI/W69RYYYYbP+k4VM15jnj8OjZs2a57UZ3EXHE8c+f3RFki6HMxRZIqMUWSKDFFkiDFFkiDFLLJEGNkWSIIsne7Ow+Sir+Q7YfJWBW8gbB5LBZt5A2DyWKBZEsiDmfzz4d9UulXNn/O/Dvql0gQVLIigWREVHh7m19S6rkZLHaIYsLsNtB4tnfiuFlvgE8kbPYnDlHFhc256M+iwOlerV02UjewkgPaW3GkXFl8G9/cP2SNzcZfidi0YRosLC5XFOrP9KZmcZvm6mPaHfG7XfdiIjKKiMauJ+sy9CnDgxuOxdhGIjQXWGIj+brYiLsiKinDM3NiIiqCIiAiqIIiWVQSyWREBLKqICIiAiqiAq/kO2HyUVk5Dth8kGTOQNg8lismcgbB5KICiqIOY/Pfh31S6Zc1+e/Dvql01kEsll4lTvjLK1tPkyQ63Gvn4wvcNtnA/+r3Fnr247JmMZ8TU/LXZpz1xjOUeYuPh8G7cUroHCmNpM1uY2vxgDzGybixStgaKg3kz3OY5r5gSNJsvl3y7ivq2MEbwzC65BvY/rm5x816tPEWsa0nEWtALjpcQALnassccp3zlMTURXnift9W2WWMf4+OMTEzMzM8cx9/pLOytkRdLkLKWVRBFURAUVRBEsqiCJZVEEVREBRVEEVRECyiqIJZJTxHbD5KrCbku/afIoNjOSNg8kRnIGweSICIqg5c/534d9UumXLbrwVMO6YqYKZ1Qw0mQOGWKMtflspnyhFxa2jpW/hBW9WTeJpfWg6LAL3tn6eftVXOcIK3qybxNL604QVvVk3iaX1oOjRc5wgrerJvE0vrThDW9WTeJpfWg6NFznCGt6sm8TS+tOENb1ZL4ml9aDo0XOcIa3qybxNL604QVvVk3iaX1oOjRc5whrerJfE0vrThBW9WS+JpfWg6NFznCCt6sm8TS+tOENb1ZN4ml9aDo0XOcIK3qybxNL604QVvVkviaX1oOjRc5wgrerJfE0vrThBW9WS+JpfWg6NFznCCt6sm8TS+tOEFb1ZL4ml9aDo0XOcIK3qybxNL604QVvVkviaX1oOjRc5whrerJvE0vrThDW9WTeJpfWg6NFznCGt6sl8TS+tc1vN39boVO6NRBNRudAyd7MsC1pp7E/dvdfBKRm5JvtQfpCwm5Dv2nyKzssZuQ79p8igrOSNg8llZSPkjYPJVUFVAqgIiICIiCKoiAiIgIiICIiApZVEEsiqIOV4bn2PKZEe05f2X2TKi/tOPDk8pg5OHj4sNsPG0Z190W/SjditO2zWSyYrPDHxw+9fG8twyhuklhK8/gU7+re05T+39/kL/83DkMtydGRzcrTzWXP1P2eVs0xfPNC8+zV8JkMtQ50klWxzGPyJbk4GNGTGBl7WOd2awdZT79aeV0RiljMcrZ3CR7pI7iBrHPdGHR4XtAdxnFzQLc+cD5N1vtFp4qOeeAiZ0MLZxEccJkie4Ma9hey5YSeUAR2haW7z5wdziyWNjqKjngc7C5/wB5JBDEx7GGwe0OiJIJbcW/jmZ/svrZhUGaWHHNQNpcbp6iZz5cvHM+V5ewYGktfZjBZtwLc6Dsarf5BkWyUxE16ilhLbujc0VT2tZJZzblpa7EDazrGx0r0Yt9FM6bItlBeXujHFfgdIwEujbJhwOeMLrtBvxT0FcxJvKqp5JZ53QNlln3MkcyN0jow2geXvIc5gdd+J1m2zWF3G+bduTvIfBVYnNhewVc9SJXTVBeMsZHBrKbNEx4MmHHidcA5s+YPV31b8otzhHlAXF8kYthkAEbnHKSY2scDgY17y3TZh0aV5sX2hk0VHU+yy/3csUTm4iGwZWRsYc97mAuBxtLbN43SBnU+0PeXUbpZP2ecRhkc4wuc4Nyr2ZON9mtP4JJ2u/R46F9+6W9C9HT01O84YKilkaZnOcRHTysfgDrX5LbC/8AJQdKoBbQqiCLCfkO/afIrYsJ+Q79p8igRHijYO0ZislicxzZwdI+YTLDpH85j2FBmArZa8u3Wb2hXLt1h2hBlZLLHLN1h2hMu3WHaEGSqwyzdYdoTLN1h2hBnZRYZdusO0Jl29I7QgzsqteXbrN7Qrl26ze0IMrJZY5dusO0Jlm6w7QgzUWGWbrDtCuWbrDtCDKyWWOWbrDtCmXbrDtCDYi15dvS3tCuWbrN7QgyVssMs3WHaFMs3Wb2hBsRYZdusO0Jl26w7QgzUWOXbrDtCZdusO0IM1CFjlm6w7Qplm6w7Qg2WRYZdus3tCZdusO0IM1rn5J/UW7c3zTLt6Qdmc/9Ja+c5raB8yg//9k="/>
          <p:cNvSpPr>
            <a:spLocks noChangeAspect="1" noChangeArrowheads="1"/>
          </p:cNvSpPr>
          <p:nvPr/>
        </p:nvSpPr>
        <p:spPr bwMode="auto">
          <a:xfrm>
            <a:off x="215900" y="-47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0" name="10 Rectángulo"/>
          <p:cNvSpPr>
            <a:spLocks noChangeArrowheads="1"/>
          </p:cNvSpPr>
          <p:nvPr/>
        </p:nvSpPr>
        <p:spPr bwMode="auto">
          <a:xfrm>
            <a:off x="1336675" y="1628800"/>
            <a:ext cx="25193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s-E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Correlación directa</a:t>
            </a:r>
          </a:p>
        </p:txBody>
      </p:sp>
      <p:sp>
        <p:nvSpPr>
          <p:cNvPr id="13" name="10 Rectángulo"/>
          <p:cNvSpPr>
            <a:spLocks noChangeArrowheads="1"/>
          </p:cNvSpPr>
          <p:nvPr/>
        </p:nvSpPr>
        <p:spPr bwMode="auto">
          <a:xfrm>
            <a:off x="5218113" y="1628800"/>
            <a:ext cx="2578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s-E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Correlación inversa</a:t>
            </a:r>
          </a:p>
        </p:txBody>
      </p:sp>
      <p:sp>
        <p:nvSpPr>
          <p:cNvPr id="14" name="13 Rectángulo"/>
          <p:cNvSpPr/>
          <p:nvPr/>
        </p:nvSpPr>
        <p:spPr>
          <a:xfrm>
            <a:off x="1042988" y="2492400"/>
            <a:ext cx="3106737" cy="3038475"/>
          </a:xfrm>
          <a:prstGeom prst="rect">
            <a:avLst/>
          </a:prstGeom>
          <a:solidFill>
            <a:srgbClr val="1682E6">
              <a:alpha val="20000"/>
            </a:srgbClr>
          </a:solidFill>
          <a:ln>
            <a:solidFill>
              <a:srgbClr val="16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15" name="14 Rectángulo"/>
          <p:cNvSpPr/>
          <p:nvPr/>
        </p:nvSpPr>
        <p:spPr>
          <a:xfrm>
            <a:off x="4994275" y="2473350"/>
            <a:ext cx="3106738" cy="3036888"/>
          </a:xfrm>
          <a:prstGeom prst="rect">
            <a:avLst/>
          </a:prstGeom>
          <a:solidFill>
            <a:srgbClr val="1682E6">
              <a:alpha val="20000"/>
            </a:srgbClr>
          </a:solidFill>
          <a:ln>
            <a:solidFill>
              <a:srgbClr val="16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grpSp>
        <p:nvGrpSpPr>
          <p:cNvPr id="16" name="6 Grupo"/>
          <p:cNvGrpSpPr>
            <a:grpSpLocks/>
          </p:cNvGrpSpPr>
          <p:nvPr/>
        </p:nvGrpSpPr>
        <p:grpSpPr bwMode="auto">
          <a:xfrm>
            <a:off x="1547813" y="3024213"/>
            <a:ext cx="2308225" cy="2068512"/>
            <a:chOff x="1547663" y="3370844"/>
            <a:chExt cx="2308834" cy="2067455"/>
          </a:xfrm>
        </p:grpSpPr>
        <p:sp>
          <p:nvSpPr>
            <p:cNvPr id="17" name="16 Elipse"/>
            <p:cNvSpPr/>
            <p:nvPr/>
          </p:nvSpPr>
          <p:spPr>
            <a:xfrm>
              <a:off x="1547663" y="5373245"/>
              <a:ext cx="71456" cy="65054"/>
            </a:xfrm>
            <a:prstGeom prst="ellipse">
              <a:avLst/>
            </a:prstGeom>
            <a:solidFill>
              <a:srgbClr val="1682E6">
                <a:alpha val="20000"/>
              </a:srgbClr>
            </a:solidFill>
            <a:ln>
              <a:solidFill>
                <a:srgbClr val="1682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/>
            </a:p>
          </p:txBody>
        </p:sp>
        <p:sp>
          <p:nvSpPr>
            <p:cNvPr id="18" name="17 Elipse"/>
            <p:cNvSpPr/>
            <p:nvPr/>
          </p:nvSpPr>
          <p:spPr>
            <a:xfrm>
              <a:off x="1835076" y="4725876"/>
              <a:ext cx="73044" cy="65054"/>
            </a:xfrm>
            <a:prstGeom prst="ellipse">
              <a:avLst/>
            </a:prstGeom>
            <a:solidFill>
              <a:srgbClr val="1682E6">
                <a:alpha val="20000"/>
              </a:srgbClr>
            </a:solidFill>
            <a:ln>
              <a:solidFill>
                <a:srgbClr val="1682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/>
            </a:p>
          </p:txBody>
        </p:sp>
        <p:sp>
          <p:nvSpPr>
            <p:cNvPr id="19" name="18 Elipse"/>
            <p:cNvSpPr/>
            <p:nvPr/>
          </p:nvSpPr>
          <p:spPr>
            <a:xfrm>
              <a:off x="2451188" y="4855985"/>
              <a:ext cx="71457" cy="65054"/>
            </a:xfrm>
            <a:prstGeom prst="ellipse">
              <a:avLst/>
            </a:prstGeom>
            <a:solidFill>
              <a:srgbClr val="1682E6">
                <a:alpha val="20000"/>
              </a:srgbClr>
            </a:solidFill>
            <a:ln>
              <a:solidFill>
                <a:srgbClr val="1682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/>
            </a:p>
          </p:txBody>
        </p:sp>
        <p:sp>
          <p:nvSpPr>
            <p:cNvPr id="20" name="19 Elipse"/>
            <p:cNvSpPr/>
            <p:nvPr/>
          </p:nvSpPr>
          <p:spPr>
            <a:xfrm>
              <a:off x="2524233" y="3932532"/>
              <a:ext cx="71457" cy="65054"/>
            </a:xfrm>
            <a:prstGeom prst="ellipse">
              <a:avLst/>
            </a:prstGeom>
            <a:solidFill>
              <a:srgbClr val="1682E6">
                <a:alpha val="20000"/>
              </a:srgbClr>
            </a:solidFill>
            <a:ln>
              <a:solidFill>
                <a:srgbClr val="1682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/>
            </a:p>
          </p:txBody>
        </p:sp>
        <p:sp>
          <p:nvSpPr>
            <p:cNvPr id="21" name="20 Elipse"/>
            <p:cNvSpPr/>
            <p:nvPr/>
          </p:nvSpPr>
          <p:spPr>
            <a:xfrm>
              <a:off x="2843405" y="4205442"/>
              <a:ext cx="73044" cy="65054"/>
            </a:xfrm>
            <a:prstGeom prst="ellipse">
              <a:avLst/>
            </a:prstGeom>
            <a:solidFill>
              <a:srgbClr val="1682E6">
                <a:alpha val="20000"/>
              </a:srgbClr>
            </a:solidFill>
            <a:ln>
              <a:solidFill>
                <a:srgbClr val="1682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/>
            </a:p>
          </p:txBody>
        </p:sp>
        <p:sp>
          <p:nvSpPr>
            <p:cNvPr id="22" name="21 Elipse"/>
            <p:cNvSpPr/>
            <p:nvPr/>
          </p:nvSpPr>
          <p:spPr>
            <a:xfrm>
              <a:off x="3491276" y="3956332"/>
              <a:ext cx="73044" cy="65055"/>
            </a:xfrm>
            <a:prstGeom prst="ellipse">
              <a:avLst/>
            </a:prstGeom>
            <a:solidFill>
              <a:srgbClr val="1682E6">
                <a:alpha val="20000"/>
              </a:srgbClr>
            </a:solidFill>
            <a:ln>
              <a:solidFill>
                <a:srgbClr val="1682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/>
            </a:p>
          </p:txBody>
        </p:sp>
        <p:sp>
          <p:nvSpPr>
            <p:cNvPr id="23" name="22 Elipse"/>
            <p:cNvSpPr/>
            <p:nvPr/>
          </p:nvSpPr>
          <p:spPr>
            <a:xfrm>
              <a:off x="2379732" y="4357764"/>
              <a:ext cx="71456" cy="65054"/>
            </a:xfrm>
            <a:prstGeom prst="ellipse">
              <a:avLst/>
            </a:prstGeom>
            <a:solidFill>
              <a:srgbClr val="1682E6">
                <a:alpha val="20000"/>
              </a:srgbClr>
            </a:solidFill>
            <a:ln>
              <a:solidFill>
                <a:srgbClr val="1682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/>
            </a:p>
          </p:txBody>
        </p:sp>
        <p:sp>
          <p:nvSpPr>
            <p:cNvPr id="24" name="23 Elipse"/>
            <p:cNvSpPr/>
            <p:nvPr/>
          </p:nvSpPr>
          <p:spPr>
            <a:xfrm>
              <a:off x="3132406" y="3500952"/>
              <a:ext cx="71456" cy="65054"/>
            </a:xfrm>
            <a:prstGeom prst="ellipse">
              <a:avLst/>
            </a:prstGeom>
            <a:solidFill>
              <a:srgbClr val="1682E6">
                <a:alpha val="20000"/>
              </a:srgbClr>
            </a:solidFill>
            <a:ln>
              <a:solidFill>
                <a:srgbClr val="1682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/>
            </a:p>
          </p:txBody>
        </p:sp>
        <p:sp>
          <p:nvSpPr>
            <p:cNvPr id="25" name="24 Elipse"/>
            <p:cNvSpPr/>
            <p:nvPr/>
          </p:nvSpPr>
          <p:spPr>
            <a:xfrm>
              <a:off x="3785040" y="3370844"/>
              <a:ext cx="71457" cy="65054"/>
            </a:xfrm>
            <a:prstGeom prst="ellipse">
              <a:avLst/>
            </a:prstGeom>
            <a:solidFill>
              <a:srgbClr val="1682E6">
                <a:alpha val="20000"/>
              </a:srgbClr>
            </a:solidFill>
            <a:ln>
              <a:solidFill>
                <a:srgbClr val="1682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/>
            </a:p>
          </p:txBody>
        </p:sp>
        <p:sp>
          <p:nvSpPr>
            <p:cNvPr id="26" name="25 Elipse"/>
            <p:cNvSpPr/>
            <p:nvPr/>
          </p:nvSpPr>
          <p:spPr>
            <a:xfrm>
              <a:off x="3053010" y="4595768"/>
              <a:ext cx="71456" cy="65054"/>
            </a:xfrm>
            <a:prstGeom prst="ellipse">
              <a:avLst/>
            </a:prstGeom>
            <a:solidFill>
              <a:srgbClr val="1682E6">
                <a:alpha val="20000"/>
              </a:srgbClr>
            </a:solidFill>
            <a:ln>
              <a:solidFill>
                <a:srgbClr val="1682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/>
            </a:p>
          </p:txBody>
        </p:sp>
        <p:sp>
          <p:nvSpPr>
            <p:cNvPr id="27" name="26 Elipse"/>
            <p:cNvSpPr/>
            <p:nvPr/>
          </p:nvSpPr>
          <p:spPr>
            <a:xfrm>
              <a:off x="1692163" y="4313337"/>
              <a:ext cx="71457" cy="65054"/>
            </a:xfrm>
            <a:prstGeom prst="ellipse">
              <a:avLst/>
            </a:prstGeom>
            <a:solidFill>
              <a:srgbClr val="1682E6">
                <a:alpha val="20000"/>
              </a:srgbClr>
            </a:solidFill>
            <a:ln>
              <a:solidFill>
                <a:srgbClr val="1682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/>
            </a:p>
          </p:txBody>
        </p:sp>
      </p:grpSp>
      <p:sp>
        <p:nvSpPr>
          <p:cNvPr id="28" name="27 Elipse"/>
          <p:cNvSpPr/>
          <p:nvPr/>
        </p:nvSpPr>
        <p:spPr>
          <a:xfrm rot="16200000">
            <a:off x="7606506" y="4977632"/>
            <a:ext cx="73025" cy="65088"/>
          </a:xfrm>
          <a:prstGeom prst="ellipse">
            <a:avLst/>
          </a:prstGeom>
          <a:solidFill>
            <a:srgbClr val="1682E6">
              <a:alpha val="20000"/>
            </a:srgbClr>
          </a:solidFill>
          <a:ln>
            <a:solidFill>
              <a:srgbClr val="16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29" name="28 Elipse"/>
          <p:cNvSpPr/>
          <p:nvPr/>
        </p:nvSpPr>
        <p:spPr>
          <a:xfrm rot="16200000">
            <a:off x="6959600" y="4689500"/>
            <a:ext cx="71438" cy="65088"/>
          </a:xfrm>
          <a:prstGeom prst="ellipse">
            <a:avLst/>
          </a:prstGeom>
          <a:solidFill>
            <a:srgbClr val="1682E6">
              <a:alpha val="20000"/>
            </a:srgbClr>
          </a:solidFill>
          <a:ln>
            <a:solidFill>
              <a:srgbClr val="16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30" name="29 Elipse"/>
          <p:cNvSpPr/>
          <p:nvPr/>
        </p:nvSpPr>
        <p:spPr>
          <a:xfrm rot="16200000">
            <a:off x="7089775" y="4073550"/>
            <a:ext cx="71438" cy="65088"/>
          </a:xfrm>
          <a:prstGeom prst="ellipse">
            <a:avLst/>
          </a:prstGeom>
          <a:solidFill>
            <a:srgbClr val="1682E6">
              <a:alpha val="20000"/>
            </a:srgbClr>
          </a:solidFill>
          <a:ln>
            <a:solidFill>
              <a:srgbClr val="16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31" name="30 Elipse"/>
          <p:cNvSpPr/>
          <p:nvPr/>
        </p:nvSpPr>
        <p:spPr>
          <a:xfrm rot="16200000">
            <a:off x="6167438" y="4000525"/>
            <a:ext cx="71438" cy="65087"/>
          </a:xfrm>
          <a:prstGeom prst="ellipse">
            <a:avLst/>
          </a:prstGeom>
          <a:solidFill>
            <a:srgbClr val="1682E6">
              <a:alpha val="20000"/>
            </a:srgbClr>
          </a:solidFill>
          <a:ln>
            <a:solidFill>
              <a:srgbClr val="16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32" name="31 Elipse"/>
          <p:cNvSpPr/>
          <p:nvPr/>
        </p:nvSpPr>
        <p:spPr>
          <a:xfrm rot="16200000">
            <a:off x="6438900" y="3681438"/>
            <a:ext cx="71437" cy="65088"/>
          </a:xfrm>
          <a:prstGeom prst="ellipse">
            <a:avLst/>
          </a:prstGeom>
          <a:solidFill>
            <a:srgbClr val="1682E6">
              <a:alpha val="20000"/>
            </a:srgbClr>
          </a:solidFill>
          <a:ln>
            <a:solidFill>
              <a:srgbClr val="16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33" name="32 Elipse"/>
          <p:cNvSpPr/>
          <p:nvPr/>
        </p:nvSpPr>
        <p:spPr>
          <a:xfrm rot="16200000">
            <a:off x="6189663" y="3033738"/>
            <a:ext cx="71437" cy="65087"/>
          </a:xfrm>
          <a:prstGeom prst="ellipse">
            <a:avLst/>
          </a:prstGeom>
          <a:solidFill>
            <a:srgbClr val="1682E6">
              <a:alpha val="20000"/>
            </a:srgbClr>
          </a:solidFill>
          <a:ln>
            <a:solidFill>
              <a:srgbClr val="16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34" name="33 Elipse"/>
          <p:cNvSpPr/>
          <p:nvPr/>
        </p:nvSpPr>
        <p:spPr>
          <a:xfrm rot="16200000">
            <a:off x="6592094" y="4145782"/>
            <a:ext cx="73025" cy="65087"/>
          </a:xfrm>
          <a:prstGeom prst="ellipse">
            <a:avLst/>
          </a:prstGeom>
          <a:solidFill>
            <a:srgbClr val="1682E6">
              <a:alpha val="20000"/>
            </a:srgbClr>
          </a:solidFill>
          <a:ln>
            <a:solidFill>
              <a:srgbClr val="16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35" name="34 Elipse"/>
          <p:cNvSpPr/>
          <p:nvPr/>
        </p:nvSpPr>
        <p:spPr>
          <a:xfrm rot="16200000">
            <a:off x="5734844" y="3393307"/>
            <a:ext cx="73025" cy="65087"/>
          </a:xfrm>
          <a:prstGeom prst="ellipse">
            <a:avLst/>
          </a:prstGeom>
          <a:solidFill>
            <a:srgbClr val="1682E6">
              <a:alpha val="20000"/>
            </a:srgbClr>
          </a:solidFill>
          <a:ln>
            <a:solidFill>
              <a:srgbClr val="16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36" name="35 Elipse"/>
          <p:cNvSpPr/>
          <p:nvPr/>
        </p:nvSpPr>
        <p:spPr>
          <a:xfrm rot="16200000">
            <a:off x="5604669" y="2740844"/>
            <a:ext cx="73025" cy="65087"/>
          </a:xfrm>
          <a:prstGeom prst="ellipse">
            <a:avLst/>
          </a:prstGeom>
          <a:solidFill>
            <a:srgbClr val="1682E6">
              <a:alpha val="20000"/>
            </a:srgbClr>
          </a:solidFill>
          <a:ln>
            <a:solidFill>
              <a:srgbClr val="16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37" name="36 Elipse"/>
          <p:cNvSpPr/>
          <p:nvPr/>
        </p:nvSpPr>
        <p:spPr>
          <a:xfrm rot="16200000">
            <a:off x="6829425" y="3471888"/>
            <a:ext cx="71437" cy="65088"/>
          </a:xfrm>
          <a:prstGeom prst="ellipse">
            <a:avLst/>
          </a:prstGeom>
          <a:solidFill>
            <a:srgbClr val="1682E6">
              <a:alpha val="20000"/>
            </a:srgbClr>
          </a:solidFill>
          <a:ln>
            <a:solidFill>
              <a:srgbClr val="16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38" name="37 Elipse"/>
          <p:cNvSpPr/>
          <p:nvPr/>
        </p:nvSpPr>
        <p:spPr>
          <a:xfrm rot="16200000">
            <a:off x="6546850" y="4833963"/>
            <a:ext cx="71437" cy="65088"/>
          </a:xfrm>
          <a:prstGeom prst="ellipse">
            <a:avLst/>
          </a:prstGeom>
          <a:solidFill>
            <a:srgbClr val="1682E6">
              <a:alpha val="20000"/>
            </a:srgbClr>
          </a:solidFill>
          <a:ln>
            <a:solidFill>
              <a:srgbClr val="1682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39" name="38 Rectángulo"/>
          <p:cNvSpPr/>
          <p:nvPr/>
        </p:nvSpPr>
        <p:spPr>
          <a:xfrm>
            <a:off x="1187450" y="5564213"/>
            <a:ext cx="89922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s-E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Variable x</a:t>
            </a:r>
            <a:endParaRPr lang="es-E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39 Rectángulo"/>
          <p:cNvSpPr/>
          <p:nvPr/>
        </p:nvSpPr>
        <p:spPr>
          <a:xfrm>
            <a:off x="643498" y="2492400"/>
            <a:ext cx="400110" cy="2826861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pPr algn="ctr">
              <a:defRPr/>
            </a:pPr>
            <a:r>
              <a:rPr lang="es-ES" sz="1400" dirty="0" smtClean="0"/>
              <a:t>Variable y</a:t>
            </a:r>
            <a:endParaRPr lang="es-ES" sz="1400" dirty="0"/>
          </a:p>
        </p:txBody>
      </p:sp>
      <p:sp>
        <p:nvSpPr>
          <p:cNvPr id="41" name="40 Rectángulo"/>
          <p:cNvSpPr/>
          <p:nvPr/>
        </p:nvSpPr>
        <p:spPr>
          <a:xfrm>
            <a:off x="6100416" y="5532463"/>
            <a:ext cx="8992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s-E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Variable x</a:t>
            </a:r>
            <a:endParaRPr lang="es-E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2" name="41 Rectángulo"/>
          <p:cNvSpPr/>
          <p:nvPr/>
        </p:nvSpPr>
        <p:spPr>
          <a:xfrm>
            <a:off x="4572000" y="3561560"/>
            <a:ext cx="400110" cy="810094"/>
          </a:xfrm>
          <a:prstGeom prst="rect">
            <a:avLst/>
          </a:prstGeom>
        </p:spPr>
        <p:txBody>
          <a:bodyPr vert="vert270" wrap="none">
            <a:spAutoFit/>
          </a:bodyPr>
          <a:lstStyle/>
          <a:p>
            <a:pPr algn="ctr">
              <a:defRPr/>
            </a:pPr>
            <a:r>
              <a:rPr lang="es-ES" sz="1400" dirty="0" smtClean="0"/>
              <a:t>Variable y</a:t>
            </a:r>
            <a:endParaRPr lang="es-ES" sz="1400" dirty="0"/>
          </a:p>
        </p:txBody>
      </p:sp>
    </p:spTree>
    <p:extLst>
      <p:ext uri="{BB962C8B-B14F-4D97-AF65-F5344CB8AC3E}">
        <p14:creationId xmlns:p14="http://schemas.microsoft.com/office/powerpoint/2010/main" val="3264753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s-MX" sz="3600" dirty="0" smtClean="0"/>
              <a:t>Algoritmos de la correlación de Pearson </a:t>
            </a:r>
            <a:endParaRPr lang="es-MX" sz="3600" dirty="0"/>
          </a:p>
        </p:txBody>
      </p:sp>
      <p:sp>
        <p:nvSpPr>
          <p:cNvPr id="11" name="AutoShape 2" descr="data:image/jpeg;base64,/9j/4AAQSkZJRgABAQAAAQABAAD/2wCEAAkGBhQPDxQUDxQUFBQUFBQUFBQUFBUUFBQUFBUVFBQUFBQXHCYeFxkkGRQUHy8gJCcpLCwsFR4xNTAqNSYrLCkBCQoKDgwOFw8PGCkgHCQ1LCssNTUvMCopNSwpKSosNSosKiwpLDUqKSk1LCkyLDAuKjYsLC8qKSwsLyo0LjMqKf/AABEIAMABAAMBIgACEQEDEQH/xAAbAAEBAAMBAQEAAAAAAAAAAAAAAQIDBgUEB//EAEEQAAEDAgEFDQUHBAIDAAAAAAEAAgMEERITITFScQUGFiIyQVFVkZKUsdIUM4XBxAcjQkVhcoEVJDVDRKElNNH/xAAYAQEBAQEBAAAAAAAAAAAAAAAAAQMEAv/EACkRAQACAgEDAwMEAwAAAAAAAAABEQIDIRITMUFhcVGB0TOR8PEEIiP/2gAMAwEAAhEDEQA/AP20nFmGYDSfkFg4MGkAn9Rc9pTFaMdNh2nSvmUmRvxM1R3QmJmqO6FoRS1b8TNUd0JiZqjuhaESxvxM1R3QmJmqO6FoRLG/EzVHdCYmao7oWhEsb8TNUd0JiZqjuhaESxvxM1R3QmJmqO6FoRLG/EzVHdCYmao7oWhEsb8TNUd0JiZqjuhaESxvxM1R3QmJmqO6FoRLG/EzVHdCYmao7oWhEsb8TNUd0JiZqjuhaESxvxM1R3QmJmqO6FoRLG/EzVHdCYmao7oWhEsb8TNUd0JiZqjuhaESx9LQw6AAf0zFZtNjY576D8ivjX0l14784F/5Gf5KxKI/3Y2DyXzr6H+7H8eS0KSoi8rdbfTS0b2MqqiKJ8nIa91iRfDc6ovmubDMeg2+6GuY92Fj2uOBknFNxk5S8RvBGYtdk32IP4VBxx+02Ibuf0/i4MGDKX/5V75Poth4v7l265f2GP8Arfu2f+hj5DeV7XytHKzDPpzLqUERWyWQRFUQRFUsgiqIgIiICIiAiIgIiWQEREBERARLIgIiIC3j3R2O+a0LePdnY75qwD/djYPJaFvf7sbB5LQkjkN8+7ENFWtkqHyNhmhbDUB1MZKYsxT5IvqNEZDpZbs42IObmGk57x2Ur3TT0EodFII2inDmEU+TlqTxGtN445DI54YQLZ7acLfu3w7zIK6SOV4LJoy200bnslEbS5xjY9rgWXLjn/Uqb1N6LdzhLhkfIZXYiXtjBFnyOALwMchtJYue5xJF81yEGP538O+rXQrnfzv4d9WuisoKorZLIIitksgiK2RBLK2RECyIiCIqiAiIgIiICIiBZfDHu3C5zwJBeMEv0gADMTfnF8y+9eWN7UAMlmn70EO4xzAm5w9GcArHb3eO3XvbbT2ue5fpVfPL7aSsZM3FE4ObouOkcy3L5NzNy2U0eCO9r3JJuSTm+S+te9fV0x1+fV42dEZz0XXpfkREXt4FuHuzsd5FaVu/1nY7yKsIP92Ng8loK+g8gbB5LUkjwt90Ej6W0LZn/eRmRlO/JzPiDuO2N+JtjoOkZgV8G8dlThJqY6iK1PRxltQ8OLqiJj2TyxgPcQ1wyOc2uQTa9yfg+0uloSGOqWUT6p2Tii9rlcxrI3yO472scHGMOLs4Gk5yACsPsxhiikqoomUAc0U73ybnySyROD8uGMeZCeM3A45jokGiyeg9o/5v4d9WuhXPgf8Am/h31a6OyDFFbK2UVjZFbK2QY2RZWSyCIrZLIiIrZLIIitksgiK2Xk74t130sbXRsxXdYk3wjNz25zzLxs2Y68Zzy8Q11a8tucYY+Zeqi100hexriC0uaCWnSCRcgravcTcWzmKmpRa4p2uuGua4tNjZwNj0G2hbbLyNxd7raV73Nc52LMLgZhe/8n9VnlOcZYxjFx6+zXDHXOGU5TU8V7/h6yK2Sy0YpZFbJZBirZWyWQRbf9Z2O+a12W0+7Ox3kVYA8gbB5LUtp5A2Bakkc1v43PY+FrjHT5R0sMAnnpWVORZJJbFhdpGJwFiQLvXi/ZYZA6pbIIQWtpsYio20hjnIny0Eoa0CRzCGkEEjC8EWxL29+1aKaDKyVM1PG6Snic+IsGRBe+8gxRuvfG0OHQxtrZ74byd0oZ8t7PuhLX4cniymD7q+O2HDGzlWPTyBo56No/znw76tdEudH+c+HfVro1BEVRBEVRBEVRBEVRBEVRBERzrC5zAc50KhAXk0O+Jk1Q+ENcC3FxjaxwGzs3MvWWtlMxri4NaHO0uAAJ2nnWWcZzOPTNR6/DXXlriMuuLn09peQ2Gq9uLi7+36Li1raLacV+de0qia9fRfMzc3z/PBt29yuIiorjjx6z7oiqLVkiKogiKogiKogi2n3Z2O8ita2H3Z2O8irAv4BsHktS2jkDYPJa7JI8LfRVOwNigldHK+SHHkcD6hlO+QRvlZGQSG4iAXYSBc9C8r7PxWB04rZKl+FlO3+5Y1obOMsKlsL2ZpYz904OHM4DSCtm/SljmkZG2ilqakND45YyabJNDnDPX/AOvPi4gueNfDY3X27zNzKyCJwrphJcjJR+8dAy7rRvqDYzusWDEWjkE3N0GH558O+rXSBc3+efDvql0lkCyEKpZQSyWVRBLJZVEEsiqIJZLL56zdCOEAyvDATYX5yvnl3fhbO2Ek43WtYcXjZ2jF+vzWeW3DHico/trjp2ZxeOMz5nx9Pwbt7l+0wmMOwm4N7XGbmI6Fu3LochCyPEXYRa559J0cwX1Kp2sevuVzVfY72fb7V/63f3eNuZvibPO+IMcCzFZxOnCcJuPwr2LLBkDQSQ1oLuUQACdp51ssmrHOIrObn9jblhllevGo+bSyWVsi0ZJZLK2RBLJZWyIJZFbJZBEVRBLLN3uzsPksSFm73Z2HyVgPwDYPJYLMcgbB5LBJBFUUHNfnnw76pdKua/Pfh31S6UKiIqqoIiqIMUWSIMUWS+fdBjzE8Qm0hacBPMVMpqJlcYuYjw+XdjcOOqDRLiGEmxabHPa4/wCh2LMbjQ5Rr8mMbAGtOfMGizdpA51p3uwzthtVG78RtcgkNsMxI/W69RYYYYbP+k4VM15jnj8OjZs2a57UZ3EXHE8c+f3RFki6HMxRZIqMUWSKDFFkiDFFkiDFLLJEGNkWSIIsne7Ow+Sir+Q7YfJWBW8gbB5LBZt5A2DyWKBZEsiDmfzz4d9UulXNn/O/Dvql0gQVLIigWREVHh7m19S6rkZLHaIYsLsNtB4tnfiuFlvgE8kbPYnDlHFhc256M+iwOlerV02UjewkgPaW3GkXFl8G9/cP2SNzcZfidi0YRosLC5XFOrP9KZmcZvm6mPaHfG7XfdiIjKKiMauJ+sy9CnDgxuOxdhGIjQXWGIj+brYiLsiKinDM3NiIiqCIiAiqIIiWVQSyWREBLKqICIiAiqiAq/kO2HyUVk5Dth8kGTOQNg8lismcgbB5KICiqIOY/Pfh31S6Zc1+e/Dvql01kEsll4lTvjLK1tPkyQ63Gvn4wvcNtnA/+r3Fnr247JmMZ8TU/LXZpz1xjOUeYuPh8G7cUroHCmNpM1uY2vxgDzGybixStgaKg3kz3OY5r5gSNJsvl3y7ivq2MEbwzC65BvY/rm5x816tPEWsa0nEWtALjpcQALnassccp3zlMTURXnift9W2WWMf4+OMTEzMzM8cx9/pLOytkRdLkLKWVRBFURAUVRBEsqiCJZVEEVREBRVEEVRECyiqIJZJTxHbD5KrCbku/afIoNjOSNg8kRnIGweSICIqg5c/534d9UumXLbrwVMO6YqYKZ1Qw0mQOGWKMtflspnyhFxa2jpW/hBW9WTeJpfWg6LAL3tn6eftVXOcIK3qybxNL604QVvVk3iaX1oOjRc5wgrerJvE0vrThDW9WTeJpfWg6NFznCGt6sm8TS+tOENb1ZL4ml9aDo0XOcIa3qybxNL604QVvVk3iaX1oOjRc5whrerJfE0vrThBW9WS+JpfWg6NFznCCt6sm8TS+tOENb1ZN4ml9aDo0XOcIK3qybxNL604QVvVkviaX1oOjRc5wgrerJfE0vrThBW9WS+JpfWg6NFznCCt6sm8TS+tOEFb1ZL4ml9aDo0XOcIK3qybxNL604QVvVkviaX1oOjRc5whrerJvE0vrThDW9WTeJpfWg6NFznCGt6sl8TS+tc1vN39boVO6NRBNRudAyd7MsC1pp7E/dvdfBKRm5JvtQfpCwm5Dv2nyKzssZuQ79p8igrOSNg8llZSPkjYPJVUFVAqgIiICIiCKoiAiIgIiICIiApZVEEsiqIOV4bn2PKZEe05f2X2TKi/tOPDk8pg5OHj4sNsPG0Z190W/SjditO2zWSyYrPDHxw+9fG8twyhuklhK8/gU7+re05T+39/kL/83DkMtydGRzcrTzWXP1P2eVs0xfPNC8+zV8JkMtQ50klWxzGPyJbk4GNGTGBl7WOd2awdZT79aeV0RiljMcrZ3CR7pI7iBrHPdGHR4XtAdxnFzQLc+cD5N1vtFp4qOeeAiZ0MLZxEccJkie4Ma9hey5YSeUAR2haW7z5wdziyWNjqKjngc7C5/wB5JBDEx7GGwe0OiJIJbcW/jmZ/svrZhUGaWHHNQNpcbp6iZz5cvHM+V5ewYGktfZjBZtwLc6Dsarf5BkWyUxE16ilhLbujc0VT2tZJZzblpa7EDazrGx0r0Yt9FM6bItlBeXujHFfgdIwEujbJhwOeMLrtBvxT0FcxJvKqp5JZ53QNlln3MkcyN0jow2geXvIc5gdd+J1m2zWF3G+bduTvIfBVYnNhewVc9SJXTVBeMsZHBrKbNEx4MmHHidcA5s+YPV31b8otzhHlAXF8kYthkAEbnHKSY2scDgY17y3TZh0aV5sX2hk0VHU+yy/3csUTm4iGwZWRsYc97mAuBxtLbN43SBnU+0PeXUbpZP2ecRhkc4wuc4Nyr2ZON9mtP4JJ2u/R46F9+6W9C9HT01O84YKilkaZnOcRHTysfgDrX5LbC/8AJQdKoBbQqiCLCfkO/afIrYsJ+Q79p8igRHijYO0ZislicxzZwdI+YTLDpH85j2FBmArZa8u3Wb2hXLt1h2hBlZLLHLN1h2hMu3WHaEGSqwyzdYdoTLN1h2hBnZRYZdusO0Jl29I7QgzsqteXbrN7Qrl26ze0IMrJZY5dusO0Jlm6w7QgzUWGWbrDtCuWbrDtCDKyWWOWbrDtCmXbrDtCDYi15dvS3tCuWbrN7QgyVssMs3WHaFMs3Wb2hBsRYZdusO0Jl26w7QgzUWOXbrDtCZdusO0IM1CFjlm6w7Qplm6w7Qg2WRYZdus3tCZdusO0IM1rn5J/UW7c3zTLt6Qdmc/9Ja+c5raB8yg//9k="/>
          <p:cNvSpPr>
            <a:spLocks noChangeAspect="1" noChangeArrowheads="1"/>
          </p:cNvSpPr>
          <p:nvPr/>
        </p:nvSpPr>
        <p:spPr bwMode="auto">
          <a:xfrm>
            <a:off x="63500" y="-1571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2" name="AutoShape 4" descr="data:image/jpeg;base64,/9j/4AAQSkZJRgABAQAAAQABAAD/2wCEAAkGBhQPDxQUDxQUFBQUFBQUFBQUFBUUFBQUFBUVFBQUFBQXHCYeFxkkGRQUHy8gJCcpLCwsFR4xNTAqNSYrLCkBCQoKDgwOFw8PGCkgHCQ1LCssNTUvMCopNSwpKSosNSosKiwpLDUqKSk1LCkyLDAuKjYsLC8qKSwsLyo0LjMqKf/AABEIAMABAAMBIgACEQEDEQH/xAAbAAEBAAMBAQEAAAAAAAAAAAAAAQIDBgUEB//EAEEQAAEDAgEFDQUHBAIDAAAAAAEAAgMEERITITFScQUGFiIyQVFVkZKUsdIUM4XBxAcjQkVhcoEVJDVDRKElNNH/xAAYAQEBAQEBAAAAAAAAAAAAAAAAAQMEAv/EACkRAQACAgEDAwMEAwAAAAAAAAABEQIDIRITMUFhcVGB0TOR8PEEIiP/2gAMAwEAAhEDEQA/AP20nFmGYDSfkFg4MGkAn9Rc9pTFaMdNh2nSvmUmRvxM1R3QmJmqO6FoRS1b8TNUd0JiZqjuhaESxvxM1R3QmJmqO6FoRLG/EzVHdCYmao7oWhEsb8TNUd0JiZqjuhaESxvxM1R3QmJmqO6FoRLG/EzVHdCYmao7oWhEsb8TNUd0JiZqjuhaESxvxM1R3QmJmqO6FoRLG/EzVHdCYmao7oWhEsb8TNUd0JiZqjuhaESxvxM1R3QmJmqO6FoRLG/EzVHdCYmao7oWhEsb8TNUd0JiZqjuhaESx9LQw6AAf0zFZtNjY576D8ivjX0l14784F/5Gf5KxKI/3Y2DyXzr6H+7H8eS0KSoi8rdbfTS0b2MqqiKJ8nIa91iRfDc6ovmubDMeg2+6GuY92Fj2uOBknFNxk5S8RvBGYtdk32IP4VBxx+02Ibuf0/i4MGDKX/5V75Poth4v7l265f2GP8Arfu2f+hj5DeV7XytHKzDPpzLqUERWyWQRFUQRFUsgiqIgIiICIiAiIgIiWQEREBERARLIgIiIC3j3R2O+a0LePdnY75qwD/djYPJaFvf7sbB5LQkjkN8+7ENFWtkqHyNhmhbDUB1MZKYsxT5IvqNEZDpZbs42IObmGk57x2Ur3TT0EodFII2inDmEU+TlqTxGtN445DI54YQLZ7acLfu3w7zIK6SOV4LJoy200bnslEbS5xjY9rgWXLjn/Uqb1N6LdzhLhkfIZXYiXtjBFnyOALwMchtJYue5xJF81yEGP538O+rXQrnfzv4d9WuisoKorZLIIitksgiK2RBLK2RECyIiCIqiAiIgIiICIiBZfDHu3C5zwJBeMEv0gADMTfnF8y+9eWN7UAMlmn70EO4xzAm5w9GcArHb3eO3XvbbT2ue5fpVfPL7aSsZM3FE4ObouOkcy3L5NzNy2U0eCO9r3JJuSTm+S+te9fV0x1+fV42dEZz0XXpfkREXt4FuHuzsd5FaVu/1nY7yKsIP92Ng8loK+g8gbB5LUkjwt90Ej6W0LZn/eRmRlO/JzPiDuO2N+JtjoOkZgV8G8dlThJqY6iK1PRxltQ8OLqiJj2TyxgPcQ1wyOc2uQTa9yfg+0uloSGOqWUT6p2Tii9rlcxrI3yO472scHGMOLs4Gk5yACsPsxhiikqoomUAc0U73ybnySyROD8uGMeZCeM3A45jokGiyeg9o/5v4d9WuhXPgf8Am/h31a6OyDFFbK2UVjZFbK2QY2RZWSyCIrZLIiIrZLIIitksgiK2Xk74t130sbXRsxXdYk3wjNz25zzLxs2Y68Zzy8Q11a8tucYY+Zeqi100hexriC0uaCWnSCRcgravcTcWzmKmpRa4p2uuGua4tNjZwNj0G2hbbLyNxd7raV73Nc52LMLgZhe/8n9VnlOcZYxjFx6+zXDHXOGU5TU8V7/h6yK2Sy0YpZFbJZBirZWyWQRbf9Z2O+a12W0+7Ox3kVYA8gbB5LUtp5A2Bakkc1v43PY+FrjHT5R0sMAnnpWVORZJJbFhdpGJwFiQLvXi/ZYZA6pbIIQWtpsYio20hjnIny0Eoa0CRzCGkEEjC8EWxL29+1aKaDKyVM1PG6Snic+IsGRBe+8gxRuvfG0OHQxtrZ74byd0oZ8t7PuhLX4cniymD7q+O2HDGzlWPTyBo56No/znw76tdEudH+c+HfVro1BEVRBEVRBEVRBEVRBEVRBERzrC5zAc50KhAXk0O+Jk1Q+ENcC3FxjaxwGzs3MvWWtlMxri4NaHO0uAAJ2nnWWcZzOPTNR6/DXXlriMuuLn09peQ2Gq9uLi7+36Li1raLacV+de0qia9fRfMzc3z/PBt29yuIiorjjx6z7oiqLVkiKogiKogiKogi2n3Z2O8ita2H3Z2O8irAv4BsHktS2jkDYPJa7JI8LfRVOwNigldHK+SHHkcD6hlO+QRvlZGQSG4iAXYSBc9C8r7PxWB04rZKl+FlO3+5Y1obOMsKlsL2ZpYz904OHM4DSCtm/SljmkZG2ilqakND45YyabJNDnDPX/AOvPi4gueNfDY3X27zNzKyCJwrphJcjJR+8dAy7rRvqDYzusWDEWjkE3N0GH558O+rXSBc3+efDvql0lkCyEKpZQSyWVRBLJZVEEsiqIJZLL56zdCOEAyvDATYX5yvnl3fhbO2Ek43WtYcXjZ2jF+vzWeW3DHico/trjp2ZxeOMz5nx9Pwbt7l+0wmMOwm4N7XGbmI6Fu3LochCyPEXYRa559J0cwX1Kp2sevuVzVfY72fb7V/63f3eNuZvibPO+IMcCzFZxOnCcJuPwr2LLBkDQSQ1oLuUQACdp51ssmrHOIrObn9jblhllevGo+bSyWVsi0ZJZLK2RBLJZWyIJZFbJZBEVRBLLN3uzsPksSFm73Z2HyVgPwDYPJYLMcgbB5LBJBFUUHNfnnw76pdKua/Pfh31S6UKiIqqoIiqIMUWSIMUWS+fdBjzE8Qm0hacBPMVMpqJlcYuYjw+XdjcOOqDRLiGEmxabHPa4/wCh2LMbjQ5Rr8mMbAGtOfMGizdpA51p3uwzthtVG78RtcgkNsMxI/W69RYYYYbP+k4VM15jnj8OjZs2a57UZ3EXHE8c+f3RFki6HMxRZIqMUWSKDFFkiDFFkiDFLLJEGNkWSIIsne7Ow+Sir+Q7YfJWBW8gbB5LBZt5A2DyWKBZEsiDmfzz4d9UulXNn/O/Dvql0gQVLIigWREVHh7m19S6rkZLHaIYsLsNtB4tnfiuFlvgE8kbPYnDlHFhc256M+iwOlerV02UjewkgPaW3GkXFl8G9/cP2SNzcZfidi0YRosLC5XFOrP9KZmcZvm6mPaHfG7XfdiIjKKiMauJ+sy9CnDgxuOxdhGIjQXWGIj+brYiLsiKinDM3NiIiqCIiAiqIIiWVQSyWREBLKqICIiAiqiAq/kO2HyUVk5Dth8kGTOQNg8lismcgbB5KICiqIOY/Pfh31S6Zc1+e/Dvql01kEsll4lTvjLK1tPkyQ63Gvn4wvcNtnA/+r3Fnr247JmMZ8TU/LXZpz1xjOUeYuPh8G7cUroHCmNpM1uY2vxgDzGybixStgaKg3kz3OY5r5gSNJsvl3y7ivq2MEbwzC65BvY/rm5x816tPEWsa0nEWtALjpcQALnassccp3zlMTURXnift9W2WWMf4+OMTEzMzM8cx9/pLOytkRdLkLKWVRBFURAUVRBEsqiCJZVEEVREBRVEEVRECyiqIJZJTxHbD5KrCbku/afIoNjOSNg8kRnIGweSICIqg5c/534d9UumXLbrwVMO6YqYKZ1Qw0mQOGWKMtflspnyhFxa2jpW/hBW9WTeJpfWg6LAL3tn6eftVXOcIK3qybxNL604QVvVk3iaX1oOjRc5wgrerJvE0vrThDW9WTeJpfWg6NFznCGt6sm8TS+tOENb1ZL4ml9aDo0XOcIa3qybxNL604QVvVk3iaX1oOjRc5whrerJfE0vrThBW9WS+JpfWg6NFznCCt6sm8TS+tOENb1ZN4ml9aDo0XOcIK3qybxNL604QVvVkviaX1oOjRc5wgrerJfE0vrThBW9WS+JpfWg6NFznCCt6sm8TS+tOEFb1ZL4ml9aDo0XOcIK3qybxNL604QVvVkviaX1oOjRc5whrerJvE0vrThDW9WTeJpfWg6NFznCGt6sl8TS+tc1vN39boVO6NRBNRudAyd7MsC1pp7E/dvdfBKRm5JvtQfpCwm5Dv2nyKzssZuQ79p8igrOSNg8llZSPkjYPJVUFVAqgIiICIiCKoiAiIgIiICIiApZVEEsiqIOV4bn2PKZEe05f2X2TKi/tOPDk8pg5OHj4sNsPG0Z190W/SjditO2zWSyYrPDHxw+9fG8twyhuklhK8/gU7+re05T+39/kL/83DkMtydGRzcrTzWXP1P2eVs0xfPNC8+zV8JkMtQ50klWxzGPyJbk4GNGTGBl7WOd2awdZT79aeV0RiljMcrZ3CR7pI7iBrHPdGHR4XtAdxnFzQLc+cD5N1vtFp4qOeeAiZ0MLZxEccJkie4Ma9hey5YSeUAR2haW7z5wdziyWNjqKjngc7C5/wB5JBDEx7GGwe0OiJIJbcW/jmZ/svrZhUGaWHHNQNpcbp6iZz5cvHM+V5ewYGktfZjBZtwLc6Dsarf5BkWyUxE16ilhLbujc0VT2tZJZzblpa7EDazrGx0r0Yt9FM6bItlBeXujHFfgdIwEujbJhwOeMLrtBvxT0FcxJvKqp5JZ53QNlln3MkcyN0jow2geXvIc5gdd+J1m2zWF3G+bduTvIfBVYnNhewVc9SJXTVBeMsZHBrKbNEx4MmHHidcA5s+YPV31b8otzhHlAXF8kYthkAEbnHKSY2scDgY17y3TZh0aV5sX2hk0VHU+yy/3csUTm4iGwZWRsYc97mAuBxtLbN43SBnU+0PeXUbpZP2ecRhkc4wuc4Nyr2ZON9mtP4JJ2u/R46F9+6W9C9HT01O84YKilkaZnOcRHTysfgDrX5LbC/8AJQdKoBbQqiCLCfkO/afIrYsJ+Q79p8igRHijYO0ZislicxzZwdI+YTLDpH85j2FBmArZa8u3Wb2hXLt1h2hBlZLLHLN1h2hMu3WHaEGSqwyzdYdoTLN1h2hBnZRYZdusO0Jl29I7QgzsqteXbrN7Qrl26ze0IMrJZY5dusO0Jlm6w7QgzUWGWbrDtCuWbrDtCDKyWWOWbrDtCmXbrDtCDYi15dvS3tCuWbrN7QgyVssMs3WHaFMs3Wb2hBsRYZdusO0Jl26w7QgzUWOXbrDtCZdusO0IM1CFjlm6w7Qplm6w7Qg2WRYZdus3tCZdusO0IM1rn5J/UW7c3zTLt6Qdmc/9Ja+c5raB8yg//9k="/>
          <p:cNvSpPr>
            <a:spLocks noChangeAspect="1" noChangeArrowheads="1"/>
          </p:cNvSpPr>
          <p:nvPr/>
        </p:nvSpPr>
        <p:spPr bwMode="auto">
          <a:xfrm>
            <a:off x="215900" y="-47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3" name="10 Rectángulo"/>
          <p:cNvSpPr>
            <a:spLocks noChangeArrowheads="1"/>
          </p:cNvSpPr>
          <p:nvPr/>
        </p:nvSpPr>
        <p:spPr bwMode="auto">
          <a:xfrm>
            <a:off x="1933486" y="1620838"/>
            <a:ext cx="51403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s-E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Algoritmos de la correlación de Pearson</a:t>
            </a:r>
          </a:p>
        </p:txBody>
      </p:sp>
      <p:graphicFrame>
        <p:nvGraphicFramePr>
          <p:cNvPr id="44" name="6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7487946"/>
              </p:ext>
            </p:extLst>
          </p:nvPr>
        </p:nvGraphicFramePr>
        <p:xfrm>
          <a:off x="1319124" y="2597150"/>
          <a:ext cx="1227137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4" name="Ecuación" r:id="rId3" imgW="583920" imgH="469800" progId="Equation.3">
                  <p:embed/>
                </p:oleObj>
              </mc:Choice>
              <mc:Fallback>
                <p:oleObj name="Ecuación" r:id="rId3" imgW="58392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9124" y="2597150"/>
                        <a:ext cx="1227137" cy="987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8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3300304"/>
              </p:ext>
            </p:extLst>
          </p:nvPr>
        </p:nvGraphicFramePr>
        <p:xfrm>
          <a:off x="4948149" y="2668588"/>
          <a:ext cx="2281237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5" name="Ecuación" r:id="rId5" imgW="1091880" imgH="469800" progId="Equation.3">
                  <p:embed/>
                </p:oleObj>
              </mc:Choice>
              <mc:Fallback>
                <p:oleObj name="Ecuación" r:id="rId5" imgW="109188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48149" y="2668588"/>
                        <a:ext cx="2281237" cy="987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10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4542849"/>
              </p:ext>
            </p:extLst>
          </p:nvPr>
        </p:nvGraphicFramePr>
        <p:xfrm>
          <a:off x="839699" y="4613275"/>
          <a:ext cx="2185987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6" name="Ecuación" r:id="rId7" imgW="1041120" imgH="431640" progId="Equation.3">
                  <p:embed/>
                </p:oleObj>
              </mc:Choice>
              <mc:Fallback>
                <p:oleObj name="Ecuación" r:id="rId7" imgW="104112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9699" y="4613275"/>
                        <a:ext cx="2185987" cy="895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8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772721"/>
              </p:ext>
            </p:extLst>
          </p:nvPr>
        </p:nvGraphicFramePr>
        <p:xfrm>
          <a:off x="4948149" y="4757738"/>
          <a:ext cx="2333625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7" name="Ecuación" r:id="rId9" imgW="1117440" imgH="469800" progId="Equation.3">
                  <p:embed/>
                </p:oleObj>
              </mc:Choice>
              <mc:Fallback>
                <p:oleObj name="Ecuación" r:id="rId9" imgW="111744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48149" y="4757738"/>
                        <a:ext cx="2333625" cy="987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56125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s-MX" sz="3600" dirty="0" smtClean="0"/>
              <a:t>Ejercicios</a:t>
            </a:r>
            <a:endParaRPr lang="es-MX" sz="3600" dirty="0"/>
          </a:p>
        </p:txBody>
      </p:sp>
      <p:sp>
        <p:nvSpPr>
          <p:cNvPr id="11" name="AutoShape 2" descr="data:image/jpeg;base64,/9j/4AAQSkZJRgABAQAAAQABAAD/2wCEAAkGBhQPDxQUDxQUFBQUFBQUFBQUFBUUFBQUFBUVFBQUFBQXHCYeFxkkGRQUHy8gJCcpLCwsFR4xNTAqNSYrLCkBCQoKDgwOFw8PGCkgHCQ1LCssNTUvMCopNSwpKSosNSosKiwpLDUqKSk1LCkyLDAuKjYsLC8qKSwsLyo0LjMqKf/AABEIAMABAAMBIgACEQEDEQH/xAAbAAEBAAMBAQEAAAAAAAAAAAAAAQIDBgUEB//EAEEQAAEDAgEFDQUHBAIDAAAAAAEAAgMEERITITFScQUGFiIyQVFVkZKUsdIUM4XBxAcjQkVhcoEVJDVDRKElNNH/xAAYAQEBAQEBAAAAAAAAAAAAAAAAAQMEAv/EACkRAQACAgEDAwMEAwAAAAAAAAABEQIDIRITMUFhcVGB0TOR8PEEIiP/2gAMAwEAAhEDEQA/AP20nFmGYDSfkFg4MGkAn9Rc9pTFaMdNh2nSvmUmRvxM1R3QmJmqO6FoRS1b8TNUd0JiZqjuhaESxvxM1R3QmJmqO6FoRLG/EzVHdCYmao7oWhEsb8TNUd0JiZqjuhaESxvxM1R3QmJmqO6FoRLG/EzVHdCYmao7oWhEsb8TNUd0JiZqjuhaESxvxM1R3QmJmqO6FoRLG/EzVHdCYmao7oWhEsb8TNUd0JiZqjuhaESxvxM1R3QmJmqO6FoRLG/EzVHdCYmao7oWhEsb8TNUd0JiZqjuhaESx9LQw6AAf0zFZtNjY576D8ivjX0l14784F/5Gf5KxKI/3Y2DyXzr6H+7H8eS0KSoi8rdbfTS0b2MqqiKJ8nIa91iRfDc6ovmubDMeg2+6GuY92Fj2uOBknFNxk5S8RvBGYtdk32IP4VBxx+02Ibuf0/i4MGDKX/5V75Poth4v7l265f2GP8Arfu2f+hj5DeV7XytHKzDPpzLqUERWyWQRFUQRFUsgiqIgIiICIiAiIgIiWQEREBERARLIgIiIC3j3R2O+a0LePdnY75qwD/djYPJaFvf7sbB5LQkjkN8+7ENFWtkqHyNhmhbDUB1MZKYsxT5IvqNEZDpZbs42IObmGk57x2Ur3TT0EodFII2inDmEU+TlqTxGtN445DI54YQLZ7acLfu3w7zIK6SOV4LJoy200bnslEbS5xjY9rgWXLjn/Uqb1N6LdzhLhkfIZXYiXtjBFnyOALwMchtJYue5xJF81yEGP538O+rXQrnfzv4d9WuisoKorZLIIitksgiK2RBLK2RECyIiCIqiAiIgIiICIiBZfDHu3C5zwJBeMEv0gADMTfnF8y+9eWN7UAMlmn70EO4xzAm5w9GcArHb3eO3XvbbT2ue5fpVfPL7aSsZM3FE4ObouOkcy3L5NzNy2U0eCO9r3JJuSTm+S+te9fV0x1+fV42dEZz0XXpfkREXt4FuHuzsd5FaVu/1nY7yKsIP92Ng8loK+g8gbB5LUkjwt90Ej6W0LZn/eRmRlO/JzPiDuO2N+JtjoOkZgV8G8dlThJqY6iK1PRxltQ8OLqiJj2TyxgPcQ1wyOc2uQTa9yfg+0uloSGOqWUT6p2Tii9rlcxrI3yO472scHGMOLs4Gk5yACsPsxhiikqoomUAc0U73ybnySyROD8uGMeZCeM3A45jokGiyeg9o/5v4d9WuhXPgf8Am/h31a6OyDFFbK2UVjZFbK2QY2RZWSyCIrZLIiIrZLIIitksgiK2Xk74t130sbXRsxXdYk3wjNz25zzLxs2Y68Zzy8Q11a8tucYY+Zeqi100hexriC0uaCWnSCRcgravcTcWzmKmpRa4p2uuGua4tNjZwNj0G2hbbLyNxd7raV73Nc52LMLgZhe/8n9VnlOcZYxjFx6+zXDHXOGU5TU8V7/h6yK2Sy0YpZFbJZBirZWyWQRbf9Z2O+a12W0+7Ox3kVYA8gbB5LUtp5A2Bakkc1v43PY+FrjHT5R0sMAnnpWVORZJJbFhdpGJwFiQLvXi/ZYZA6pbIIQWtpsYio20hjnIny0Eoa0CRzCGkEEjC8EWxL29+1aKaDKyVM1PG6Snic+IsGRBe+8gxRuvfG0OHQxtrZ74byd0oZ8t7PuhLX4cniymD7q+O2HDGzlWPTyBo56No/znw76tdEudH+c+HfVro1BEVRBEVRBEVRBEVRBEVRBERzrC5zAc50KhAXk0O+Jk1Q+ENcC3FxjaxwGzs3MvWWtlMxri4NaHO0uAAJ2nnWWcZzOPTNR6/DXXlriMuuLn09peQ2Gq9uLi7+36Li1raLacV+de0qia9fRfMzc3z/PBt29yuIiorjjx6z7oiqLVkiKogiKogiKogi2n3Z2O8ita2H3Z2O8irAv4BsHktS2jkDYPJa7JI8LfRVOwNigldHK+SHHkcD6hlO+QRvlZGQSG4iAXYSBc9C8r7PxWB04rZKl+FlO3+5Y1obOMsKlsL2ZpYz904OHM4DSCtm/SljmkZG2ilqakND45YyabJNDnDPX/AOvPi4gueNfDY3X27zNzKyCJwrphJcjJR+8dAy7rRvqDYzusWDEWjkE3N0GH558O+rXSBc3+efDvql0lkCyEKpZQSyWVRBLJZVEEsiqIJZLL56zdCOEAyvDATYX5yvnl3fhbO2Ek43WtYcXjZ2jF+vzWeW3DHico/trjp2ZxeOMz5nx9Pwbt7l+0wmMOwm4N7XGbmI6Fu3LochCyPEXYRa559J0cwX1Kp2sevuVzVfY72fb7V/63f3eNuZvibPO+IMcCzFZxOnCcJuPwr2LLBkDQSQ1oLuUQACdp51ssmrHOIrObn9jblhllevGo+bSyWVsi0ZJZLK2RBLJZWyIJZFbJZBEVRBLLN3uzsPksSFm73Z2HyVgPwDYPJYLMcgbB5LBJBFUUHNfnnw76pdKua/Pfh31S6UKiIqqoIiqIMUWSIMUWS+fdBjzE8Qm0hacBPMVMpqJlcYuYjw+XdjcOOqDRLiGEmxabHPa4/wCh2LMbjQ5Rr8mMbAGtOfMGizdpA51p3uwzthtVG78RtcgkNsMxI/W69RYYYYbP+k4VM15jnj8OjZs2a57UZ3EXHE8c+f3RFki6HMxRZIqMUWSKDFFkiDFFkiDFLLJEGNkWSIIsne7Ow+Sir+Q7YfJWBW8gbB5LBZt5A2DyWKBZEsiDmfzz4d9UulXNn/O/Dvql0gQVLIigWREVHh7m19S6rkZLHaIYsLsNtB4tnfiuFlvgE8kbPYnDlHFhc256M+iwOlerV02UjewkgPaW3GkXFl8G9/cP2SNzcZfidi0YRosLC5XFOrP9KZmcZvm6mPaHfG7XfdiIjKKiMauJ+sy9CnDgxuOxdhGIjQXWGIj+brYiLsiKinDM3NiIiqCIiAiqIIiWVQSyWREBLKqICIiAiqiAq/kO2HyUVk5Dth8kGTOQNg8lismcgbB5KICiqIOY/Pfh31S6Zc1+e/Dvql01kEsll4lTvjLK1tPkyQ63Gvn4wvcNtnA/+r3Fnr247JmMZ8TU/LXZpz1xjOUeYuPh8G7cUroHCmNpM1uY2vxgDzGybixStgaKg3kz3OY5r5gSNJsvl3y7ivq2MEbwzC65BvY/rm5x816tPEWsa0nEWtALjpcQALnassccp3zlMTURXnift9W2WWMf4+OMTEzMzM8cx9/pLOytkRdLkLKWVRBFURAUVRBEsqiCJZVEEVREBRVEEVRECyiqIJZJTxHbD5KrCbku/afIoNjOSNg8kRnIGweSICIqg5c/534d9UumXLbrwVMO6YqYKZ1Qw0mQOGWKMtflspnyhFxa2jpW/hBW9WTeJpfWg6LAL3tn6eftVXOcIK3qybxNL604QVvVk3iaX1oOjRc5wgrerJvE0vrThDW9WTeJpfWg6NFznCGt6sm8TS+tOENb1ZL4ml9aDo0XOcIa3qybxNL604QVvVk3iaX1oOjRc5whrerJfE0vrThBW9WS+JpfWg6NFznCCt6sm8TS+tOENb1ZN4ml9aDo0XOcIK3qybxNL604QVvVkviaX1oOjRc5wgrerJfE0vrThBW9WS+JpfWg6NFznCCt6sm8TS+tOEFb1ZL4ml9aDo0XOcIK3qybxNL604QVvVkviaX1oOjRc5whrerJvE0vrThDW9WTeJpfWg6NFznCGt6sl8TS+tc1vN39boVO6NRBNRudAyd7MsC1pp7E/dvdfBKRm5JvtQfpCwm5Dv2nyKzssZuQ79p8igrOSNg8llZSPkjYPJVUFVAqgIiICIiCKoiAiIgIiICIiApZVEEsiqIOV4bn2PKZEe05f2X2TKi/tOPDk8pg5OHj4sNsPG0Z190W/SjditO2zWSyYrPDHxw+9fG8twyhuklhK8/gU7+re05T+39/kL/83DkMtydGRzcrTzWXP1P2eVs0xfPNC8+zV8JkMtQ50klWxzGPyJbk4GNGTGBl7WOd2awdZT79aeV0RiljMcrZ3CR7pI7iBrHPdGHR4XtAdxnFzQLc+cD5N1vtFp4qOeeAiZ0MLZxEccJkie4Ma9hey5YSeUAR2haW7z5wdziyWNjqKjngc7C5/wB5JBDEx7GGwe0OiJIJbcW/jmZ/svrZhUGaWHHNQNpcbp6iZz5cvHM+V5ewYGktfZjBZtwLc6Dsarf5BkWyUxE16ilhLbujc0VT2tZJZzblpa7EDazrGx0r0Yt9FM6bItlBeXujHFfgdIwEujbJhwOeMLrtBvxT0FcxJvKqp5JZ53QNlln3MkcyN0jow2geXvIc5gdd+J1m2zWF3G+bduTvIfBVYnNhewVc9SJXTVBeMsZHBrKbNEx4MmHHidcA5s+YPV31b8otzhHlAXF8kYthkAEbnHKSY2scDgY17y3TZh0aV5sX2hk0VHU+yy/3csUTm4iGwZWRsYc97mAuBxtLbN43SBnU+0PeXUbpZP2ecRhkc4wuc4Nyr2ZON9mtP4JJ2u/R46F9+6W9C9HT01O84YKilkaZnOcRHTysfgDrX5LbC/8AJQdKoBbQqiCLCfkO/afIrYsJ+Q79p8igRHijYO0ZislicxzZwdI+YTLDpH85j2FBmArZa8u3Wb2hXLt1h2hBlZLLHLN1h2hMu3WHaEGSqwyzdYdoTLN1h2hBnZRYZdusO0Jl29I7QgzsqteXbrN7Qrl26ze0IMrJZY5dusO0Jlm6w7QgzUWGWbrDtCuWbrDtCDKyWWOWbrDtCmXbrDtCDYi15dvS3tCuWbrN7QgyVssMs3WHaFMs3Wb2hBsRYZdusO0Jl26w7QgzUWOXbrDtCZdusO0IM1CFjlm6w7Qplm6w7Qg2WRYZdus3tCZdusO0IM1rn5J/UW7c3zTLt6Qdmc/9Ja+c5raB8yg//9k="/>
          <p:cNvSpPr>
            <a:spLocks noChangeAspect="1" noChangeArrowheads="1"/>
          </p:cNvSpPr>
          <p:nvPr/>
        </p:nvSpPr>
        <p:spPr bwMode="auto">
          <a:xfrm>
            <a:off x="63500" y="-1571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2" name="AutoShape 4" descr="data:image/jpeg;base64,/9j/4AAQSkZJRgABAQAAAQABAAD/2wCEAAkGBhQPDxQUDxQUFBQUFBQUFBQUFBUUFBQUFBUVFBQUFBQXHCYeFxkkGRQUHy8gJCcpLCwsFR4xNTAqNSYrLCkBCQoKDgwOFw8PGCkgHCQ1LCssNTUvMCopNSwpKSosNSosKiwpLDUqKSk1LCkyLDAuKjYsLC8qKSwsLyo0LjMqKf/AABEIAMABAAMBIgACEQEDEQH/xAAbAAEBAAMBAQEAAAAAAAAAAAAAAQIDBgUEB//EAEEQAAEDAgEFDQUHBAIDAAAAAAEAAgMEERITITFScQUGFiIyQVFVkZKUsdIUM4XBxAcjQkVhcoEVJDVDRKElNNH/xAAYAQEBAQEBAAAAAAAAAAAAAAAAAQMEAv/EACkRAQACAgEDAwMEAwAAAAAAAAABEQIDIRITMUFhcVGB0TOR8PEEIiP/2gAMAwEAAhEDEQA/AP20nFmGYDSfkFg4MGkAn9Rc9pTFaMdNh2nSvmUmRvxM1R3QmJmqO6FoRS1b8TNUd0JiZqjuhaESxvxM1R3QmJmqO6FoRLG/EzVHdCYmao7oWhEsb8TNUd0JiZqjuhaESxvxM1R3QmJmqO6FoRLG/EzVHdCYmao7oWhEsb8TNUd0JiZqjuhaESxvxM1R3QmJmqO6FoRLG/EzVHdCYmao7oWhEsb8TNUd0JiZqjuhaESxvxM1R3QmJmqO6FoRLG/EzVHdCYmao7oWhEsb8TNUd0JiZqjuhaESx9LQw6AAf0zFZtNjY576D8ivjX0l14784F/5Gf5KxKI/3Y2DyXzr6H+7H8eS0KSoi8rdbfTS0b2MqqiKJ8nIa91iRfDc6ovmubDMeg2+6GuY92Fj2uOBknFNxk5S8RvBGYtdk32IP4VBxx+02Ibuf0/i4MGDKX/5V75Poth4v7l265f2GP8Arfu2f+hj5DeV7XytHKzDPpzLqUERWyWQRFUQRFUsgiqIgIiICIiAiIgIiWQEREBERARLIgIiIC3j3R2O+a0LePdnY75qwD/djYPJaFvf7sbB5LQkjkN8+7ENFWtkqHyNhmhbDUB1MZKYsxT5IvqNEZDpZbs42IObmGk57x2Ur3TT0EodFII2inDmEU+TlqTxGtN445DI54YQLZ7acLfu3w7zIK6SOV4LJoy200bnslEbS5xjY9rgWXLjn/Uqb1N6LdzhLhkfIZXYiXtjBFnyOALwMchtJYue5xJF81yEGP538O+rXQrnfzv4d9WuisoKorZLIIitksgiK2RBLK2RECyIiCIqiAiIgIiICIiBZfDHu3C5zwJBeMEv0gADMTfnF8y+9eWN7UAMlmn70EO4xzAm5w9GcArHb3eO3XvbbT2ue5fpVfPL7aSsZM3FE4ObouOkcy3L5NzNy2U0eCO9r3JJuSTm+S+te9fV0x1+fV42dEZz0XXpfkREXt4FuHuzsd5FaVu/1nY7yKsIP92Ng8loK+g8gbB5LUkjwt90Ej6W0LZn/eRmRlO/JzPiDuO2N+JtjoOkZgV8G8dlThJqY6iK1PRxltQ8OLqiJj2TyxgPcQ1wyOc2uQTa9yfg+0uloSGOqWUT6p2Tii9rlcxrI3yO472scHGMOLs4Gk5yACsPsxhiikqoomUAc0U73ybnySyROD8uGMeZCeM3A45jokGiyeg9o/5v4d9WuhXPgf8Am/h31a6OyDFFbK2UVjZFbK2QY2RZWSyCIrZLIiIrZLIIitksgiK2Xk74t130sbXRsxXdYk3wjNz25zzLxs2Y68Zzy8Q11a8tucYY+Zeqi100hexriC0uaCWnSCRcgravcTcWzmKmpRa4p2uuGua4tNjZwNj0G2hbbLyNxd7raV73Nc52LMLgZhe/8n9VnlOcZYxjFx6+zXDHXOGU5TU8V7/h6yK2Sy0YpZFbJZBirZWyWQRbf9Z2O+a12W0+7Ox3kVYA8gbB5LUtp5A2Bakkc1v43PY+FrjHT5R0sMAnnpWVORZJJbFhdpGJwFiQLvXi/ZYZA6pbIIQWtpsYio20hjnIny0Eoa0CRzCGkEEjC8EWxL29+1aKaDKyVM1PG6Snic+IsGRBe+8gxRuvfG0OHQxtrZ74byd0oZ8t7PuhLX4cniymD7q+O2HDGzlWPTyBo56No/znw76tdEudH+c+HfVro1BEVRBEVRBEVRBEVRBEVRBERzrC5zAc50KhAXk0O+Jk1Q+ENcC3FxjaxwGzs3MvWWtlMxri4NaHO0uAAJ2nnWWcZzOPTNR6/DXXlriMuuLn09peQ2Gq9uLi7+36Li1raLacV+de0qia9fRfMzc3z/PBt29yuIiorjjx6z7oiqLVkiKogiKogiKogi2n3Z2O8ita2H3Z2O8irAv4BsHktS2jkDYPJa7JI8LfRVOwNigldHK+SHHkcD6hlO+QRvlZGQSG4iAXYSBc9C8r7PxWB04rZKl+FlO3+5Y1obOMsKlsL2ZpYz904OHM4DSCtm/SljmkZG2ilqakND45YyabJNDnDPX/AOvPi4gueNfDY3X27zNzKyCJwrphJcjJR+8dAy7rRvqDYzusWDEWjkE3N0GH558O+rXSBc3+efDvql0lkCyEKpZQSyWVRBLJZVEEsiqIJZLL56zdCOEAyvDATYX5yvnl3fhbO2Ek43WtYcXjZ2jF+vzWeW3DHico/trjp2ZxeOMz5nx9Pwbt7l+0wmMOwm4N7XGbmI6Fu3LochCyPEXYRa559J0cwX1Kp2sevuVzVfY72fb7V/63f3eNuZvibPO+IMcCzFZxOnCcJuPwr2LLBkDQSQ1oLuUQACdp51ssmrHOIrObn9jblhllevGo+bSyWVsi0ZJZLK2RBLJZWyIJZFbJZBEVRBLLN3uzsPksSFm73Z2HyVgPwDYPJYLMcgbB5LBJBFUUHNfnnw76pdKua/Pfh31S6UKiIqqoIiqIMUWSIMUWS+fdBjzE8Qm0hacBPMVMpqJlcYuYjw+XdjcOOqDRLiGEmxabHPa4/wCh2LMbjQ5Rr8mMbAGtOfMGizdpA51p3uwzthtVG78RtcgkNsMxI/W69RYYYYbP+k4VM15jnj8OjZs2a57UZ3EXHE8c+f3RFki6HMxRZIqMUWSKDFFkiDFFkiDFLLJEGNkWSIIsne7Ow+Sir+Q7YfJWBW8gbB5LBZt5A2DyWKBZEsiDmfzz4d9UulXNn/O/Dvql0gQVLIigWREVHh7m19S6rkZLHaIYsLsNtB4tnfiuFlvgE8kbPYnDlHFhc256M+iwOlerV02UjewkgPaW3GkXFl8G9/cP2SNzcZfidi0YRosLC5XFOrP9KZmcZvm6mPaHfG7XfdiIjKKiMauJ+sy9CnDgxuOxdhGIjQXWGIj+brYiLsiKinDM3NiIiqCIiAiqIIiWVQSyWREBLKqICIiAiqiAq/kO2HyUVk5Dth8kGTOQNg8lismcgbB5KICiqIOY/Pfh31S6Zc1+e/Dvql01kEsll4lTvjLK1tPkyQ63Gvn4wvcNtnA/+r3Fnr247JmMZ8TU/LXZpz1xjOUeYuPh8G7cUroHCmNpM1uY2vxgDzGybixStgaKg3kz3OY5r5gSNJsvl3y7ivq2MEbwzC65BvY/rm5x816tPEWsa0nEWtALjpcQALnassccp3zlMTURXnift9W2WWMf4+OMTEzMzM8cx9/pLOytkRdLkLKWVRBFURAUVRBEsqiCJZVEEVREBRVEEVRECyiqIJZJTxHbD5KrCbku/afIoNjOSNg8kRnIGweSICIqg5c/534d9UumXLbrwVMO6YqYKZ1Qw0mQOGWKMtflspnyhFxa2jpW/hBW9WTeJpfWg6LAL3tn6eftVXOcIK3qybxNL604QVvVk3iaX1oOjRc5wgrerJvE0vrThDW9WTeJpfWg6NFznCGt6sm8TS+tOENb1ZL4ml9aDo0XOcIa3qybxNL604QVvVk3iaX1oOjRc5whrerJfE0vrThBW9WS+JpfWg6NFznCCt6sm8TS+tOENb1ZN4ml9aDo0XOcIK3qybxNL604QVvVkviaX1oOjRc5wgrerJfE0vrThBW9WS+JpfWg6NFznCCt6sm8TS+tOEFb1ZL4ml9aDo0XOcIK3qybxNL604QVvVkviaX1oOjRc5whrerJvE0vrThDW9WTeJpfWg6NFznCGt6sl8TS+tc1vN39boVO6NRBNRudAyd7MsC1pp7E/dvdfBKRm5JvtQfpCwm5Dv2nyKzssZuQ79p8igrOSNg8llZSPkjYPJVUFVAqgIiICIiCKoiAiIgIiICIiApZVEEsiqIOV4bn2PKZEe05f2X2TKi/tOPDk8pg5OHj4sNsPG0Z190W/SjditO2zWSyYrPDHxw+9fG8twyhuklhK8/gU7+re05T+39/kL/83DkMtydGRzcrTzWXP1P2eVs0xfPNC8+zV8JkMtQ50klWxzGPyJbk4GNGTGBl7WOd2awdZT79aeV0RiljMcrZ3CR7pI7iBrHPdGHR4XtAdxnFzQLc+cD5N1vtFp4qOeeAiZ0MLZxEccJkie4Ma9hey5YSeUAR2haW7z5wdziyWNjqKjngc7C5/wB5JBDEx7GGwe0OiJIJbcW/jmZ/svrZhUGaWHHNQNpcbp6iZz5cvHM+V5ewYGktfZjBZtwLc6Dsarf5BkWyUxE16ilhLbujc0VT2tZJZzblpa7EDazrGx0r0Yt9FM6bItlBeXujHFfgdIwEujbJhwOeMLrtBvxT0FcxJvKqp5JZ53QNlln3MkcyN0jow2geXvIc5gdd+J1m2zWF3G+bduTvIfBVYnNhewVc9SJXTVBeMsZHBrKbNEx4MmHHidcA5s+YPV31b8otzhHlAXF8kYthkAEbnHKSY2scDgY17y3TZh0aV5sX2hk0VHU+yy/3csUTm4iGwZWRsYc97mAuBxtLbN43SBnU+0PeXUbpZP2ecRhkc4wuc4Nyr2ZON9mtP4JJ2u/R46F9+6W9C9HT01O84YKilkaZnOcRHTysfgDrX5LbC/8AJQdKoBbQqiCLCfkO/afIrYsJ+Q79p8igRHijYO0ZislicxzZwdI+YTLDpH85j2FBmArZa8u3Wb2hXLt1h2hBlZLLHLN1h2hMu3WHaEGSqwyzdYdoTLN1h2hBnZRYZdusO0Jl29I7QgzsqteXbrN7Qrl26ze0IMrJZY5dusO0Jlm6w7QgzUWGWbrDtCuWbrDtCDKyWWOWbrDtCmXbrDtCDYi15dvS3tCuWbrN7QgyVssMs3WHaFMs3Wb2hBsRYZdusO0Jl26w7QgzUWOXbrDtCZdusO0IM1CFjlm6w7Qplm6w7Qg2WRYZdus3tCZdusO0IM1rn5J/UW7c3zTLt6Qdmc/9Ja+c5raB8yg//9k="/>
          <p:cNvSpPr>
            <a:spLocks noChangeAspect="1" noChangeArrowheads="1"/>
          </p:cNvSpPr>
          <p:nvPr/>
        </p:nvSpPr>
        <p:spPr bwMode="auto">
          <a:xfrm>
            <a:off x="215900" y="-47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11535" y="1196752"/>
            <a:ext cx="829453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_tradnl" altLang="es-PE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Arial" pitchFamily="34" charset="0"/>
              </a:rPr>
              <a:t>Ejemplo 1.</a:t>
            </a:r>
            <a:endParaRPr kumimoji="0" lang="es-PE" altLang="es-PE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algn="just"/>
            <a:r>
              <a:rPr lang="es-MX" sz="2400" dirty="0"/>
              <a:t>El departamento de producción de una fábrica de coeficiente de confecciones textiles, desea explorar la relación entre la edad promedio de ellos (x), y la cantidad producida por semana (Y). Una muestra aleatoria para realizar el estudio reveló los siguientes datos:</a:t>
            </a:r>
            <a:endParaRPr lang="es-PE" sz="2400" dirty="0"/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224530" y="5587415"/>
            <a:ext cx="829453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MX" sz="2400" dirty="0" smtClean="0">
                <a:latin typeface="Arial Narrow" panose="020B0606020202030204" pitchFamily="34" charset="0"/>
              </a:rPr>
              <a:t>Aplique de </a:t>
            </a:r>
            <a:r>
              <a:rPr lang="es-MX" sz="2400" dirty="0">
                <a:latin typeface="Arial Narrow" panose="020B0606020202030204" pitchFamily="34" charset="0"/>
              </a:rPr>
              <a:t>la correlación de Pearson en los informes de investigación </a:t>
            </a:r>
            <a:endParaRPr kumimoji="0" lang="es-ES_tradnl" altLang="es-PE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Narrow" panose="020B0606020202030204" pitchFamily="34" charset="0"/>
              <a:cs typeface="Arial" pitchFamily="34" charset="0"/>
            </a:endParaRPr>
          </a:p>
        </p:txBody>
      </p:sp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0128474"/>
              </p:ext>
            </p:extLst>
          </p:nvPr>
        </p:nvGraphicFramePr>
        <p:xfrm>
          <a:off x="971600" y="3717032"/>
          <a:ext cx="7200800" cy="12961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4420"/>
                <a:gridCol w="992289"/>
                <a:gridCol w="992289"/>
                <a:gridCol w="992289"/>
                <a:gridCol w="992289"/>
                <a:gridCol w="993508"/>
                <a:gridCol w="1083716"/>
              </a:tblGrid>
              <a:tr h="648072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800" dirty="0">
                          <a:effectLst/>
                        </a:rPr>
                        <a:t>Y</a:t>
                      </a:r>
                      <a:endParaRPr lang="es-PE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800" dirty="0">
                          <a:effectLst/>
                        </a:rPr>
                        <a:t>30</a:t>
                      </a:r>
                      <a:endParaRPr lang="es-PE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800" dirty="0">
                          <a:effectLst/>
                        </a:rPr>
                        <a:t>45</a:t>
                      </a:r>
                      <a:endParaRPr lang="es-PE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800" dirty="0">
                          <a:effectLst/>
                        </a:rPr>
                        <a:t>52</a:t>
                      </a:r>
                      <a:endParaRPr lang="es-PE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800" dirty="0">
                          <a:effectLst/>
                        </a:rPr>
                        <a:t>55</a:t>
                      </a:r>
                      <a:endParaRPr lang="es-PE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800">
                          <a:effectLst/>
                        </a:rPr>
                        <a:t>70</a:t>
                      </a:r>
                      <a:endParaRPr lang="es-PE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800">
                          <a:effectLst/>
                        </a:rPr>
                        <a:t>75</a:t>
                      </a:r>
                      <a:endParaRPr lang="es-PE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48072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800">
                          <a:effectLst/>
                        </a:rPr>
                        <a:t>X</a:t>
                      </a:r>
                      <a:endParaRPr lang="es-PE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800">
                          <a:effectLst/>
                        </a:rPr>
                        <a:t>28</a:t>
                      </a:r>
                      <a:endParaRPr lang="es-PE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800">
                          <a:effectLst/>
                        </a:rPr>
                        <a:t>43</a:t>
                      </a:r>
                      <a:endParaRPr lang="es-PE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800">
                          <a:effectLst/>
                        </a:rPr>
                        <a:t>48</a:t>
                      </a:r>
                      <a:endParaRPr lang="es-PE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800">
                          <a:effectLst/>
                        </a:rPr>
                        <a:t>52</a:t>
                      </a:r>
                      <a:endParaRPr lang="es-PE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800">
                          <a:effectLst/>
                        </a:rPr>
                        <a:t>60</a:t>
                      </a:r>
                      <a:endParaRPr lang="es-PE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800" dirty="0">
                          <a:effectLst/>
                        </a:rPr>
                        <a:t>63</a:t>
                      </a:r>
                      <a:endParaRPr lang="es-PE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9539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691</TotalTime>
  <Words>615</Words>
  <Application>Microsoft Office PowerPoint</Application>
  <PresentationFormat>Presentación en pantalla (4:3)</PresentationFormat>
  <Paragraphs>130</Paragraphs>
  <Slides>11</Slides>
  <Notes>4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3" baseType="lpstr">
      <vt:lpstr>Tema de Office</vt:lpstr>
      <vt:lpstr>Ecuación</vt:lpstr>
      <vt:lpstr>Sesión II: Correlación de Pearson (Correlacionar unidades)</vt:lpstr>
      <vt:lpstr>Nivel investigativo relacional</vt:lpstr>
      <vt:lpstr>Presentación de PowerPoint</vt:lpstr>
      <vt:lpstr>Analogías</vt:lpstr>
      <vt:lpstr>Comprobación de distribución normal</vt:lpstr>
      <vt:lpstr>Correlación de unidades</vt:lpstr>
      <vt:lpstr>Gráficas de correlaciones</vt:lpstr>
      <vt:lpstr>Algoritmos de la correlación de Pearson </vt:lpstr>
      <vt:lpstr>Ejercicios</vt:lpstr>
      <vt:lpstr>Aplicación de la correlación de Pearson en los informes de investigación </vt:lpstr>
      <vt:lpstr>Aplicación de la correlación de Pearson en los informes de investigación </vt:lpstr>
    </vt:vector>
  </TitlesOfParts>
  <Company>USMP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Sesión II: El problema de investigación y la fundamentación teórica</dc:title>
  <dc:creator>Investigacion</dc:creator>
  <cp:lastModifiedBy>docente</cp:lastModifiedBy>
  <cp:revision>56</cp:revision>
  <dcterms:created xsi:type="dcterms:W3CDTF">2013-04-18T15:56:27Z</dcterms:created>
  <dcterms:modified xsi:type="dcterms:W3CDTF">2016-10-18T21:43:20Z</dcterms:modified>
</cp:coreProperties>
</file>