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5" r:id="rId1"/>
  </p:sldMasterIdLst>
  <p:handoutMasterIdLst>
    <p:handoutMasterId r:id="rId33"/>
  </p:handoutMasterIdLst>
  <p:sldIdLst>
    <p:sldId id="283" r:id="rId2"/>
    <p:sldId id="323" r:id="rId3"/>
    <p:sldId id="371" r:id="rId4"/>
    <p:sldId id="372" r:id="rId5"/>
    <p:sldId id="375" r:id="rId6"/>
    <p:sldId id="376" r:id="rId7"/>
    <p:sldId id="329" r:id="rId8"/>
    <p:sldId id="344" r:id="rId9"/>
    <p:sldId id="330" r:id="rId10"/>
    <p:sldId id="339" r:id="rId11"/>
    <p:sldId id="345" r:id="rId12"/>
    <p:sldId id="346" r:id="rId13"/>
    <p:sldId id="347" r:id="rId14"/>
    <p:sldId id="348" r:id="rId15"/>
    <p:sldId id="349" r:id="rId16"/>
    <p:sldId id="350" r:id="rId17"/>
    <p:sldId id="352" r:id="rId18"/>
    <p:sldId id="353" r:id="rId19"/>
    <p:sldId id="355" r:id="rId20"/>
    <p:sldId id="356" r:id="rId21"/>
    <p:sldId id="337" r:id="rId22"/>
    <p:sldId id="358" r:id="rId23"/>
    <p:sldId id="359" r:id="rId24"/>
    <p:sldId id="360" r:id="rId25"/>
    <p:sldId id="361" r:id="rId26"/>
    <p:sldId id="362" r:id="rId27"/>
    <p:sldId id="363" r:id="rId28"/>
    <p:sldId id="364" r:id="rId29"/>
    <p:sldId id="365" r:id="rId30"/>
    <p:sldId id="366" r:id="rId31"/>
    <p:sldId id="368" r:id="rId32"/>
  </p:sldIdLst>
  <p:sldSz cx="9144000" cy="6858000" type="screen4x3"/>
  <p:notesSz cx="6645275" cy="9779000"/>
  <p:defaultTextStyle>
    <a:defPPr>
      <a:defRPr lang="es-ES_tradnl"/>
    </a:defPPr>
    <a:lvl1pPr algn="ctr" rtl="0" fontAlgn="base">
      <a:lnSpc>
        <a:spcPct val="87000"/>
      </a:lnSpc>
      <a:spcBef>
        <a:spcPct val="0"/>
      </a:spcBef>
      <a:spcAft>
        <a:spcPct val="0"/>
      </a:spcAft>
      <a:defRPr sz="1000" kern="1200">
        <a:solidFill>
          <a:schemeClr val="tx1"/>
        </a:solidFill>
        <a:latin typeface="Arial" pitchFamily="34" charset="0"/>
        <a:ea typeface="+mn-ea"/>
        <a:cs typeface="+mn-cs"/>
      </a:defRPr>
    </a:lvl1pPr>
    <a:lvl2pPr marL="457200" algn="ctr" rtl="0" fontAlgn="base">
      <a:lnSpc>
        <a:spcPct val="87000"/>
      </a:lnSpc>
      <a:spcBef>
        <a:spcPct val="0"/>
      </a:spcBef>
      <a:spcAft>
        <a:spcPct val="0"/>
      </a:spcAft>
      <a:defRPr sz="1000" kern="1200">
        <a:solidFill>
          <a:schemeClr val="tx1"/>
        </a:solidFill>
        <a:latin typeface="Arial" pitchFamily="34" charset="0"/>
        <a:ea typeface="+mn-ea"/>
        <a:cs typeface="+mn-cs"/>
      </a:defRPr>
    </a:lvl2pPr>
    <a:lvl3pPr marL="914400" algn="ctr" rtl="0" fontAlgn="base">
      <a:lnSpc>
        <a:spcPct val="87000"/>
      </a:lnSpc>
      <a:spcBef>
        <a:spcPct val="0"/>
      </a:spcBef>
      <a:spcAft>
        <a:spcPct val="0"/>
      </a:spcAft>
      <a:defRPr sz="1000" kern="1200">
        <a:solidFill>
          <a:schemeClr val="tx1"/>
        </a:solidFill>
        <a:latin typeface="Arial" pitchFamily="34" charset="0"/>
        <a:ea typeface="+mn-ea"/>
        <a:cs typeface="+mn-cs"/>
      </a:defRPr>
    </a:lvl3pPr>
    <a:lvl4pPr marL="1371600" algn="ctr" rtl="0" fontAlgn="base">
      <a:lnSpc>
        <a:spcPct val="87000"/>
      </a:lnSpc>
      <a:spcBef>
        <a:spcPct val="0"/>
      </a:spcBef>
      <a:spcAft>
        <a:spcPct val="0"/>
      </a:spcAft>
      <a:defRPr sz="1000" kern="1200">
        <a:solidFill>
          <a:schemeClr val="tx1"/>
        </a:solidFill>
        <a:latin typeface="Arial" pitchFamily="34" charset="0"/>
        <a:ea typeface="+mn-ea"/>
        <a:cs typeface="+mn-cs"/>
      </a:defRPr>
    </a:lvl4pPr>
    <a:lvl5pPr marL="1828800" algn="ctr" rtl="0" fontAlgn="base">
      <a:lnSpc>
        <a:spcPct val="87000"/>
      </a:lnSpc>
      <a:spcBef>
        <a:spcPct val="0"/>
      </a:spcBef>
      <a:spcAft>
        <a:spcPct val="0"/>
      </a:spcAft>
      <a:defRPr sz="1000" kern="1200">
        <a:solidFill>
          <a:schemeClr val="tx1"/>
        </a:solidFill>
        <a:latin typeface="Arial" pitchFamily="34" charset="0"/>
        <a:ea typeface="+mn-ea"/>
        <a:cs typeface="+mn-cs"/>
      </a:defRPr>
    </a:lvl5pPr>
    <a:lvl6pPr marL="2286000" algn="l" defTabSz="914400" rtl="0" eaLnBrk="1" latinLnBrk="0" hangingPunct="1">
      <a:defRPr sz="1000" kern="1200">
        <a:solidFill>
          <a:schemeClr val="tx1"/>
        </a:solidFill>
        <a:latin typeface="Arial" pitchFamily="34" charset="0"/>
        <a:ea typeface="+mn-ea"/>
        <a:cs typeface="+mn-cs"/>
      </a:defRPr>
    </a:lvl6pPr>
    <a:lvl7pPr marL="2743200" algn="l" defTabSz="914400" rtl="0" eaLnBrk="1" latinLnBrk="0" hangingPunct="1">
      <a:defRPr sz="1000" kern="1200">
        <a:solidFill>
          <a:schemeClr val="tx1"/>
        </a:solidFill>
        <a:latin typeface="Arial" pitchFamily="34" charset="0"/>
        <a:ea typeface="+mn-ea"/>
        <a:cs typeface="+mn-cs"/>
      </a:defRPr>
    </a:lvl7pPr>
    <a:lvl8pPr marL="3200400" algn="l" defTabSz="914400" rtl="0" eaLnBrk="1" latinLnBrk="0" hangingPunct="1">
      <a:defRPr sz="1000" kern="1200">
        <a:solidFill>
          <a:schemeClr val="tx1"/>
        </a:solidFill>
        <a:latin typeface="Arial" pitchFamily="34" charset="0"/>
        <a:ea typeface="+mn-ea"/>
        <a:cs typeface="+mn-cs"/>
      </a:defRPr>
    </a:lvl8pPr>
    <a:lvl9pPr marL="3657600" algn="l" defTabSz="914400" rtl="0" eaLnBrk="1" latinLnBrk="0" hangingPunct="1">
      <a:defRPr sz="10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s Ramirez Gutierrez" initials="FRG"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1682E6"/>
    <a:srgbClr val="000099"/>
    <a:srgbClr val="DDDDDD"/>
    <a:srgbClr val="DAE5F6"/>
    <a:srgbClr val="D7E3F5"/>
    <a:srgbClr val="FFECD9"/>
    <a:srgbClr val="C0C0C0"/>
    <a:srgbClr val="FFE4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39" autoAdjust="0"/>
    <p:restoredTop sz="95883" autoAdjust="0"/>
  </p:normalViewPr>
  <p:slideViewPr>
    <p:cSldViewPr>
      <p:cViewPr>
        <p:scale>
          <a:sx n="100" d="100"/>
          <a:sy n="100" d="100"/>
        </p:scale>
        <p:origin x="5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2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C6C623-D362-40E7-9D76-138208986B15}" type="doc">
      <dgm:prSet loTypeId="urn:microsoft.com/office/officeart/2005/8/layout/chevron1" loCatId="process" qsTypeId="urn:microsoft.com/office/officeart/2005/8/quickstyle/simple4" qsCatId="simple" csTypeId="urn:microsoft.com/office/officeart/2005/8/colors/colorful1#1" csCatId="colorful" phldr="1"/>
      <dgm:spPr/>
    </dgm:pt>
    <dgm:pt modelId="{8D3C1738-40AF-48B0-B8D0-98CA858133B3}">
      <dgm:prSet phldrT="[Texto]" custT="1"/>
      <dgm:spPr/>
      <dgm:t>
        <a:bodyPr/>
        <a:lstStyle/>
        <a:p>
          <a:pPr algn="just"/>
          <a:r>
            <a:rPr lang="es-PE" sz="2000" b="1" dirty="0" smtClean="0"/>
            <a:t>1. Construir un gráfico denominado diagrama de dispersión.</a:t>
          </a:r>
          <a:endParaRPr lang="es-PE" sz="2000" b="1" dirty="0"/>
        </a:p>
      </dgm:t>
    </dgm:pt>
    <dgm:pt modelId="{55CBCA1E-1757-4131-B656-A7E7806EEE4B}" type="parTrans" cxnId="{3FE3F07C-361D-492B-9B81-041DA0472C63}">
      <dgm:prSet/>
      <dgm:spPr/>
      <dgm:t>
        <a:bodyPr/>
        <a:lstStyle/>
        <a:p>
          <a:endParaRPr lang="es-PE"/>
        </a:p>
      </dgm:t>
    </dgm:pt>
    <dgm:pt modelId="{637C1176-E340-48D9-9F86-12FB9FE78937}" type="sibTrans" cxnId="{3FE3F07C-361D-492B-9B81-041DA0472C63}">
      <dgm:prSet/>
      <dgm:spPr/>
      <dgm:t>
        <a:bodyPr/>
        <a:lstStyle/>
        <a:p>
          <a:endParaRPr lang="es-PE"/>
        </a:p>
      </dgm:t>
    </dgm:pt>
    <dgm:pt modelId="{A41FB9CE-7CD4-499B-941D-E3C4D58E32F1}" type="pres">
      <dgm:prSet presAssocID="{D9C6C623-D362-40E7-9D76-138208986B15}" presName="Name0" presStyleCnt="0">
        <dgm:presLayoutVars>
          <dgm:dir/>
          <dgm:animLvl val="lvl"/>
          <dgm:resizeHandles val="exact"/>
        </dgm:presLayoutVars>
      </dgm:prSet>
      <dgm:spPr/>
    </dgm:pt>
    <dgm:pt modelId="{BBC8602B-954D-428F-A91D-9237DBBA3AAE}" type="pres">
      <dgm:prSet presAssocID="{8D3C1738-40AF-48B0-B8D0-98CA858133B3}" presName="parTxOnly" presStyleLbl="node1" presStyleIdx="0" presStyleCnt="1" custLinFactNeighborX="-49" custLinFactNeighborY="-7143">
        <dgm:presLayoutVars>
          <dgm:chMax val="0"/>
          <dgm:chPref val="0"/>
          <dgm:bulletEnabled val="1"/>
        </dgm:presLayoutVars>
      </dgm:prSet>
      <dgm:spPr/>
      <dgm:t>
        <a:bodyPr/>
        <a:lstStyle/>
        <a:p>
          <a:endParaRPr lang="es-PE"/>
        </a:p>
      </dgm:t>
    </dgm:pt>
  </dgm:ptLst>
  <dgm:cxnLst>
    <dgm:cxn modelId="{5E3DF0C0-A3F3-42ED-AB38-3C640FBCCA73}" type="presOf" srcId="{D9C6C623-D362-40E7-9D76-138208986B15}" destId="{A41FB9CE-7CD4-499B-941D-E3C4D58E32F1}" srcOrd="0" destOrd="0" presId="urn:microsoft.com/office/officeart/2005/8/layout/chevron1"/>
    <dgm:cxn modelId="{3FE3F07C-361D-492B-9B81-041DA0472C63}" srcId="{D9C6C623-D362-40E7-9D76-138208986B15}" destId="{8D3C1738-40AF-48B0-B8D0-98CA858133B3}" srcOrd="0" destOrd="0" parTransId="{55CBCA1E-1757-4131-B656-A7E7806EEE4B}" sibTransId="{637C1176-E340-48D9-9F86-12FB9FE78937}"/>
    <dgm:cxn modelId="{6590B177-E1E0-4976-92C3-4980E7E19418}" type="presOf" srcId="{8D3C1738-40AF-48B0-B8D0-98CA858133B3}" destId="{BBC8602B-954D-428F-A91D-9237DBBA3AAE}" srcOrd="0" destOrd="0" presId="urn:microsoft.com/office/officeart/2005/8/layout/chevron1"/>
    <dgm:cxn modelId="{7F746B04-A6B4-4CCE-B495-272DE304A204}" type="presParOf" srcId="{A41FB9CE-7CD4-499B-941D-E3C4D58E32F1}" destId="{BBC8602B-954D-428F-A91D-9237DBBA3AAE}" srcOrd="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C6C623-D362-40E7-9D76-138208986B15}" type="doc">
      <dgm:prSet loTypeId="urn:microsoft.com/office/officeart/2005/8/layout/chevron1" loCatId="process" qsTypeId="urn:microsoft.com/office/officeart/2005/8/quickstyle/simple1" qsCatId="simple" csTypeId="urn:microsoft.com/office/officeart/2005/8/colors/accent3_2" csCatId="accent3" phldr="1"/>
      <dgm:spPr/>
    </dgm:pt>
    <dgm:pt modelId="{8D3C1738-40AF-48B0-B8D0-98CA858133B3}">
      <dgm:prSet phldrT="[Texto]" custT="1"/>
      <dgm:spPr/>
      <dgm:t>
        <a:bodyPr/>
        <a:lstStyle/>
        <a:p>
          <a:pPr algn="just"/>
          <a:r>
            <a:rPr lang="es-PE" sz="2000" b="1" dirty="0" smtClean="0"/>
            <a:t>2. Una vez realizado el gráfico, analizar su forma y el tipo de modelo matemático para la línea de regresión.</a:t>
          </a:r>
          <a:endParaRPr lang="es-PE" sz="2000" b="1" dirty="0"/>
        </a:p>
      </dgm:t>
    </dgm:pt>
    <dgm:pt modelId="{55CBCA1E-1757-4131-B656-A7E7806EEE4B}" type="parTrans" cxnId="{3FE3F07C-361D-492B-9B81-041DA0472C63}">
      <dgm:prSet/>
      <dgm:spPr/>
      <dgm:t>
        <a:bodyPr/>
        <a:lstStyle/>
        <a:p>
          <a:endParaRPr lang="es-PE"/>
        </a:p>
      </dgm:t>
    </dgm:pt>
    <dgm:pt modelId="{637C1176-E340-48D9-9F86-12FB9FE78937}" type="sibTrans" cxnId="{3FE3F07C-361D-492B-9B81-041DA0472C63}">
      <dgm:prSet/>
      <dgm:spPr/>
      <dgm:t>
        <a:bodyPr/>
        <a:lstStyle/>
        <a:p>
          <a:endParaRPr lang="es-PE"/>
        </a:p>
      </dgm:t>
    </dgm:pt>
    <dgm:pt modelId="{A41FB9CE-7CD4-499B-941D-E3C4D58E32F1}" type="pres">
      <dgm:prSet presAssocID="{D9C6C623-D362-40E7-9D76-138208986B15}" presName="Name0" presStyleCnt="0">
        <dgm:presLayoutVars>
          <dgm:dir/>
          <dgm:animLvl val="lvl"/>
          <dgm:resizeHandles val="exact"/>
        </dgm:presLayoutVars>
      </dgm:prSet>
      <dgm:spPr/>
    </dgm:pt>
    <dgm:pt modelId="{BBC8602B-954D-428F-A91D-9237DBBA3AAE}" type="pres">
      <dgm:prSet presAssocID="{8D3C1738-40AF-48B0-B8D0-98CA858133B3}" presName="parTxOnly" presStyleLbl="node1" presStyleIdx="0" presStyleCnt="1" custLinFactNeighborX="952" custLinFactNeighborY="-28571">
        <dgm:presLayoutVars>
          <dgm:chMax val="0"/>
          <dgm:chPref val="0"/>
          <dgm:bulletEnabled val="1"/>
        </dgm:presLayoutVars>
      </dgm:prSet>
      <dgm:spPr/>
      <dgm:t>
        <a:bodyPr/>
        <a:lstStyle/>
        <a:p>
          <a:endParaRPr lang="es-PE"/>
        </a:p>
      </dgm:t>
    </dgm:pt>
  </dgm:ptLst>
  <dgm:cxnLst>
    <dgm:cxn modelId="{3FE3F07C-361D-492B-9B81-041DA0472C63}" srcId="{D9C6C623-D362-40E7-9D76-138208986B15}" destId="{8D3C1738-40AF-48B0-B8D0-98CA858133B3}" srcOrd="0" destOrd="0" parTransId="{55CBCA1E-1757-4131-B656-A7E7806EEE4B}" sibTransId="{637C1176-E340-48D9-9F86-12FB9FE78937}"/>
    <dgm:cxn modelId="{69601277-F354-4748-A77E-5BD3D26481DE}" type="presOf" srcId="{D9C6C623-D362-40E7-9D76-138208986B15}" destId="{A41FB9CE-7CD4-499B-941D-E3C4D58E32F1}" srcOrd="0" destOrd="0" presId="urn:microsoft.com/office/officeart/2005/8/layout/chevron1"/>
    <dgm:cxn modelId="{D12EAB2B-E4A5-4788-9D27-4C23F8D73F3F}" type="presOf" srcId="{8D3C1738-40AF-48B0-B8D0-98CA858133B3}" destId="{BBC8602B-954D-428F-A91D-9237DBBA3AAE}" srcOrd="0" destOrd="0" presId="urn:microsoft.com/office/officeart/2005/8/layout/chevron1"/>
    <dgm:cxn modelId="{C851719F-F326-46D5-BD7C-4BF3470009A6}" type="presParOf" srcId="{A41FB9CE-7CD4-499B-941D-E3C4D58E32F1}" destId="{BBC8602B-954D-428F-A91D-9237DBBA3AAE}" srcOrd="0"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879725" cy="461963"/>
          </a:xfrm>
          <a:prstGeom prst="rect">
            <a:avLst/>
          </a:prstGeom>
          <a:noFill/>
          <a:ln>
            <a:noFill/>
          </a:ln>
          <a:effectLst/>
          <a:extLst>
            <a:ext uri="{909E8E84-426E-40DD-AFC4-6F175D3DCCD1}">
              <a14:hiddenFill xmlns:a14="http://schemas.microsoft.com/office/drawing/2010/main">
                <a:solidFill>
                  <a:srgbClr val="33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192" tIns="45596" rIns="91192" bIns="45596" numCol="1" anchor="ctr" anchorCtr="0" compatLnSpc="1">
            <a:prstTxWarp prst="textNoShape">
              <a:avLst/>
            </a:prstTxWarp>
            <a:flatTx/>
          </a:bodyPr>
          <a:lstStyle>
            <a:lvl1pPr algn="l" defTabSz="912813" eaLnBrk="0" hangingPunct="0">
              <a:lnSpc>
                <a:spcPct val="100000"/>
              </a:lnSpc>
              <a:defRPr sz="1200" b="1">
                <a:solidFill>
                  <a:srgbClr val="EFF755"/>
                </a:solidFill>
              </a:defRPr>
            </a:lvl1pPr>
          </a:lstStyle>
          <a:p>
            <a:endParaRPr lang="es-ES_tradnl"/>
          </a:p>
        </p:txBody>
      </p:sp>
      <p:sp>
        <p:nvSpPr>
          <p:cNvPr id="8195" name="Rectangle 3"/>
          <p:cNvSpPr>
            <a:spLocks noGrp="1" noChangeArrowheads="1"/>
          </p:cNvSpPr>
          <p:nvPr>
            <p:ph type="dt" sz="quarter" idx="1"/>
          </p:nvPr>
        </p:nvSpPr>
        <p:spPr bwMode="auto">
          <a:xfrm>
            <a:off x="3765550" y="0"/>
            <a:ext cx="2879725" cy="461963"/>
          </a:xfrm>
          <a:prstGeom prst="rect">
            <a:avLst/>
          </a:prstGeom>
          <a:noFill/>
          <a:ln>
            <a:noFill/>
          </a:ln>
          <a:effectLst/>
          <a:extLst>
            <a:ext uri="{909E8E84-426E-40DD-AFC4-6F175D3DCCD1}">
              <a14:hiddenFill xmlns:a14="http://schemas.microsoft.com/office/drawing/2010/main">
                <a:solidFill>
                  <a:srgbClr val="33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192" tIns="45596" rIns="91192" bIns="45596" numCol="1" anchor="ctr" anchorCtr="0" compatLnSpc="1">
            <a:prstTxWarp prst="textNoShape">
              <a:avLst/>
            </a:prstTxWarp>
            <a:flatTx/>
          </a:bodyPr>
          <a:lstStyle>
            <a:lvl1pPr algn="r" defTabSz="912813" eaLnBrk="0" hangingPunct="0">
              <a:lnSpc>
                <a:spcPct val="100000"/>
              </a:lnSpc>
              <a:defRPr sz="1200" b="1">
                <a:solidFill>
                  <a:srgbClr val="EFF755"/>
                </a:solidFill>
              </a:defRPr>
            </a:lvl1pPr>
          </a:lstStyle>
          <a:p>
            <a:endParaRPr lang="es-ES_tradnl"/>
          </a:p>
        </p:txBody>
      </p:sp>
      <p:sp>
        <p:nvSpPr>
          <p:cNvPr id="8196" name="Rectangle 4"/>
          <p:cNvSpPr>
            <a:spLocks noGrp="1" noChangeArrowheads="1"/>
          </p:cNvSpPr>
          <p:nvPr>
            <p:ph type="ftr" sz="quarter" idx="2"/>
          </p:nvPr>
        </p:nvSpPr>
        <p:spPr bwMode="auto">
          <a:xfrm>
            <a:off x="0" y="9258300"/>
            <a:ext cx="2879725" cy="539750"/>
          </a:xfrm>
          <a:prstGeom prst="rect">
            <a:avLst/>
          </a:prstGeom>
          <a:noFill/>
          <a:ln>
            <a:noFill/>
          </a:ln>
          <a:effectLst/>
          <a:extLst>
            <a:ext uri="{909E8E84-426E-40DD-AFC4-6F175D3DCCD1}">
              <a14:hiddenFill xmlns:a14="http://schemas.microsoft.com/office/drawing/2010/main">
                <a:solidFill>
                  <a:srgbClr val="33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192" tIns="45596" rIns="91192" bIns="45596" numCol="1" anchor="b" anchorCtr="0" compatLnSpc="1">
            <a:prstTxWarp prst="textNoShape">
              <a:avLst/>
            </a:prstTxWarp>
            <a:flatTx/>
          </a:bodyPr>
          <a:lstStyle>
            <a:lvl1pPr algn="l" defTabSz="912813" eaLnBrk="0" hangingPunct="0">
              <a:lnSpc>
                <a:spcPct val="100000"/>
              </a:lnSpc>
              <a:defRPr sz="1200" b="1">
                <a:solidFill>
                  <a:srgbClr val="EFF755"/>
                </a:solidFill>
              </a:defRPr>
            </a:lvl1pPr>
          </a:lstStyle>
          <a:p>
            <a:endParaRPr lang="es-ES_tradnl"/>
          </a:p>
        </p:txBody>
      </p:sp>
      <p:sp>
        <p:nvSpPr>
          <p:cNvPr id="8197" name="Rectangle 5"/>
          <p:cNvSpPr>
            <a:spLocks noGrp="1" noChangeArrowheads="1"/>
          </p:cNvSpPr>
          <p:nvPr>
            <p:ph type="sldNum" sz="quarter" idx="3"/>
          </p:nvPr>
        </p:nvSpPr>
        <p:spPr bwMode="auto">
          <a:xfrm>
            <a:off x="3765550" y="9258300"/>
            <a:ext cx="2879725" cy="539750"/>
          </a:xfrm>
          <a:prstGeom prst="rect">
            <a:avLst/>
          </a:prstGeom>
          <a:noFill/>
          <a:ln>
            <a:noFill/>
          </a:ln>
          <a:effectLst/>
          <a:extLst>
            <a:ext uri="{909E8E84-426E-40DD-AFC4-6F175D3DCCD1}">
              <a14:hiddenFill xmlns:a14="http://schemas.microsoft.com/office/drawing/2010/main">
                <a:solidFill>
                  <a:srgbClr val="33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192" tIns="45596" rIns="91192" bIns="45596" numCol="1" anchor="b" anchorCtr="0" compatLnSpc="1">
            <a:prstTxWarp prst="textNoShape">
              <a:avLst/>
            </a:prstTxWarp>
            <a:flatTx/>
          </a:bodyPr>
          <a:lstStyle>
            <a:lvl1pPr algn="r" defTabSz="912813" eaLnBrk="0" hangingPunct="0">
              <a:lnSpc>
                <a:spcPct val="100000"/>
              </a:lnSpc>
              <a:defRPr sz="1200" b="1">
                <a:solidFill>
                  <a:srgbClr val="EFF755"/>
                </a:solidFill>
              </a:defRPr>
            </a:lvl1pPr>
          </a:lstStyle>
          <a:p>
            <a:fld id="{1EA5D4C3-EAC5-47DC-993E-C432AB3F9DD5}" type="slidenum">
              <a:rPr lang="es-ES_tradnl"/>
              <a:pPr/>
              <a:t>‹Nº›</a:t>
            </a:fld>
            <a:endParaRPr lang="es-ES_tradnl"/>
          </a:p>
        </p:txBody>
      </p:sp>
    </p:spTree>
    <p:extLst>
      <p:ext uri="{BB962C8B-B14F-4D97-AF65-F5344CB8AC3E}">
        <p14:creationId xmlns:p14="http://schemas.microsoft.com/office/powerpoint/2010/main" val="33317557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5" name="4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6" name="5 Marcador de número de diapositiva"/>
          <p:cNvSpPr>
            <a:spLocks noGrp="1"/>
          </p:cNvSpPr>
          <p:nvPr>
            <p:ph type="sldNum" sz="quarter" idx="12"/>
          </p:nvPr>
        </p:nvSpPr>
        <p:spPr/>
        <p:txBody>
          <a:bodyPr/>
          <a:lstStyle/>
          <a:p>
            <a:pPr algn="r" eaLnBrk="1" latinLnBrk="0" hangingPunct="1"/>
            <a:fld id="{96652B35-718D-4E28-AFEB-B694A3B357E8}" type="slidenum">
              <a:rPr kumimoji="0" lang="en-US" smtClean="0"/>
              <a:pPr algn="r" eaLnBrk="1" latinLnBrk="0" hangingPunct="1"/>
              <a:t>‹Nº›</a:t>
            </a:fld>
            <a:endParaRPr kumimoji="0" lang="en-US" sz="1800" dirty="0">
              <a:solidFill>
                <a:schemeClr val="bg1"/>
              </a:solidFill>
            </a:endParaRPr>
          </a:p>
        </p:txBody>
      </p:sp>
    </p:spTree>
    <p:extLst>
      <p:ext uri="{BB962C8B-B14F-4D97-AF65-F5344CB8AC3E}">
        <p14:creationId xmlns:p14="http://schemas.microsoft.com/office/powerpoint/2010/main" val="1610917536"/>
      </p:ext>
    </p:extLst>
  </p:cSld>
  <p:clrMapOvr>
    <a:masterClrMapping/>
  </p:clrMapOvr>
  <p:transition spd="slow">
    <p:zo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5" name="4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6" name="5 Marcador de número de diapositiva"/>
          <p:cNvSpPr>
            <a:spLocks noGrp="1"/>
          </p:cNvSpPr>
          <p:nvPr>
            <p:ph type="sldNum" sz="quarter" idx="12"/>
          </p:nvPr>
        </p:nvSpPr>
        <p:spPr/>
        <p:txBody>
          <a:bodyPr/>
          <a:lstStyle/>
          <a:p>
            <a:pPr eaLnBrk="1" latinLnBrk="0" hangingPunct="1"/>
            <a:fld id="{96652B35-718D-4E28-AFEB-B694A3B357E8}" type="slidenum">
              <a:rPr kumimoji="0" lang="en-US" smtClean="0"/>
              <a:pPr eaLnBrk="1" latinLnBrk="0" hangingPunct="1"/>
              <a:t>‹Nº›</a:t>
            </a:fld>
            <a:endParaRPr kumimoji="0" lang="en-US"/>
          </a:p>
        </p:txBody>
      </p:sp>
    </p:spTree>
    <p:extLst>
      <p:ext uri="{BB962C8B-B14F-4D97-AF65-F5344CB8AC3E}">
        <p14:creationId xmlns:p14="http://schemas.microsoft.com/office/powerpoint/2010/main" val="3883780658"/>
      </p:ext>
    </p:extLst>
  </p:cSld>
  <p:clrMapOvr>
    <a:masterClrMapping/>
  </p:clrMapOvr>
  <p:transition spd="slow">
    <p:zoom/>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5" name="4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6" name="5 Marcador de número de diapositiva"/>
          <p:cNvSpPr>
            <a:spLocks noGrp="1"/>
          </p:cNvSpPr>
          <p:nvPr>
            <p:ph type="sldNum" sz="quarter" idx="12"/>
          </p:nvPr>
        </p:nvSpPr>
        <p:spPr/>
        <p:txBody>
          <a:bodyPr/>
          <a:lstStyle/>
          <a:p>
            <a:pPr eaLnBrk="1" latinLnBrk="0" hangingPunct="1"/>
            <a:fld id="{96652B35-718D-4E28-AFEB-B694A3B357E8}" type="slidenum">
              <a:rPr kumimoji="0" lang="en-US" smtClean="0"/>
              <a:pPr eaLnBrk="1" latinLnBrk="0" hangingPunct="1"/>
              <a:t>‹Nº›</a:t>
            </a:fld>
            <a:endParaRPr kumimoji="0" lang="en-US"/>
          </a:p>
        </p:txBody>
      </p:sp>
    </p:spTree>
    <p:extLst>
      <p:ext uri="{BB962C8B-B14F-4D97-AF65-F5344CB8AC3E}">
        <p14:creationId xmlns:p14="http://schemas.microsoft.com/office/powerpoint/2010/main" val="1586451588"/>
      </p:ext>
    </p:extLst>
  </p:cSld>
  <p:clrMapOvr>
    <a:masterClrMapping/>
  </p:clrMapOvr>
  <p:transition spd="slow">
    <p:zoom/>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5" name="4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6" name="5 Marcador de número de diapositiva"/>
          <p:cNvSpPr>
            <a:spLocks noGrp="1"/>
          </p:cNvSpPr>
          <p:nvPr>
            <p:ph type="sldNum" sz="quarter" idx="12"/>
          </p:nvPr>
        </p:nvSpPr>
        <p:spPr/>
        <p:txBody>
          <a:bodyPr/>
          <a:lstStyle/>
          <a:p>
            <a:pPr eaLnBrk="1" latinLnBrk="0" hangingPunct="1"/>
            <a:fld id="{96652B35-718D-4E28-AFEB-B694A3B357E8}" type="slidenum">
              <a:rPr kumimoji="0" lang="en-US" smtClean="0"/>
              <a:pPr eaLnBrk="1" latinLnBrk="0" hangingPunct="1"/>
              <a:t>‹Nº›</a:t>
            </a:fld>
            <a:endParaRPr kumimoji="0" lang="en-US"/>
          </a:p>
        </p:txBody>
      </p:sp>
    </p:spTree>
    <p:extLst>
      <p:ext uri="{BB962C8B-B14F-4D97-AF65-F5344CB8AC3E}">
        <p14:creationId xmlns:p14="http://schemas.microsoft.com/office/powerpoint/2010/main" val="2696423790"/>
      </p:ext>
    </p:extLst>
  </p:cSld>
  <p:clrMapOvr>
    <a:masterClrMapping/>
  </p:clrMapOvr>
  <p:transition spd="slow">
    <p:zo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5" name="4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6" name="5 Marcador de número de diapositiva"/>
          <p:cNvSpPr>
            <a:spLocks noGrp="1"/>
          </p:cNvSpPr>
          <p:nvPr>
            <p:ph type="sldNum" sz="quarter" idx="12"/>
          </p:nvPr>
        </p:nvSpPr>
        <p:spPr/>
        <p:txBody>
          <a:bodyPr/>
          <a:lstStyle/>
          <a:p>
            <a:pPr eaLnBrk="1" latinLnBrk="0" hangingPunct="1"/>
            <a:fld id="{96652B35-718D-4E28-AFEB-B694A3B357E8}" type="slidenum">
              <a:rPr kumimoji="0" lang="en-US" smtClean="0"/>
              <a:pPr eaLnBrk="1" latinLnBrk="0" hangingPunct="1"/>
              <a:t>‹Nº›</a:t>
            </a:fld>
            <a:endParaRPr kumimoji="0" lang="en-US"/>
          </a:p>
        </p:txBody>
      </p:sp>
    </p:spTree>
    <p:extLst>
      <p:ext uri="{BB962C8B-B14F-4D97-AF65-F5344CB8AC3E}">
        <p14:creationId xmlns:p14="http://schemas.microsoft.com/office/powerpoint/2010/main" val="3695799283"/>
      </p:ext>
    </p:extLst>
  </p:cSld>
  <p:clrMapOvr>
    <a:masterClrMapping/>
  </p:clrMapOvr>
  <p:transition spd="slow">
    <p:zoom/>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6" name="5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7" name="6 Marcador de número de diapositiva"/>
          <p:cNvSpPr>
            <a:spLocks noGrp="1"/>
          </p:cNvSpPr>
          <p:nvPr>
            <p:ph type="sldNum" sz="quarter" idx="12"/>
          </p:nvPr>
        </p:nvSpPr>
        <p:spPr/>
        <p:txBody>
          <a:bodyPr/>
          <a:lstStyle/>
          <a:p>
            <a:pPr eaLnBrk="1" latinLnBrk="0" hangingPunct="1"/>
            <a:fld id="{96652B35-718D-4E28-AFEB-B694A3B357E8}" type="slidenum">
              <a:rPr kumimoji="0" lang="en-US" smtClean="0"/>
              <a:pPr eaLnBrk="1" latinLnBrk="0" hangingPunct="1"/>
              <a:t>‹Nº›</a:t>
            </a:fld>
            <a:endParaRPr kumimoji="0" lang="en-US"/>
          </a:p>
        </p:txBody>
      </p:sp>
    </p:spTree>
    <p:extLst>
      <p:ext uri="{BB962C8B-B14F-4D97-AF65-F5344CB8AC3E}">
        <p14:creationId xmlns:p14="http://schemas.microsoft.com/office/powerpoint/2010/main" val="2370575992"/>
      </p:ext>
    </p:extLst>
  </p:cSld>
  <p:clrMapOvr>
    <a:masterClrMapping/>
  </p:clrMapOvr>
  <p:transition spd="slow">
    <p:zoom/>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pPr algn="l" eaLnBrk="1" latinLnBrk="0" hangingPunct="1"/>
            <a:fld id="{C3F416CD-67A3-4CF0-A210-F6AF31AC147F}" type="datetimeFigureOut">
              <a:rPr lang="en-US" smtClean="0"/>
              <a:pPr algn="l" eaLnBrk="1" latinLnBrk="0" hangingPunct="1"/>
              <a:t>10/18/2016</a:t>
            </a:fld>
            <a:endParaRPr lang="en-US"/>
          </a:p>
        </p:txBody>
      </p:sp>
      <p:sp>
        <p:nvSpPr>
          <p:cNvPr id="8" name="7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9" name="8 Marcador de número de diapositiva"/>
          <p:cNvSpPr>
            <a:spLocks noGrp="1"/>
          </p:cNvSpPr>
          <p:nvPr>
            <p:ph type="sldNum" sz="quarter" idx="12"/>
          </p:nvPr>
        </p:nvSpPr>
        <p:spPr/>
        <p:txBody>
          <a:bodyPr/>
          <a:lstStyle/>
          <a:p>
            <a:pPr algn="r" eaLnBrk="1" latinLnBrk="0" hangingPunct="1"/>
            <a:fld id="{96652B35-718D-4E28-AFEB-B694A3B357E8}" type="slidenum">
              <a:rPr kumimoji="0" lang="en-US" smtClean="0"/>
              <a:pPr algn="r" eaLnBrk="1" latinLnBrk="0" hangingPunct="1"/>
              <a:t>‹Nº›</a:t>
            </a:fld>
            <a:endParaRPr kumimoji="0" lang="en-US"/>
          </a:p>
        </p:txBody>
      </p:sp>
    </p:spTree>
    <p:extLst>
      <p:ext uri="{BB962C8B-B14F-4D97-AF65-F5344CB8AC3E}">
        <p14:creationId xmlns:p14="http://schemas.microsoft.com/office/powerpoint/2010/main" val="3284964569"/>
      </p:ext>
    </p:extLst>
  </p:cSld>
  <p:clrMapOvr>
    <a:masterClrMapping/>
  </p:clrMapOvr>
  <p:transition spd="slow">
    <p:zo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4" name="3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5" name="4 Marcador de número de diapositiva"/>
          <p:cNvSpPr>
            <a:spLocks noGrp="1"/>
          </p:cNvSpPr>
          <p:nvPr>
            <p:ph type="sldNum" sz="quarter" idx="12"/>
          </p:nvPr>
        </p:nvSpPr>
        <p:spPr/>
        <p:txBody>
          <a:bodyPr/>
          <a:lstStyle/>
          <a:p>
            <a:pPr eaLnBrk="1" latinLnBrk="0" hangingPunct="1"/>
            <a:fld id="{96652B35-718D-4E28-AFEB-B694A3B357E8}" type="slidenum">
              <a:rPr kumimoji="0" lang="en-US" smtClean="0"/>
              <a:pPr eaLnBrk="1" latinLnBrk="0" hangingPunct="1"/>
              <a:t>‹Nº›</a:t>
            </a:fld>
            <a:endParaRPr kumimoji="0" lang="en-US" dirty="0"/>
          </a:p>
        </p:txBody>
      </p:sp>
    </p:spTree>
    <p:extLst>
      <p:ext uri="{BB962C8B-B14F-4D97-AF65-F5344CB8AC3E}">
        <p14:creationId xmlns:p14="http://schemas.microsoft.com/office/powerpoint/2010/main" val="2887508460"/>
      </p:ext>
    </p:extLst>
  </p:cSld>
  <p:clrMapOvr>
    <a:masterClrMapping/>
  </p:clrMapOvr>
  <p:transition spd="slow">
    <p:zo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3" name="2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4" name="3 Marcador de número de diapositiva"/>
          <p:cNvSpPr>
            <a:spLocks noGrp="1"/>
          </p:cNvSpPr>
          <p:nvPr>
            <p:ph type="sldNum" sz="quarter" idx="12"/>
          </p:nvPr>
        </p:nvSpPr>
        <p:spPr/>
        <p:txBody>
          <a:bodyPr/>
          <a:lstStyle/>
          <a:p>
            <a:pPr eaLnBrk="1" latinLnBrk="0" hangingPunct="1"/>
            <a:fld id="{96652B35-718D-4E28-AFEB-B694A3B357E8}" type="slidenum">
              <a:rPr kumimoji="0" lang="en-US" smtClean="0"/>
              <a:pPr eaLnBrk="1" latinLnBrk="0" hangingPunct="1"/>
              <a:t>‹Nº›</a:t>
            </a:fld>
            <a:endParaRPr kumimoji="0" lang="en-US"/>
          </a:p>
        </p:txBody>
      </p:sp>
    </p:spTree>
    <p:extLst>
      <p:ext uri="{BB962C8B-B14F-4D97-AF65-F5344CB8AC3E}">
        <p14:creationId xmlns:p14="http://schemas.microsoft.com/office/powerpoint/2010/main" val="2516025246"/>
      </p:ext>
    </p:extLst>
  </p:cSld>
  <p:clrMapOvr>
    <a:masterClrMapping/>
  </p:clrMapOvr>
  <p:transition spd="slow">
    <p:zo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6" name="5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7" name="6 Marcador de número de diapositiva"/>
          <p:cNvSpPr>
            <a:spLocks noGrp="1"/>
          </p:cNvSpPr>
          <p:nvPr>
            <p:ph type="sldNum" sz="quarter" idx="12"/>
          </p:nvPr>
        </p:nvSpPr>
        <p:spPr/>
        <p:txBody>
          <a:bodyPr/>
          <a:lstStyle/>
          <a:p>
            <a:pPr eaLnBrk="1" latinLnBrk="0" hangingPunct="1"/>
            <a:fld id="{96652B35-718D-4E28-AFEB-B694A3B357E8}" type="slidenum">
              <a:rPr kumimoji="0" lang="en-US" smtClean="0"/>
              <a:pPr eaLnBrk="1" latinLnBrk="0" hangingPunct="1"/>
              <a:t>‹Nº›</a:t>
            </a:fld>
            <a:endParaRPr kumimoji="0" lang="en-US"/>
          </a:p>
        </p:txBody>
      </p:sp>
    </p:spTree>
    <p:extLst>
      <p:ext uri="{BB962C8B-B14F-4D97-AF65-F5344CB8AC3E}">
        <p14:creationId xmlns:p14="http://schemas.microsoft.com/office/powerpoint/2010/main" val="772630823"/>
      </p:ext>
    </p:extLst>
  </p:cSld>
  <p:clrMapOvr>
    <a:masterClrMapping/>
  </p:clrMapOvr>
  <p:transition spd="slow">
    <p:zoom/>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10/18/2016</a:t>
            </a:fld>
            <a:endParaRPr lang="en-US"/>
          </a:p>
        </p:txBody>
      </p:sp>
      <p:sp>
        <p:nvSpPr>
          <p:cNvPr id="6" name="5 Marcador de pie de página"/>
          <p:cNvSpPr>
            <a:spLocks noGrp="1"/>
          </p:cNvSpPr>
          <p:nvPr>
            <p:ph type="ftr" sz="quarter" idx="11"/>
          </p:nvPr>
        </p:nvSpPr>
        <p:spPr/>
        <p:txBody>
          <a:bodyPr/>
          <a:lstStyle/>
          <a:p>
            <a:r>
              <a:rPr lang="de-DE" smtClean="0"/>
              <a:t>escuela superior de ingeniería informática</a:t>
            </a:r>
          </a:p>
          <a:p>
            <a:r>
              <a:rPr lang="de-DE" b="1" smtClean="0"/>
              <a:t>ingeniería del software de gestión</a:t>
            </a:r>
            <a:endParaRPr lang="de-DE" b="1"/>
          </a:p>
        </p:txBody>
      </p:sp>
      <p:sp>
        <p:nvSpPr>
          <p:cNvPr id="7" name="6 Marcador de número de diapositiva"/>
          <p:cNvSpPr>
            <a:spLocks noGrp="1"/>
          </p:cNvSpPr>
          <p:nvPr>
            <p:ph type="sldNum" sz="quarter" idx="12"/>
          </p:nvPr>
        </p:nvSpPr>
        <p:spPr/>
        <p:txBody>
          <a:bodyPr/>
          <a:lstStyle/>
          <a:p>
            <a:pPr eaLnBrk="1" latinLnBrk="0" hangingPunct="1"/>
            <a:fld id="{96652B35-718D-4E28-AFEB-B694A3B357E8}" type="slidenum">
              <a:rPr kumimoji="0" lang="en-US" smtClean="0"/>
              <a:pPr eaLnBrk="1" latinLnBrk="0" hangingPunct="1"/>
              <a:t>‹Nº›</a:t>
            </a:fld>
            <a:endParaRPr kumimoji="0" lang="en-US"/>
          </a:p>
        </p:txBody>
      </p:sp>
    </p:spTree>
    <p:extLst>
      <p:ext uri="{BB962C8B-B14F-4D97-AF65-F5344CB8AC3E}">
        <p14:creationId xmlns:p14="http://schemas.microsoft.com/office/powerpoint/2010/main" val="2757651392"/>
      </p:ext>
    </p:extLst>
  </p:cSld>
  <p:clrMapOvr>
    <a:masterClrMapping/>
  </p:clrMapOvr>
  <p:transition spd="slow">
    <p:zo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l" eaLnBrk="1" latinLnBrk="0" hangingPunct="1"/>
            <a:fld id="{C3F416CD-67A3-4CF0-A210-F6AF31AC147F}" type="datetimeFigureOut">
              <a:rPr lang="en-US" smtClean="0"/>
              <a:pPr algn="l" eaLnBrk="1" latinLnBrk="0" hangingPunct="1"/>
              <a:t>10/18/2016</a:t>
            </a:fld>
            <a:endParaRPr lang="en-US" sz="800" dirty="0">
              <a:solidFill>
                <a:schemeClr val="accent2"/>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b="0" smtClean="0"/>
              <a:t>escuela superior de ingeniería informática</a:t>
            </a:r>
          </a:p>
          <a:p>
            <a:r>
              <a:rPr lang="de-DE" smtClean="0"/>
              <a:t>ingeniería del software de gestión</a:t>
            </a:r>
            <a:endParaRPr lang="de-DE"/>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r" eaLnBrk="1" latinLnBrk="0" hangingPunct="1"/>
            <a:fld id="{96652B35-718D-4E28-AFEB-B694A3B357E8}" type="slidenum">
              <a:rPr kumimoji="0" lang="en-US" smtClean="0"/>
              <a:pPr algn="r" eaLnBrk="1" latinLnBrk="0" hangingPunct="1"/>
              <a:t>‹Nº›</a:t>
            </a:fld>
            <a:endParaRPr kumimoji="0" lang="en-US" sz="1800" dirty="0">
              <a:solidFill>
                <a:schemeClr val="bg1"/>
              </a:solidFill>
            </a:endParaRPr>
          </a:p>
        </p:txBody>
      </p:sp>
    </p:spTree>
    <p:extLst>
      <p:ext uri="{BB962C8B-B14F-4D97-AF65-F5344CB8AC3E}">
        <p14:creationId xmlns:p14="http://schemas.microsoft.com/office/powerpoint/2010/main" val="2964705772"/>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ransition spd="slow">
    <p:zoom/>
  </p:transition>
  <p:timing>
    <p:tnLst>
      <p:par>
        <p:cT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2.jpeg"/><Relationship Id="rId5" Type="http://schemas.microsoft.com/office/2007/relationships/hdphoto" Target="../media/hdphoto2.wdp"/><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5.jpeg"/><Relationship Id="rId5" Type="http://schemas.microsoft.com/office/2007/relationships/hdphoto" Target="../media/hdphoto5.wdp"/><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xml"/><Relationship Id="rId5" Type="http://schemas.openxmlformats.org/officeDocument/2006/relationships/image" Target="../media/image28.emf"/><Relationship Id="rId4" Type="http://schemas.openxmlformats.org/officeDocument/2006/relationships/image" Target="../media/image27.emf"/></Relationships>
</file>

<file path=ppt/slides/_rels/slide1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slideLayout" Target="../slideLayouts/slideLayout8.xml"/><Relationship Id="rId4" Type="http://schemas.openxmlformats.org/officeDocument/2006/relationships/image" Target="../media/image41.wmf"/></Relationships>
</file>

<file path=ppt/slides/_rels/slide29.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1 Título"/>
          <p:cNvSpPr>
            <a:spLocks noGrp="1"/>
          </p:cNvSpPr>
          <p:nvPr>
            <p:ph type="ctrTitle"/>
          </p:nvPr>
        </p:nvSpPr>
        <p:spPr>
          <a:xfrm>
            <a:off x="-28848" y="1844824"/>
            <a:ext cx="9144000" cy="1656184"/>
          </a:xfrm>
          <a:solidFill>
            <a:srgbClr val="800000"/>
          </a:solidFill>
        </p:spPr>
        <p:style>
          <a:lnRef idx="1">
            <a:schemeClr val="accent3"/>
          </a:lnRef>
          <a:fillRef idx="3">
            <a:schemeClr val="accent3"/>
          </a:fillRef>
          <a:effectRef idx="2">
            <a:schemeClr val="accent3"/>
          </a:effectRef>
          <a:fontRef idx="minor">
            <a:schemeClr val="lt1"/>
          </a:fontRef>
        </p:style>
        <p:txBody>
          <a:bodyPr>
            <a:noAutofit/>
          </a:bodyPr>
          <a:lstStyle/>
          <a:p>
            <a:r>
              <a:rPr lang="es-PE" sz="4000" b="1" dirty="0">
                <a:effectLst>
                  <a:outerShdw blurRad="38100" dist="38100" dir="2700000" algn="tl">
                    <a:srgbClr val="000000">
                      <a:alpha val="43137"/>
                    </a:srgbClr>
                  </a:outerShdw>
                </a:effectLst>
              </a:rPr>
              <a:t>ANÁLISIS </a:t>
            </a:r>
            <a:r>
              <a:rPr lang="es-PE" sz="4000" b="1" dirty="0" smtClean="0">
                <a:effectLst>
                  <a:outerShdw blurRad="38100" dist="38100" dir="2700000" algn="tl">
                    <a:srgbClr val="000000">
                      <a:alpha val="43137"/>
                    </a:srgbClr>
                  </a:outerShdw>
                </a:effectLst>
              </a:rPr>
              <a:t>DE </a:t>
            </a:r>
            <a:r>
              <a:rPr lang="es-PE" sz="4000" b="1" dirty="0">
                <a:effectLst>
                  <a:outerShdw blurRad="38100" dist="38100" dir="2700000" algn="tl">
                    <a:srgbClr val="000000">
                      <a:alpha val="43137"/>
                    </a:srgbClr>
                  </a:outerShdw>
                </a:effectLst>
              </a:rPr>
              <a:t>REGRESIÓN</a:t>
            </a:r>
          </a:p>
        </p:txBody>
      </p:sp>
      <p:sp>
        <p:nvSpPr>
          <p:cNvPr id="23" name="2 Subtítulo"/>
          <p:cNvSpPr>
            <a:spLocks noGrp="1"/>
          </p:cNvSpPr>
          <p:nvPr>
            <p:ph type="subTitle" idx="1"/>
          </p:nvPr>
        </p:nvSpPr>
        <p:spPr>
          <a:xfrm>
            <a:off x="726728" y="4221088"/>
            <a:ext cx="7632848" cy="1270992"/>
          </a:xfrm>
        </p:spPr>
        <p:txBody>
          <a:bodyPr>
            <a:normAutofit/>
          </a:bodyPr>
          <a:lstStyle/>
          <a:p>
            <a:r>
              <a:rPr lang="es-ES" sz="2000" b="1" dirty="0" err="1" smtClean="0">
                <a:solidFill>
                  <a:schemeClr val="tx1"/>
                </a:solidFill>
                <a:effectLst>
                  <a:outerShdw blurRad="38100" dist="38100" dir="2700000" algn="tl">
                    <a:srgbClr val="000000">
                      <a:alpha val="43137"/>
                    </a:srgbClr>
                  </a:outerShdw>
                </a:effectLst>
              </a:rPr>
              <a:t>M.Sc</a:t>
            </a:r>
            <a:r>
              <a:rPr lang="es-ES" sz="2000" b="1" dirty="0" smtClean="0">
                <a:solidFill>
                  <a:schemeClr val="tx1"/>
                </a:solidFill>
                <a:effectLst>
                  <a:outerShdw blurRad="38100" dist="38100" dir="2700000" algn="tl">
                    <a:srgbClr val="000000">
                      <a:alpha val="43137"/>
                    </a:srgbClr>
                  </a:outerShdw>
                </a:effectLst>
              </a:rPr>
              <a:t>. Luis A. Fernández V.; </a:t>
            </a:r>
            <a:r>
              <a:rPr lang="es-ES" sz="2000" b="1" dirty="0" err="1" smtClean="0">
                <a:solidFill>
                  <a:schemeClr val="tx1"/>
                </a:solidFill>
                <a:effectLst>
                  <a:outerShdw blurRad="38100" dist="38100" dir="2700000" algn="tl">
                    <a:srgbClr val="000000">
                      <a:alpha val="43137"/>
                    </a:srgbClr>
                  </a:outerShdw>
                </a:effectLst>
              </a:rPr>
              <a:t>Ing°</a:t>
            </a:r>
            <a:r>
              <a:rPr lang="es-ES" sz="2000" b="1" dirty="0" smtClean="0">
                <a:solidFill>
                  <a:schemeClr val="tx1"/>
                </a:solidFill>
                <a:effectLst>
                  <a:outerShdw blurRad="38100" dist="38100" dir="2700000" algn="tl">
                    <a:srgbClr val="000000">
                      <a:alpha val="43137"/>
                    </a:srgbClr>
                  </a:outerShdw>
                </a:effectLst>
              </a:rPr>
              <a:t> </a:t>
            </a:r>
          </a:p>
          <a:p>
            <a:r>
              <a:rPr lang="es-ES" sz="2000" dirty="0" smtClean="0">
                <a:solidFill>
                  <a:srgbClr val="000000"/>
                </a:solidFill>
                <a:effectLst>
                  <a:outerShdw blurRad="38100" dist="38100" dir="2700000" algn="tl">
                    <a:srgbClr val="000000">
                      <a:alpha val="43137"/>
                    </a:srgbClr>
                  </a:outerShdw>
                </a:effectLst>
              </a:rPr>
              <a:t>lfvfernandez@msn.com</a:t>
            </a:r>
          </a:p>
          <a:p>
            <a:r>
              <a:rPr lang="es-ES" sz="2000" dirty="0">
                <a:solidFill>
                  <a:srgbClr val="000000"/>
                </a:solidFill>
                <a:effectLst>
                  <a:outerShdw blurRad="38100" dist="38100" dir="2700000" algn="tl">
                    <a:srgbClr val="000000">
                      <a:alpha val="43137"/>
                    </a:srgbClr>
                  </a:outerShdw>
                </a:effectLst>
              </a:rPr>
              <a:t>lfernandez@speedy.com.pe</a:t>
            </a:r>
          </a:p>
          <a:p>
            <a:endParaRPr lang="es-ES" sz="2000" dirty="0">
              <a:solidFill>
                <a:srgbClr val="000000"/>
              </a:solidFill>
              <a:effectLst>
                <a:outerShdw blurRad="38100" dist="38100" dir="2700000" algn="tl">
                  <a:srgbClr val="000000">
                    <a:alpha val="43137"/>
                  </a:srgbClr>
                </a:outerShdw>
              </a:effectLst>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a:t>ANÁLISIS DE REGRESIÓN LINEAL SIMPLE</a:t>
            </a:r>
          </a:p>
        </p:txBody>
      </p:sp>
      <p:sp>
        <p:nvSpPr>
          <p:cNvPr id="12" name="Rectángulo 11"/>
          <p:cNvSpPr/>
          <p:nvPr/>
        </p:nvSpPr>
        <p:spPr>
          <a:xfrm>
            <a:off x="3779912" y="2058963"/>
            <a:ext cx="5184576" cy="244827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just">
              <a:lnSpc>
                <a:spcPct val="100000"/>
              </a:lnSpc>
              <a:spcAft>
                <a:spcPts val="1200"/>
              </a:spcAft>
            </a:pPr>
            <a:r>
              <a:rPr lang="es-PE" sz="1800" dirty="0"/>
              <a:t>Se utiliza cuando la investigación de las relaciones está limitada solamente a dos variables, una independiente y la otra dependiente y dicha relación es lineal. Por ejemplo un docente puede estar interesado en conocer de qué manera se puede predecir el rendimiento en un curso de estadística en base al tiempo dedicado para estudiar dicha materia.</a:t>
            </a:r>
          </a:p>
        </p:txBody>
      </p:sp>
      <p:sp>
        <p:nvSpPr>
          <p:cNvPr id="13" name="Rectángulo 12"/>
          <p:cNvSpPr/>
          <p:nvPr/>
        </p:nvSpPr>
        <p:spPr>
          <a:xfrm>
            <a:off x="539552" y="2042493"/>
            <a:ext cx="3141812" cy="2484981"/>
          </a:xfrm>
          <a:prstGeom prst="rect">
            <a:avLst/>
          </a:prstGeom>
          <a:blipFill rotWithShape="0">
            <a:blip r:embed="rId2" cstate="print"/>
            <a:stretch>
              <a:fillRect/>
            </a:stretch>
          </a:blipFill>
        </p:spPr>
        <p:style>
          <a:lnRef idx="2">
            <a:schemeClr val="lt1">
              <a:hueOff val="0"/>
              <a:satOff val="0"/>
              <a:lumOff val="0"/>
              <a:alphaOff val="0"/>
            </a:schemeClr>
          </a:lnRef>
          <a:fillRef idx="1">
            <a:scrgbClr r="0" g="0" b="0"/>
          </a:fillRef>
          <a:effectRef idx="0">
            <a:schemeClr val="accent3">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672458521"/>
      </p:ext>
    </p:extLst>
  </p:cSld>
  <p:clrMapOvr>
    <a:masterClrMapping/>
  </p:clrMapOvr>
  <p:transition spd="slow">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a:t>PROCEDIMIENTO PARA REALIZAR EL ANÁLISIS DE REGRESIÓN LINEAL SIMPLE</a:t>
            </a:r>
          </a:p>
        </p:txBody>
      </p:sp>
      <p:sp>
        <p:nvSpPr>
          <p:cNvPr id="6" name="Rectángulo 5"/>
          <p:cNvSpPr/>
          <p:nvPr/>
        </p:nvSpPr>
        <p:spPr>
          <a:xfrm>
            <a:off x="1403648" y="1204739"/>
            <a:ext cx="6840760" cy="200823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a:lnSpc>
                <a:spcPct val="130000"/>
              </a:lnSpc>
              <a:spcAft>
                <a:spcPts val="1200"/>
              </a:spcAft>
            </a:pPr>
            <a:r>
              <a:rPr lang="es-PE" sz="1600" dirty="0" smtClean="0"/>
              <a:t>1. Construir </a:t>
            </a:r>
            <a:r>
              <a:rPr lang="es-PE" sz="1600" dirty="0"/>
              <a:t>el diagrama de dispersión.</a:t>
            </a:r>
          </a:p>
          <a:p>
            <a:pPr algn="just">
              <a:lnSpc>
                <a:spcPct val="130000"/>
              </a:lnSpc>
              <a:spcAft>
                <a:spcPts val="1200"/>
              </a:spcAft>
            </a:pPr>
            <a:r>
              <a:rPr lang="es-PE" sz="1600" dirty="0"/>
              <a:t>El patrón o forma que se obtiene mediante los puntos graficados en el diagrama generalmente sugiere la naturaleza básica de la relación y la fuerza de la relación entre las dos variables. </a:t>
            </a:r>
          </a:p>
          <a:p>
            <a:pPr algn="just">
              <a:lnSpc>
                <a:spcPct val="130000"/>
              </a:lnSpc>
              <a:spcAft>
                <a:spcPts val="1200"/>
              </a:spcAft>
            </a:pPr>
            <a:r>
              <a:rPr lang="es-PE" sz="1600" dirty="0"/>
              <a:t>Los diagramas que se pueden presentar son los siguientes: </a:t>
            </a:r>
          </a:p>
        </p:txBody>
      </p:sp>
      <p:graphicFrame>
        <p:nvGraphicFramePr>
          <p:cNvPr id="9" name="Tabla 8"/>
          <p:cNvGraphicFramePr>
            <a:graphicFrameLocks noGrp="1"/>
          </p:cNvGraphicFramePr>
          <p:nvPr>
            <p:extLst>
              <p:ext uri="{D42A27DB-BD31-4B8C-83A1-F6EECF244321}">
                <p14:modId xmlns:p14="http://schemas.microsoft.com/office/powerpoint/2010/main" val="1654362841"/>
              </p:ext>
            </p:extLst>
          </p:nvPr>
        </p:nvGraphicFramePr>
        <p:xfrm>
          <a:off x="1403649" y="4005064"/>
          <a:ext cx="6840759" cy="2103120"/>
        </p:xfrm>
        <a:graphic>
          <a:graphicData uri="http://schemas.openxmlformats.org/drawingml/2006/table">
            <a:tbl>
              <a:tblPr firstRow="1" bandRow="1">
                <a:tableStyleId>{5C22544A-7EE6-4342-B048-85BDC9FD1C3A}</a:tableStyleId>
              </a:tblPr>
              <a:tblGrid>
                <a:gridCol w="2280253"/>
                <a:gridCol w="2280253"/>
                <a:gridCol w="2280253"/>
              </a:tblGrid>
              <a:tr h="2016224">
                <a:tc>
                  <a:txBody>
                    <a:bodyPr/>
                    <a:lstStyle/>
                    <a:p>
                      <a:endParaRPr lang="es-PE" dirty="0" smtClean="0"/>
                    </a:p>
                    <a:p>
                      <a:endParaRPr lang="es-PE" dirty="0" smtClean="0"/>
                    </a:p>
                    <a:p>
                      <a:endParaRPr lang="es-PE" dirty="0" smtClean="0"/>
                    </a:p>
                    <a:p>
                      <a:endParaRPr lang="es-PE" dirty="0" smtClean="0"/>
                    </a:p>
                    <a:p>
                      <a:pPr algn="ctr"/>
                      <a:endParaRPr lang="es-PE" dirty="0" smtClean="0">
                        <a:solidFill>
                          <a:schemeClr val="tx1"/>
                        </a:solidFill>
                      </a:endParaRPr>
                    </a:p>
                    <a:p>
                      <a:pPr algn="ctr"/>
                      <a:endParaRPr lang="es-PE" dirty="0" smtClean="0">
                        <a:solidFill>
                          <a:schemeClr val="tx1"/>
                        </a:solidFill>
                      </a:endParaRPr>
                    </a:p>
                    <a:p>
                      <a:pPr algn="ctr"/>
                      <a:r>
                        <a:rPr lang="es-ES" sz="1400" b="1" kern="1200" dirty="0" smtClean="0">
                          <a:solidFill>
                            <a:schemeClr val="tx1"/>
                          </a:solidFill>
                          <a:effectLst/>
                          <a:latin typeface="+mn-lt"/>
                          <a:ea typeface="+mn-ea"/>
                          <a:cs typeface="+mn-cs"/>
                        </a:rPr>
                        <a:t>Relación lineal positiva</a:t>
                      </a:r>
                      <a:endParaRPr lang="es-P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PE" dirty="0" smtClean="0"/>
                    </a:p>
                    <a:p>
                      <a:endParaRPr lang="es-PE" dirty="0" smtClean="0"/>
                    </a:p>
                    <a:p>
                      <a:endParaRPr lang="es-PE" dirty="0" smtClean="0"/>
                    </a:p>
                    <a:p>
                      <a:endParaRPr lang="es-PE" dirty="0" smtClean="0"/>
                    </a:p>
                    <a:p>
                      <a:endParaRPr lang="es-PE" dirty="0" smtClean="0"/>
                    </a:p>
                    <a:p>
                      <a:endParaRPr lang="es-PE" dirty="0" smtClean="0"/>
                    </a:p>
                    <a:p>
                      <a:r>
                        <a:rPr lang="es-ES" sz="1400" b="1" kern="1200" dirty="0" smtClean="0">
                          <a:solidFill>
                            <a:schemeClr val="tx1"/>
                          </a:solidFill>
                          <a:effectLst/>
                          <a:latin typeface="+mn-lt"/>
                          <a:ea typeface="+mn-ea"/>
                          <a:cs typeface="+mn-cs"/>
                        </a:rPr>
                        <a:t>Relación lineal negativa</a:t>
                      </a:r>
                      <a:endParaRPr lang="es-P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PE" dirty="0" smtClean="0"/>
                    </a:p>
                    <a:p>
                      <a:endParaRPr lang="es-PE" dirty="0" smtClean="0"/>
                    </a:p>
                    <a:p>
                      <a:endParaRPr lang="es-PE" dirty="0" smtClean="0"/>
                    </a:p>
                    <a:p>
                      <a:endParaRPr lang="es-PE" dirty="0" smtClean="0"/>
                    </a:p>
                    <a:p>
                      <a:endParaRPr lang="es-PE" dirty="0" smtClean="0"/>
                    </a:p>
                    <a:p>
                      <a:endParaRPr lang="es-PE" sz="1400" dirty="0" smtClean="0">
                        <a:solidFill>
                          <a:schemeClr val="tx1"/>
                        </a:solidFill>
                      </a:endParaRPr>
                    </a:p>
                    <a:p>
                      <a:r>
                        <a:rPr lang="es-PE" sz="1400" dirty="0" smtClean="0">
                          <a:solidFill>
                            <a:schemeClr val="tx1"/>
                          </a:solidFill>
                        </a:rPr>
                        <a:t>No hay relación lineal entre X e Y</a:t>
                      </a:r>
                      <a:endParaRPr lang="es-P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13" name="Imagen 12" descr="C:\Users\Microsur\AppData\Local\Microsoft\Windows\INetCache\Content.Word\2016-10-17 12.48.18.jpg"/>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838325" y="4221088"/>
            <a:ext cx="1558290" cy="1262380"/>
          </a:xfrm>
          <a:prstGeom prst="rect">
            <a:avLst/>
          </a:prstGeom>
          <a:noFill/>
          <a:ln>
            <a:noFill/>
          </a:ln>
        </p:spPr>
      </p:pic>
      <p:pic>
        <p:nvPicPr>
          <p:cNvPr id="14" name="Imagen 13" descr="C:\Users\Microsur\AppData\Local\Microsoft\Windows\INetCache\Content.Word\2016-10-17 12.48.24.jpg"/>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866949" y="4052455"/>
            <a:ext cx="1746885" cy="1430655"/>
          </a:xfrm>
          <a:prstGeom prst="rect">
            <a:avLst/>
          </a:prstGeom>
          <a:noFill/>
          <a:ln>
            <a:noFill/>
          </a:ln>
        </p:spPr>
      </p:pic>
      <p:pic>
        <p:nvPicPr>
          <p:cNvPr id="15" name="Imagen 14" descr="C:\Users\Microsur\AppData\Local\Microsoft\Windows\INetCache\Content.Word\2016-10-17 12.48.33.jpg"/>
          <p:cNvPicPr/>
          <p:nvPr/>
        </p:nvPicPr>
        <p:blipFill rotWithShape="1">
          <a:blip r:embed="rId6" cstate="print">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rcRect l="21350" t="2007" r="3473" b="25301"/>
          <a:stretch/>
        </p:blipFill>
        <p:spPr bwMode="auto">
          <a:xfrm>
            <a:off x="6084168" y="4104208"/>
            <a:ext cx="1833880" cy="13271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66200087"/>
      </p:ext>
    </p:extLst>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a:t>PROCEDIMIENTO PARA REALIZAR EL ANÁLISIS DE REGRESIÓN LINEAL SIMPLE</a:t>
            </a:r>
          </a:p>
        </p:txBody>
      </p:sp>
      <p:sp>
        <p:nvSpPr>
          <p:cNvPr id="2" name="CuadroTexto 1"/>
          <p:cNvSpPr txBox="1"/>
          <p:nvPr/>
        </p:nvSpPr>
        <p:spPr>
          <a:xfrm>
            <a:off x="1331640" y="1340768"/>
            <a:ext cx="6586408" cy="1554272"/>
          </a:xfrm>
          <a:prstGeom prst="rect">
            <a:avLst/>
          </a:prstGeom>
          <a:noFill/>
        </p:spPr>
        <p:txBody>
          <a:bodyPr wrap="square" rtlCol="0">
            <a:spAutoFit/>
          </a:bodyPr>
          <a:lstStyle/>
          <a:p>
            <a:pPr algn="just">
              <a:lnSpc>
                <a:spcPct val="100000"/>
              </a:lnSpc>
              <a:spcAft>
                <a:spcPts val="600"/>
              </a:spcAft>
            </a:pPr>
            <a:r>
              <a:rPr lang="es-PE" sz="1600" dirty="0" smtClean="0">
                <a:latin typeface="Calibri" panose="020F0502020204030204" pitchFamily="34" charset="0"/>
              </a:rPr>
              <a:t>2. Seleccionar </a:t>
            </a:r>
            <a:r>
              <a:rPr lang="es-PE" sz="1600" dirty="0">
                <a:latin typeface="Calibri" panose="020F0502020204030204" pitchFamily="34" charset="0"/>
              </a:rPr>
              <a:t>el modelo matemático que exprese la ecuación entre la variable X e Y</a:t>
            </a:r>
            <a:r>
              <a:rPr lang="es-PE" sz="1600" dirty="0" smtClean="0">
                <a:latin typeface="Calibri" panose="020F0502020204030204" pitchFamily="34" charset="0"/>
              </a:rPr>
              <a:t>.</a:t>
            </a:r>
          </a:p>
          <a:p>
            <a:pPr algn="just">
              <a:lnSpc>
                <a:spcPct val="100000"/>
              </a:lnSpc>
              <a:spcAft>
                <a:spcPts val="600"/>
              </a:spcAft>
            </a:pPr>
            <a:endParaRPr lang="es-PE" sz="1600" dirty="0" smtClean="0">
              <a:latin typeface="Calibri" panose="020F0502020204030204" pitchFamily="34" charset="0"/>
            </a:endParaRPr>
          </a:p>
          <a:p>
            <a:pPr lvl="0" algn="just">
              <a:lnSpc>
                <a:spcPct val="100000"/>
              </a:lnSpc>
              <a:spcAft>
                <a:spcPts val="600"/>
              </a:spcAft>
            </a:pPr>
            <a:r>
              <a:rPr lang="es-ES" sz="1600" b="1" dirty="0" smtClean="0"/>
              <a:t>a) Modelo </a:t>
            </a:r>
            <a:r>
              <a:rPr lang="es-ES" sz="1600" b="1" dirty="0"/>
              <a:t>de Regresión Lineal Simple Poblacional</a:t>
            </a:r>
            <a:endParaRPr lang="es-PE" sz="1600" dirty="0"/>
          </a:p>
          <a:p>
            <a:pPr algn="just">
              <a:lnSpc>
                <a:spcPct val="100000"/>
              </a:lnSpc>
              <a:spcAft>
                <a:spcPts val="600"/>
              </a:spcAft>
            </a:pPr>
            <a:endParaRPr lang="es-PE" sz="1600"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3" name="Rectángulo 2"/>
              <p:cNvSpPr/>
              <p:nvPr/>
            </p:nvSpPr>
            <p:spPr>
              <a:xfrm>
                <a:off x="1187624" y="3066696"/>
                <a:ext cx="3642407" cy="52078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s-PE" sz="3200" i="1">
                              <a:latin typeface="Cambria Math"/>
                            </a:rPr>
                          </m:ctrlPr>
                        </m:sSubPr>
                        <m:e>
                          <m:r>
                            <a:rPr lang="es-PE" sz="3200" i="1">
                              <a:latin typeface="Cambria Math" panose="02040503050406030204" pitchFamily="18" charset="0"/>
                            </a:rPr>
                            <m:t>𝑌</m:t>
                          </m:r>
                        </m:e>
                        <m:sub>
                          <m:r>
                            <a:rPr lang="es-PE" sz="3200" i="1">
                              <a:latin typeface="Cambria Math" panose="02040503050406030204" pitchFamily="18" charset="0"/>
                            </a:rPr>
                            <m:t>𝑖</m:t>
                          </m:r>
                        </m:sub>
                      </m:sSub>
                      <m:r>
                        <a:rPr lang="es-PE" sz="3200" i="0">
                          <a:latin typeface="Cambria Math" panose="02040503050406030204" pitchFamily="18" charset="0"/>
                        </a:rPr>
                        <m:t>=</m:t>
                      </m:r>
                      <m:sSub>
                        <m:sSubPr>
                          <m:ctrlPr>
                            <a:rPr lang="es-PE" sz="3200" i="1">
                              <a:latin typeface="Cambria Math"/>
                            </a:rPr>
                          </m:ctrlPr>
                        </m:sSubPr>
                        <m:e>
                          <m:r>
                            <a:rPr lang="es-PE" sz="3200" i="1">
                              <a:latin typeface="Cambria Math" panose="02040503050406030204" pitchFamily="18" charset="0"/>
                            </a:rPr>
                            <m:t>𝛽</m:t>
                          </m:r>
                        </m:e>
                        <m:sub>
                          <m:r>
                            <a:rPr lang="es-PE" sz="3200" i="0">
                              <a:latin typeface="Cambria Math" panose="02040503050406030204" pitchFamily="18" charset="0"/>
                            </a:rPr>
                            <m:t>0</m:t>
                          </m:r>
                        </m:sub>
                      </m:sSub>
                      <m:r>
                        <a:rPr lang="es-PE" sz="3200" i="0">
                          <a:latin typeface="Cambria Math" panose="02040503050406030204" pitchFamily="18" charset="0"/>
                        </a:rPr>
                        <m:t>+</m:t>
                      </m:r>
                      <m:sSub>
                        <m:sSubPr>
                          <m:ctrlPr>
                            <a:rPr lang="es-PE" sz="3200" i="1">
                              <a:latin typeface="Cambria Math"/>
                            </a:rPr>
                          </m:ctrlPr>
                        </m:sSubPr>
                        <m:e>
                          <m:r>
                            <a:rPr lang="es-PE" sz="3200" i="1">
                              <a:latin typeface="Cambria Math" panose="02040503050406030204" pitchFamily="18" charset="0"/>
                            </a:rPr>
                            <m:t>𝛽</m:t>
                          </m:r>
                        </m:e>
                        <m:sub>
                          <m:r>
                            <a:rPr lang="es-PE" sz="3200" i="0">
                              <a:latin typeface="Cambria Math" panose="02040503050406030204" pitchFamily="18" charset="0"/>
                            </a:rPr>
                            <m:t>1</m:t>
                          </m:r>
                        </m:sub>
                      </m:sSub>
                      <m:sSub>
                        <m:sSubPr>
                          <m:ctrlPr>
                            <a:rPr lang="es-PE" sz="3200" i="1">
                              <a:latin typeface="Cambria Math"/>
                            </a:rPr>
                          </m:ctrlPr>
                        </m:sSubPr>
                        <m:e>
                          <m:r>
                            <a:rPr lang="es-PE" sz="3200" i="1">
                              <a:latin typeface="Cambria Math" panose="02040503050406030204" pitchFamily="18" charset="0"/>
                            </a:rPr>
                            <m:t>𝑋</m:t>
                          </m:r>
                        </m:e>
                        <m:sub>
                          <m:r>
                            <a:rPr lang="es-PE" sz="3200" i="1">
                              <a:latin typeface="Cambria Math" panose="02040503050406030204" pitchFamily="18" charset="0"/>
                            </a:rPr>
                            <m:t>𝑖</m:t>
                          </m:r>
                        </m:sub>
                      </m:sSub>
                      <m:r>
                        <a:rPr lang="es-PE" sz="3200" i="0">
                          <a:latin typeface="Cambria Math" panose="02040503050406030204" pitchFamily="18" charset="0"/>
                        </a:rPr>
                        <m:t>+</m:t>
                      </m:r>
                      <m:sSub>
                        <m:sSubPr>
                          <m:ctrlPr>
                            <a:rPr lang="es-PE" sz="3200" i="1">
                              <a:latin typeface="Cambria Math"/>
                            </a:rPr>
                          </m:ctrlPr>
                        </m:sSubPr>
                        <m:e>
                          <m:r>
                            <a:rPr lang="es-PE" sz="3200" i="1">
                              <a:latin typeface="Cambria Math" panose="02040503050406030204" pitchFamily="18" charset="0"/>
                            </a:rPr>
                            <m:t>𝑒</m:t>
                          </m:r>
                        </m:e>
                        <m:sub>
                          <m:r>
                            <a:rPr lang="es-PE" sz="3200" i="1">
                              <a:latin typeface="Cambria Math" panose="02040503050406030204" pitchFamily="18" charset="0"/>
                            </a:rPr>
                            <m:t>𝑖</m:t>
                          </m:r>
                        </m:sub>
                      </m:sSub>
                    </m:oMath>
                  </m:oMathPara>
                </a14:m>
                <a:endParaRPr lang="es-PE" sz="3200" dirty="0"/>
              </a:p>
            </p:txBody>
          </p:sp>
        </mc:Choice>
        <mc:Fallback xmlns="">
          <p:sp>
            <p:nvSpPr>
              <p:cNvPr id="3" name="Rectángulo 2"/>
              <p:cNvSpPr>
                <a:spLocks noRot="1" noChangeAspect="1" noMove="1" noResize="1" noEditPoints="1" noAdjustHandles="1" noChangeArrowheads="1" noChangeShapeType="1" noTextEdit="1"/>
              </p:cNvSpPr>
              <p:nvPr/>
            </p:nvSpPr>
            <p:spPr>
              <a:xfrm>
                <a:off x="1187624" y="3066696"/>
                <a:ext cx="3642407" cy="520784"/>
              </a:xfrm>
              <a:prstGeom prst="rect">
                <a:avLst/>
              </a:prstGeom>
              <a:blipFill rotWithShape="0">
                <a:blip r:embed="rId2" cstate="print"/>
                <a:stretch>
                  <a:fillRect/>
                </a:stretch>
              </a:blipFill>
            </p:spPr>
            <p:txBody>
              <a:bodyPr/>
              <a:lstStyle/>
              <a:p>
                <a:r>
                  <a:rPr lang="es-PE">
                    <a:noFill/>
                  </a:rPr>
                  <a:t> </a:t>
                </a:r>
              </a:p>
            </p:txBody>
          </p:sp>
        </mc:Fallback>
      </mc:AlternateContent>
      <mc:AlternateContent xmlns:mc="http://schemas.openxmlformats.org/markup-compatibility/2006" xmlns:a14="http://schemas.microsoft.com/office/drawing/2010/main">
        <mc:Choice Requires="a14">
          <p:sp>
            <p:nvSpPr>
              <p:cNvPr id="11" name="Rectángulo 10"/>
              <p:cNvSpPr/>
              <p:nvPr/>
            </p:nvSpPr>
            <p:spPr>
              <a:xfrm>
                <a:off x="5724128" y="3066696"/>
                <a:ext cx="2212465" cy="46717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s-PE" sz="2800" i="1">
                          <a:latin typeface="Cambria Math" panose="02040503050406030204" pitchFamily="18" charset="0"/>
                        </a:rPr>
                        <m:t>𝑖</m:t>
                      </m:r>
                      <m:r>
                        <m:rPr>
                          <m:nor/>
                        </m:rPr>
                        <a:rPr lang="es-PE" sz="2800" b="0" i="0" smtClean="0">
                          <a:latin typeface="Cambria Math" panose="02040503050406030204" pitchFamily="18" charset="0"/>
                        </a:rPr>
                        <m:t> </m:t>
                      </m:r>
                      <m:r>
                        <m:rPr>
                          <m:nor/>
                        </m:rPr>
                        <a:rPr lang="en-US" sz="2400">
                          <a:latin typeface="Calibri" panose="020F0502020204030204" pitchFamily="34" charset="0"/>
                        </a:rPr>
                        <m:t>=1,2,3,…</m:t>
                      </m:r>
                      <m:r>
                        <m:rPr>
                          <m:nor/>
                        </m:rPr>
                        <a:rPr lang="en-US" sz="2400">
                          <a:latin typeface="Calibri" panose="020F0502020204030204" pitchFamily="34" charset="0"/>
                        </a:rPr>
                        <m:t>N</m:t>
                      </m:r>
                    </m:oMath>
                  </m:oMathPara>
                </a14:m>
                <a:endParaRPr lang="es-PE" sz="2800" dirty="0">
                  <a:latin typeface="Calibri" panose="020F0502020204030204" pitchFamily="34" charset="0"/>
                </a:endParaRPr>
              </a:p>
            </p:txBody>
          </p:sp>
        </mc:Choice>
        <mc:Fallback xmlns="">
          <p:sp>
            <p:nvSpPr>
              <p:cNvPr id="11" name="Rectángulo 10"/>
              <p:cNvSpPr>
                <a:spLocks noRot="1" noChangeAspect="1" noMove="1" noResize="1" noEditPoints="1" noAdjustHandles="1" noChangeArrowheads="1" noChangeShapeType="1" noTextEdit="1"/>
              </p:cNvSpPr>
              <p:nvPr/>
            </p:nvSpPr>
            <p:spPr>
              <a:xfrm>
                <a:off x="5724128" y="3066696"/>
                <a:ext cx="2212465" cy="467179"/>
              </a:xfrm>
              <a:prstGeom prst="rect">
                <a:avLst/>
              </a:prstGeom>
              <a:blipFill rotWithShape="0">
                <a:blip r:embed="rId3" cstate="print"/>
                <a:stretch>
                  <a:fillRect b="-5195"/>
                </a:stretch>
              </a:blipFill>
            </p:spPr>
            <p:txBody>
              <a:bodyPr/>
              <a:lstStyle/>
              <a:p>
                <a:r>
                  <a:rPr lang="es-PE">
                    <a:noFill/>
                  </a:rPr>
                  <a:t> </a:t>
                </a:r>
              </a:p>
            </p:txBody>
          </p:sp>
        </mc:Fallback>
      </mc:AlternateContent>
      <p:sp>
        <p:nvSpPr>
          <p:cNvPr id="4" name="CuadroTexto 3"/>
          <p:cNvSpPr txBox="1"/>
          <p:nvPr/>
        </p:nvSpPr>
        <p:spPr>
          <a:xfrm>
            <a:off x="1177744" y="3861048"/>
            <a:ext cx="6994655" cy="2234586"/>
          </a:xfrm>
          <a:prstGeom prst="rect">
            <a:avLst/>
          </a:prstGeom>
          <a:noFill/>
        </p:spPr>
        <p:txBody>
          <a:bodyPr wrap="square" rtlCol="0">
            <a:spAutoFit/>
          </a:bodyPr>
          <a:lstStyle/>
          <a:p>
            <a:pPr algn="l"/>
            <a:r>
              <a:rPr lang="es-ES" sz="1600" b="1" dirty="0">
                <a:latin typeface="Calibri" panose="020F0502020204030204" pitchFamily="34" charset="0"/>
              </a:rPr>
              <a:t>Donde</a:t>
            </a:r>
            <a:r>
              <a:rPr lang="es-ES" sz="1600" dirty="0">
                <a:latin typeface="Calibri" panose="020F0502020204030204" pitchFamily="34" charset="0"/>
              </a:rPr>
              <a:t>: </a:t>
            </a:r>
            <a:endParaRPr lang="es-ES" sz="1600" dirty="0" smtClean="0">
              <a:latin typeface="Calibri" panose="020F0502020204030204" pitchFamily="34" charset="0"/>
            </a:endParaRPr>
          </a:p>
          <a:p>
            <a:pPr algn="l"/>
            <a:endParaRPr lang="es-PE" sz="1600" dirty="0">
              <a:latin typeface="Calibri" panose="020F0502020204030204" pitchFamily="34" charset="0"/>
            </a:endParaRPr>
          </a:p>
          <a:p>
            <a:pPr algn="l"/>
            <a:r>
              <a:rPr lang="es-ES" sz="1600" dirty="0" err="1">
                <a:latin typeface="Calibri" panose="020F0502020204030204" pitchFamily="34" charset="0"/>
              </a:rPr>
              <a:t>Yi</a:t>
            </a:r>
            <a:r>
              <a:rPr lang="es-ES" sz="1600" dirty="0">
                <a:latin typeface="Calibri" panose="020F0502020204030204" pitchFamily="34" charset="0"/>
              </a:rPr>
              <a:t> </a:t>
            </a:r>
            <a:r>
              <a:rPr lang="es-ES" sz="1600" dirty="0" smtClean="0">
                <a:latin typeface="Calibri" panose="020F0502020204030204" pitchFamily="34" charset="0"/>
              </a:rPr>
              <a:t>	: </a:t>
            </a:r>
            <a:r>
              <a:rPr lang="es-ES" sz="1600" dirty="0">
                <a:latin typeface="Calibri" panose="020F0502020204030204" pitchFamily="34" charset="0"/>
              </a:rPr>
              <a:t>Variable dependiente o variable respuesta o variable explicada.</a:t>
            </a:r>
            <a:endParaRPr lang="es-PE" sz="1600" dirty="0">
              <a:latin typeface="Calibri" panose="020F0502020204030204" pitchFamily="34" charset="0"/>
            </a:endParaRPr>
          </a:p>
          <a:p>
            <a:pPr algn="l"/>
            <a:r>
              <a:rPr lang="es-ES" sz="1600" dirty="0">
                <a:latin typeface="Calibri" panose="020F0502020204030204" pitchFamily="34" charset="0"/>
              </a:rPr>
              <a:t>Xi	: variable independiente o variable explicativa o variable de predicción.</a:t>
            </a:r>
            <a:endParaRPr lang="es-PE" sz="1600" dirty="0">
              <a:latin typeface="Calibri" panose="020F0502020204030204" pitchFamily="34" charset="0"/>
            </a:endParaRPr>
          </a:p>
          <a:p>
            <a:pPr algn="l"/>
            <a:r>
              <a:rPr lang="es-ES" sz="1600" dirty="0">
                <a:latin typeface="Calibri" panose="020F0502020204030204" pitchFamily="34" charset="0"/>
              </a:rPr>
              <a:t>β</a:t>
            </a:r>
            <a:r>
              <a:rPr lang="es-ES" sz="1600" baseline="-25000" dirty="0">
                <a:latin typeface="Calibri" panose="020F0502020204030204" pitchFamily="34" charset="0"/>
              </a:rPr>
              <a:t>o	</a:t>
            </a:r>
            <a:r>
              <a:rPr lang="es-ES" sz="1600" dirty="0">
                <a:latin typeface="Calibri" panose="020F0502020204030204" pitchFamily="34" charset="0"/>
              </a:rPr>
              <a:t>: Constante de regresión (coeficiente de posición en la ordenada).</a:t>
            </a:r>
            <a:endParaRPr lang="es-PE" sz="1600" dirty="0">
              <a:latin typeface="Calibri" panose="020F0502020204030204" pitchFamily="34" charset="0"/>
            </a:endParaRPr>
          </a:p>
          <a:p>
            <a:pPr algn="l"/>
            <a:r>
              <a:rPr lang="es-ES" sz="1600" dirty="0">
                <a:latin typeface="Calibri" panose="020F0502020204030204" pitchFamily="34" charset="0"/>
              </a:rPr>
              <a:t>β1	: Coeficiente de regresión, es la que determina el ángulo de inclinación </a:t>
            </a:r>
            <a:r>
              <a:rPr lang="es-ES" sz="1600" dirty="0" smtClean="0">
                <a:latin typeface="Calibri" panose="020F0502020204030204" pitchFamily="34" charset="0"/>
              </a:rPr>
              <a:t>   </a:t>
            </a:r>
          </a:p>
          <a:p>
            <a:pPr algn="l"/>
            <a:r>
              <a:rPr lang="es-ES" sz="1600" dirty="0">
                <a:latin typeface="Calibri" panose="020F0502020204030204" pitchFamily="34" charset="0"/>
              </a:rPr>
              <a:t> </a:t>
            </a:r>
            <a:r>
              <a:rPr lang="es-ES" sz="1600" dirty="0" smtClean="0">
                <a:latin typeface="Calibri" panose="020F0502020204030204" pitchFamily="34" charset="0"/>
              </a:rPr>
              <a:t>                     de </a:t>
            </a:r>
            <a:r>
              <a:rPr lang="es-ES" sz="1600" dirty="0">
                <a:latin typeface="Calibri" panose="020F0502020204030204" pitchFamily="34" charset="0"/>
              </a:rPr>
              <a:t>la recta. Es la variación o efecto promedio sobre Y de un </a:t>
            </a:r>
            <a:endParaRPr lang="es-ES" sz="1600" dirty="0" smtClean="0">
              <a:latin typeface="Calibri" panose="020F0502020204030204" pitchFamily="34" charset="0"/>
            </a:endParaRPr>
          </a:p>
          <a:p>
            <a:pPr algn="l"/>
            <a:r>
              <a:rPr lang="es-ES" sz="1600" dirty="0">
                <a:latin typeface="Calibri" panose="020F0502020204030204" pitchFamily="34" charset="0"/>
              </a:rPr>
              <a:t> </a:t>
            </a:r>
            <a:r>
              <a:rPr lang="es-ES" sz="1600" dirty="0" smtClean="0">
                <a:latin typeface="Calibri" panose="020F0502020204030204" pitchFamily="34" charset="0"/>
              </a:rPr>
              <a:t>                      incremente </a:t>
            </a:r>
            <a:r>
              <a:rPr lang="es-ES" sz="1600" dirty="0">
                <a:latin typeface="Calibri" panose="020F0502020204030204" pitchFamily="34" charset="0"/>
              </a:rPr>
              <a:t>en X.</a:t>
            </a:r>
            <a:endParaRPr lang="es-PE" sz="1600" dirty="0">
              <a:latin typeface="Calibri" panose="020F0502020204030204" pitchFamily="34" charset="0"/>
            </a:endParaRPr>
          </a:p>
          <a:p>
            <a:pPr algn="l"/>
            <a:r>
              <a:rPr lang="es-ES" sz="1600" dirty="0">
                <a:latin typeface="Calibri" panose="020F0502020204030204" pitchFamily="34" charset="0"/>
              </a:rPr>
              <a:t>βo y β₁	: Coeficientes de regresión poblacionales (parámetros).</a:t>
            </a:r>
            <a:endParaRPr lang="es-PE" sz="1600" dirty="0">
              <a:latin typeface="Calibri" panose="020F0502020204030204" pitchFamily="34" charset="0"/>
            </a:endParaRPr>
          </a:p>
          <a:p>
            <a:pPr algn="l"/>
            <a:r>
              <a:rPr lang="es-ES" sz="1600" dirty="0">
                <a:latin typeface="Calibri" panose="020F0502020204030204" pitchFamily="34" charset="0"/>
              </a:rPr>
              <a:t>eᵢ	: </a:t>
            </a:r>
            <a:r>
              <a:rPr lang="es-ES" sz="1600" dirty="0" smtClean="0">
                <a:latin typeface="Calibri" panose="020F0502020204030204" pitchFamily="34" charset="0"/>
              </a:rPr>
              <a:t>Término </a:t>
            </a:r>
            <a:r>
              <a:rPr lang="es-ES" sz="1600" dirty="0">
                <a:latin typeface="Calibri" panose="020F0502020204030204" pitchFamily="34" charset="0"/>
              </a:rPr>
              <a:t>aleatorio de error, es una variable no observable.</a:t>
            </a:r>
            <a:endParaRPr lang="es-PE" sz="1600" dirty="0">
              <a:latin typeface="Calibri" panose="020F0502020204030204" pitchFamily="34" charset="0"/>
            </a:endParaRPr>
          </a:p>
        </p:txBody>
      </p:sp>
    </p:spTree>
    <p:extLst>
      <p:ext uri="{BB962C8B-B14F-4D97-AF65-F5344CB8AC3E}">
        <p14:creationId xmlns:p14="http://schemas.microsoft.com/office/powerpoint/2010/main" val="2937567539"/>
      </p:ext>
    </p:extLst>
  </p:cSld>
  <p:clrMapOvr>
    <a:masterClrMapping/>
  </p:clrMapOvr>
  <p:transition spd="slow">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a:t>PROCEDIMIENTO PARA REALIZAR EL ANÁLISIS DE REGRESIÓN LINEAL SIMPLE</a:t>
            </a:r>
          </a:p>
        </p:txBody>
      </p:sp>
      <p:sp>
        <p:nvSpPr>
          <p:cNvPr id="2" name="CuadroTexto 1"/>
          <p:cNvSpPr txBox="1"/>
          <p:nvPr/>
        </p:nvSpPr>
        <p:spPr>
          <a:xfrm>
            <a:off x="1331640" y="1340768"/>
            <a:ext cx="6586408" cy="1477328"/>
          </a:xfrm>
          <a:prstGeom prst="rect">
            <a:avLst/>
          </a:prstGeom>
          <a:noFill/>
        </p:spPr>
        <p:txBody>
          <a:bodyPr wrap="square" rtlCol="0">
            <a:spAutoFit/>
          </a:bodyPr>
          <a:lstStyle/>
          <a:p>
            <a:pPr algn="just">
              <a:lnSpc>
                <a:spcPct val="100000"/>
              </a:lnSpc>
              <a:spcAft>
                <a:spcPts val="600"/>
              </a:spcAft>
            </a:pPr>
            <a:r>
              <a:rPr lang="es-PE" sz="1600" dirty="0" smtClean="0">
                <a:latin typeface="Calibri" panose="020F0502020204030204" pitchFamily="34" charset="0"/>
              </a:rPr>
              <a:t>2. Seleccionar </a:t>
            </a:r>
            <a:r>
              <a:rPr lang="es-PE" sz="1600" dirty="0">
                <a:latin typeface="Calibri" panose="020F0502020204030204" pitchFamily="34" charset="0"/>
              </a:rPr>
              <a:t>el modelo matemático que exprese la ecuación entre la variable X e Y</a:t>
            </a:r>
            <a:r>
              <a:rPr lang="es-PE" sz="1600" dirty="0" smtClean="0">
                <a:latin typeface="Calibri" panose="020F0502020204030204" pitchFamily="34" charset="0"/>
              </a:rPr>
              <a:t>.</a:t>
            </a:r>
          </a:p>
          <a:p>
            <a:pPr algn="just">
              <a:lnSpc>
                <a:spcPct val="100000"/>
              </a:lnSpc>
              <a:spcAft>
                <a:spcPts val="600"/>
              </a:spcAft>
            </a:pPr>
            <a:endParaRPr lang="es-PE" sz="1600" dirty="0" smtClean="0">
              <a:latin typeface="Calibri" panose="020F0502020204030204" pitchFamily="34" charset="0"/>
            </a:endParaRPr>
          </a:p>
          <a:p>
            <a:pPr lvl="0" algn="just">
              <a:lnSpc>
                <a:spcPct val="100000"/>
              </a:lnSpc>
              <a:spcAft>
                <a:spcPts val="600"/>
              </a:spcAft>
            </a:pPr>
            <a:r>
              <a:rPr lang="es-PE" sz="1600" b="1" dirty="0" smtClean="0"/>
              <a:t>b) Obtener </a:t>
            </a:r>
            <a:r>
              <a:rPr lang="es-PE" sz="1600" b="1" dirty="0"/>
              <a:t>la ecuación de la recta que mejor se ajuste a los datos de la muestra:</a:t>
            </a:r>
            <a:endParaRPr lang="es-PE" sz="1600"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3" name="Rectángulo 2"/>
              <p:cNvSpPr/>
              <p:nvPr/>
            </p:nvSpPr>
            <p:spPr>
              <a:xfrm>
                <a:off x="1608476" y="3066696"/>
                <a:ext cx="2800703" cy="52078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s-PE" sz="3200" i="1" smtClean="0">
                              <a:latin typeface="Cambria Math"/>
                            </a:rPr>
                          </m:ctrlPr>
                        </m:sSubPr>
                        <m:e>
                          <m:r>
                            <a:rPr lang="es-PE" sz="3200" i="1">
                              <a:latin typeface="Cambria Math" panose="02040503050406030204" pitchFamily="18" charset="0"/>
                            </a:rPr>
                            <m:t>𝑌</m:t>
                          </m:r>
                        </m:e>
                        <m:sub>
                          <m:r>
                            <a:rPr lang="es-PE" sz="3200" i="1">
                              <a:latin typeface="Cambria Math" panose="02040503050406030204" pitchFamily="18" charset="0"/>
                            </a:rPr>
                            <m:t>𝑖</m:t>
                          </m:r>
                        </m:sub>
                      </m:sSub>
                      <m:r>
                        <a:rPr lang="es-PE" sz="3200" i="0">
                          <a:latin typeface="Cambria Math" panose="02040503050406030204" pitchFamily="18" charset="0"/>
                        </a:rPr>
                        <m:t>=</m:t>
                      </m:r>
                      <m:sSub>
                        <m:sSubPr>
                          <m:ctrlPr>
                            <a:rPr lang="es-PE" sz="3200" i="1">
                              <a:latin typeface="Cambria Math"/>
                            </a:rPr>
                          </m:ctrlPr>
                        </m:sSubPr>
                        <m:e>
                          <m:r>
                            <a:rPr lang="es-PE" sz="3200" b="0" i="1" smtClean="0">
                              <a:latin typeface="Cambria Math" panose="02040503050406030204" pitchFamily="18" charset="0"/>
                            </a:rPr>
                            <m:t>𝑏</m:t>
                          </m:r>
                        </m:e>
                        <m:sub>
                          <m:r>
                            <a:rPr lang="es-PE" sz="3200" i="0">
                              <a:latin typeface="Cambria Math" panose="02040503050406030204" pitchFamily="18" charset="0"/>
                            </a:rPr>
                            <m:t>0</m:t>
                          </m:r>
                        </m:sub>
                      </m:sSub>
                      <m:r>
                        <a:rPr lang="es-PE" sz="3200" i="0">
                          <a:latin typeface="Cambria Math" panose="02040503050406030204" pitchFamily="18" charset="0"/>
                        </a:rPr>
                        <m:t>+</m:t>
                      </m:r>
                      <m:sSub>
                        <m:sSubPr>
                          <m:ctrlPr>
                            <a:rPr lang="es-PE" sz="3200" i="1">
                              <a:latin typeface="Cambria Math"/>
                            </a:rPr>
                          </m:ctrlPr>
                        </m:sSubPr>
                        <m:e>
                          <m:r>
                            <a:rPr lang="es-PE" sz="3200" b="0" i="1" smtClean="0">
                              <a:latin typeface="Cambria Math" panose="02040503050406030204" pitchFamily="18" charset="0"/>
                            </a:rPr>
                            <m:t>𝑏</m:t>
                          </m:r>
                        </m:e>
                        <m:sub>
                          <m:r>
                            <a:rPr lang="es-PE" sz="3200" i="0">
                              <a:latin typeface="Cambria Math" panose="02040503050406030204" pitchFamily="18" charset="0"/>
                            </a:rPr>
                            <m:t>1</m:t>
                          </m:r>
                        </m:sub>
                      </m:sSub>
                      <m:sSub>
                        <m:sSubPr>
                          <m:ctrlPr>
                            <a:rPr lang="es-PE" sz="3200" i="1">
                              <a:latin typeface="Cambria Math"/>
                            </a:rPr>
                          </m:ctrlPr>
                        </m:sSubPr>
                        <m:e>
                          <m:r>
                            <a:rPr lang="es-PE" sz="3200" i="1">
                              <a:latin typeface="Cambria Math" panose="02040503050406030204" pitchFamily="18" charset="0"/>
                            </a:rPr>
                            <m:t>𝑋</m:t>
                          </m:r>
                        </m:e>
                        <m:sub>
                          <m:r>
                            <a:rPr lang="es-PE" sz="3200" i="1">
                              <a:latin typeface="Cambria Math" panose="02040503050406030204" pitchFamily="18" charset="0"/>
                            </a:rPr>
                            <m:t>𝑖</m:t>
                          </m:r>
                        </m:sub>
                      </m:sSub>
                    </m:oMath>
                  </m:oMathPara>
                </a14:m>
                <a:endParaRPr lang="es-PE" sz="3200" dirty="0"/>
              </a:p>
            </p:txBody>
          </p:sp>
        </mc:Choice>
        <mc:Fallback xmlns="">
          <p:sp>
            <p:nvSpPr>
              <p:cNvPr id="3" name="Rectángulo 2"/>
              <p:cNvSpPr>
                <a:spLocks noRot="1" noChangeAspect="1" noMove="1" noResize="1" noEditPoints="1" noAdjustHandles="1" noChangeArrowheads="1" noChangeShapeType="1" noTextEdit="1"/>
              </p:cNvSpPr>
              <p:nvPr/>
            </p:nvSpPr>
            <p:spPr>
              <a:xfrm>
                <a:off x="1608476" y="3066696"/>
                <a:ext cx="2800703" cy="520784"/>
              </a:xfrm>
              <a:prstGeom prst="rect">
                <a:avLst/>
              </a:prstGeom>
              <a:blipFill rotWithShape="0">
                <a:blip r:embed="rId2" cstate="print"/>
                <a:stretch>
                  <a:fillRect/>
                </a:stretch>
              </a:blipFill>
            </p:spPr>
            <p:txBody>
              <a:bodyPr/>
              <a:lstStyle/>
              <a:p>
                <a:r>
                  <a:rPr lang="es-PE">
                    <a:noFill/>
                  </a:rPr>
                  <a:t> </a:t>
                </a:r>
              </a:p>
            </p:txBody>
          </p:sp>
        </mc:Fallback>
      </mc:AlternateContent>
      <mc:AlternateContent xmlns:mc="http://schemas.openxmlformats.org/markup-compatibility/2006" xmlns:a14="http://schemas.microsoft.com/office/drawing/2010/main">
        <mc:Choice Requires="a14">
          <p:sp>
            <p:nvSpPr>
              <p:cNvPr id="11" name="Rectángulo 10"/>
              <p:cNvSpPr/>
              <p:nvPr/>
            </p:nvSpPr>
            <p:spPr>
              <a:xfrm>
                <a:off x="5724128" y="3066696"/>
                <a:ext cx="2212465" cy="467179"/>
              </a:xfrm>
              <a:prstGeom prst="rect">
                <a:avLst/>
              </a:prstGeom>
            </p:spPr>
            <p:txBody>
              <a:bodyPr wrap="square">
                <a:spAutoFit/>
              </a:bodyPr>
              <a:lstStyle/>
              <a:p>
                <a14:m>
                  <m:oMath xmlns:m="http://schemas.openxmlformats.org/officeDocument/2006/math">
                    <m:r>
                      <a:rPr lang="es-PE" sz="2800" i="1">
                        <a:latin typeface="Cambria Math" panose="02040503050406030204" pitchFamily="18" charset="0"/>
                      </a:rPr>
                      <m:t>𝑖</m:t>
                    </m:r>
                    <m:r>
                      <m:rPr>
                        <m:nor/>
                      </m:rPr>
                      <a:rPr lang="es-PE" sz="2800" b="0" i="0" smtClean="0">
                        <a:latin typeface="Cambria Math" panose="02040503050406030204" pitchFamily="18" charset="0"/>
                      </a:rPr>
                      <m:t> </m:t>
                    </m:r>
                    <m:r>
                      <m:rPr>
                        <m:nor/>
                      </m:rPr>
                      <a:rPr lang="en-US" sz="2400">
                        <a:latin typeface="Calibri" panose="020F0502020204030204" pitchFamily="34" charset="0"/>
                      </a:rPr>
                      <m:t>=1,2,3,…</m:t>
                    </m:r>
                  </m:oMath>
                </a14:m>
                <a:r>
                  <a:rPr lang="es-PE" sz="2800" dirty="0" smtClean="0">
                    <a:latin typeface="Calibri" panose="020F0502020204030204" pitchFamily="34" charset="0"/>
                  </a:rPr>
                  <a:t>n</a:t>
                </a:r>
                <a:endParaRPr lang="es-PE" sz="2800" dirty="0">
                  <a:latin typeface="Calibri" panose="020F0502020204030204" pitchFamily="34" charset="0"/>
                </a:endParaRPr>
              </a:p>
            </p:txBody>
          </p:sp>
        </mc:Choice>
        <mc:Fallback xmlns="">
          <p:sp>
            <p:nvSpPr>
              <p:cNvPr id="11" name="Rectángulo 10"/>
              <p:cNvSpPr>
                <a:spLocks noRot="1" noChangeAspect="1" noMove="1" noResize="1" noEditPoints="1" noAdjustHandles="1" noChangeArrowheads="1" noChangeShapeType="1" noTextEdit="1"/>
              </p:cNvSpPr>
              <p:nvPr/>
            </p:nvSpPr>
            <p:spPr>
              <a:xfrm>
                <a:off x="5724128" y="3066696"/>
                <a:ext cx="2212465" cy="467179"/>
              </a:xfrm>
              <a:prstGeom prst="rect">
                <a:avLst/>
              </a:prstGeom>
              <a:blipFill rotWithShape="0">
                <a:blip r:embed="rId3" cstate="print"/>
                <a:stretch>
                  <a:fillRect t="-23377" b="-36364"/>
                </a:stretch>
              </a:blipFill>
            </p:spPr>
            <p:txBody>
              <a:bodyPr/>
              <a:lstStyle/>
              <a:p>
                <a:r>
                  <a:rPr lang="es-PE">
                    <a:noFill/>
                  </a:rPr>
                  <a:t> </a:t>
                </a:r>
              </a:p>
            </p:txBody>
          </p:sp>
        </mc:Fallback>
      </mc:AlternateContent>
      <p:sp>
        <p:nvSpPr>
          <p:cNvPr id="4" name="CuadroTexto 3"/>
          <p:cNvSpPr txBox="1"/>
          <p:nvPr/>
        </p:nvSpPr>
        <p:spPr>
          <a:xfrm>
            <a:off x="1177744" y="3861048"/>
            <a:ext cx="6994655" cy="2207527"/>
          </a:xfrm>
          <a:prstGeom prst="rect">
            <a:avLst/>
          </a:prstGeom>
          <a:noFill/>
        </p:spPr>
        <p:txBody>
          <a:bodyPr wrap="square" rtlCol="0">
            <a:spAutoFit/>
          </a:bodyPr>
          <a:lstStyle/>
          <a:p>
            <a:pPr algn="l"/>
            <a:r>
              <a:rPr lang="es-ES" sz="1600" b="1" dirty="0">
                <a:latin typeface="Calibri" panose="020F0502020204030204" pitchFamily="34" charset="0"/>
              </a:rPr>
              <a:t>Donde</a:t>
            </a:r>
            <a:r>
              <a:rPr lang="es-ES" sz="1600" dirty="0">
                <a:latin typeface="Calibri" panose="020F0502020204030204" pitchFamily="34" charset="0"/>
              </a:rPr>
              <a:t>: </a:t>
            </a:r>
            <a:endParaRPr lang="es-ES" sz="1600" dirty="0" smtClean="0">
              <a:latin typeface="Calibri" panose="020F0502020204030204" pitchFamily="34" charset="0"/>
            </a:endParaRPr>
          </a:p>
          <a:p>
            <a:pPr algn="l"/>
            <a:endParaRPr lang="es-PE" sz="1600" dirty="0">
              <a:latin typeface="Calibri" panose="020F0502020204030204" pitchFamily="34" charset="0"/>
            </a:endParaRPr>
          </a:p>
          <a:p>
            <a:pPr algn="l"/>
            <a:r>
              <a:rPr lang="es-PE" sz="1800" dirty="0">
                <a:latin typeface="Calibri" panose="020F0502020204030204" pitchFamily="34" charset="0"/>
              </a:rPr>
              <a:t>Yᵢ	: Variable respuesta, la cual se va estimar en función de X, </a:t>
            </a:r>
            <a:r>
              <a:rPr lang="es-PE" sz="1800" dirty="0" smtClean="0">
                <a:latin typeface="Calibri" panose="020F0502020204030204" pitchFamily="34" charset="0"/>
              </a:rPr>
              <a:t>  </a:t>
            </a:r>
          </a:p>
          <a:p>
            <a:pPr algn="l"/>
            <a:r>
              <a:rPr lang="es-PE" sz="1800" dirty="0">
                <a:latin typeface="Calibri" panose="020F0502020204030204" pitchFamily="34" charset="0"/>
              </a:rPr>
              <a:t> </a:t>
            </a:r>
            <a:r>
              <a:rPr lang="es-PE" sz="1800" dirty="0" smtClean="0">
                <a:latin typeface="Calibri" panose="020F0502020204030204" pitchFamily="34" charset="0"/>
              </a:rPr>
              <a:t>                   (</a:t>
            </a:r>
            <a:r>
              <a:rPr lang="es-PE" sz="1800" dirty="0">
                <a:latin typeface="Calibri" panose="020F0502020204030204" pitchFamily="34" charset="0"/>
              </a:rPr>
              <a:t>puntuación </a:t>
            </a:r>
            <a:endParaRPr lang="es-PE" sz="1800" dirty="0" smtClean="0">
              <a:latin typeface="Calibri" panose="020F0502020204030204" pitchFamily="34" charset="0"/>
            </a:endParaRPr>
          </a:p>
          <a:p>
            <a:pPr algn="l"/>
            <a:r>
              <a:rPr lang="es-PE" sz="1800" dirty="0">
                <a:latin typeface="Calibri" panose="020F0502020204030204" pitchFamily="34" charset="0"/>
              </a:rPr>
              <a:t> </a:t>
            </a:r>
            <a:r>
              <a:rPr lang="es-PE" sz="1800" dirty="0" smtClean="0">
                <a:latin typeface="Calibri" panose="020F0502020204030204" pitchFamily="34" charset="0"/>
              </a:rPr>
              <a:t>                     pronosticada </a:t>
            </a:r>
            <a:r>
              <a:rPr lang="es-PE" sz="1800" dirty="0">
                <a:latin typeface="Calibri" panose="020F0502020204030204" pitchFamily="34" charset="0"/>
              </a:rPr>
              <a:t>para Y).</a:t>
            </a:r>
          </a:p>
          <a:p>
            <a:pPr algn="l"/>
            <a:r>
              <a:rPr lang="es-PE" sz="1800" dirty="0">
                <a:latin typeface="Calibri" panose="020F0502020204030204" pitchFamily="34" charset="0"/>
              </a:rPr>
              <a:t>bₒ	: punto en que la línea cruza o interseca a Y.</a:t>
            </a:r>
          </a:p>
          <a:p>
            <a:pPr algn="l"/>
            <a:r>
              <a:rPr lang="es-PE" sz="1800" dirty="0">
                <a:latin typeface="Calibri" panose="020F0502020204030204" pitchFamily="34" charset="0"/>
              </a:rPr>
              <a:t>b₁	: coeficiente medio de cambio de Y por unidad de crecimiento </a:t>
            </a:r>
            <a:r>
              <a:rPr lang="es-PE" sz="1800" dirty="0" smtClean="0">
                <a:latin typeface="Calibri" panose="020F0502020204030204" pitchFamily="34" charset="0"/>
              </a:rPr>
              <a:t>  </a:t>
            </a:r>
          </a:p>
          <a:p>
            <a:pPr algn="l"/>
            <a:r>
              <a:rPr lang="es-PE" sz="1800" dirty="0">
                <a:latin typeface="Calibri" panose="020F0502020204030204" pitchFamily="34" charset="0"/>
              </a:rPr>
              <a:t> </a:t>
            </a:r>
            <a:r>
              <a:rPr lang="es-PE" sz="1800" dirty="0" smtClean="0">
                <a:latin typeface="Calibri" panose="020F0502020204030204" pitchFamily="34" charset="0"/>
              </a:rPr>
              <a:t>                   de </a:t>
            </a:r>
            <a:r>
              <a:rPr lang="es-PE" sz="1800" dirty="0">
                <a:latin typeface="Calibri" panose="020F0502020204030204" pitchFamily="34" charset="0"/>
              </a:rPr>
              <a:t>X </a:t>
            </a:r>
            <a:r>
              <a:rPr lang="es-PE" sz="1800" dirty="0" smtClean="0">
                <a:latin typeface="Calibri" panose="020F0502020204030204" pitchFamily="34" charset="0"/>
              </a:rPr>
              <a:t> (</a:t>
            </a:r>
            <a:r>
              <a:rPr lang="es-PE" sz="1800" dirty="0">
                <a:latin typeface="Calibri" panose="020F0502020204030204" pitchFamily="34" charset="0"/>
              </a:rPr>
              <a:t>pendiente).</a:t>
            </a:r>
          </a:p>
          <a:p>
            <a:pPr algn="l"/>
            <a:r>
              <a:rPr lang="es-PE" sz="1800" dirty="0">
                <a:latin typeface="Calibri" panose="020F0502020204030204" pitchFamily="34" charset="0"/>
              </a:rPr>
              <a:t>bₒ y b₁	: coeficientes de regresión </a:t>
            </a:r>
            <a:r>
              <a:rPr lang="es-PE" sz="1800" dirty="0" err="1" smtClean="0">
                <a:latin typeface="Calibri" panose="020F0502020204030204" pitchFamily="34" charset="0"/>
              </a:rPr>
              <a:t>muestrales</a:t>
            </a:r>
            <a:r>
              <a:rPr lang="es-PE" sz="1800" dirty="0">
                <a:latin typeface="Calibri" panose="020F0502020204030204" pitchFamily="34" charset="0"/>
              </a:rPr>
              <a:t>.</a:t>
            </a:r>
          </a:p>
        </p:txBody>
      </p:sp>
    </p:spTree>
    <p:extLst>
      <p:ext uri="{BB962C8B-B14F-4D97-AF65-F5344CB8AC3E}">
        <p14:creationId xmlns:p14="http://schemas.microsoft.com/office/powerpoint/2010/main" val="2316502743"/>
      </p:ext>
    </p:extLst>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smtClean="0"/>
              <a:t>PROCEDIMIENTO PARA REALIZAR EL ANÁLISIS DE REGRESIÓN LINEAL SIMPLE</a:t>
            </a:r>
            <a:endParaRPr lang="es-PE" sz="3200" b="1" dirty="0"/>
          </a:p>
        </p:txBody>
      </p:sp>
      <p:sp>
        <p:nvSpPr>
          <p:cNvPr id="6" name="Rectángulo 5"/>
          <p:cNvSpPr/>
          <p:nvPr/>
        </p:nvSpPr>
        <p:spPr>
          <a:xfrm>
            <a:off x="1151619" y="1554856"/>
            <a:ext cx="6840760" cy="64008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a:lnSpc>
                <a:spcPct val="130000"/>
              </a:lnSpc>
              <a:spcAft>
                <a:spcPts val="1200"/>
              </a:spcAft>
            </a:pPr>
            <a:r>
              <a:rPr lang="es-PE" sz="2400" b="1" dirty="0"/>
              <a:t>Representación del coeficiente angular o pendiente</a:t>
            </a:r>
            <a:r>
              <a:rPr lang="es-PE" sz="2400" b="1" dirty="0" smtClean="0"/>
              <a:t>:</a:t>
            </a:r>
            <a:endParaRPr lang="es-PE" sz="2400" b="1" dirty="0"/>
          </a:p>
        </p:txBody>
      </p:sp>
      <p:graphicFrame>
        <p:nvGraphicFramePr>
          <p:cNvPr id="9" name="Tabla 8"/>
          <p:cNvGraphicFramePr>
            <a:graphicFrameLocks noGrp="1"/>
          </p:cNvGraphicFramePr>
          <p:nvPr>
            <p:extLst>
              <p:ext uri="{D42A27DB-BD31-4B8C-83A1-F6EECF244321}">
                <p14:modId xmlns:p14="http://schemas.microsoft.com/office/powerpoint/2010/main" val="2820581937"/>
              </p:ext>
            </p:extLst>
          </p:nvPr>
        </p:nvGraphicFramePr>
        <p:xfrm>
          <a:off x="1115616" y="3106651"/>
          <a:ext cx="6840759" cy="2016224"/>
        </p:xfrm>
        <a:graphic>
          <a:graphicData uri="http://schemas.openxmlformats.org/drawingml/2006/table">
            <a:tbl>
              <a:tblPr firstRow="1" bandRow="1">
                <a:tableStyleId>{5C22544A-7EE6-4342-B048-85BDC9FD1C3A}</a:tableStyleId>
              </a:tblPr>
              <a:tblGrid>
                <a:gridCol w="2280253"/>
                <a:gridCol w="2280253"/>
                <a:gridCol w="2280253"/>
              </a:tblGrid>
              <a:tr h="2016224">
                <a:tc>
                  <a:txBody>
                    <a:bodyPr/>
                    <a:lstStyle/>
                    <a:p>
                      <a:endParaRPr lang="es-PE" dirty="0" smtClean="0"/>
                    </a:p>
                    <a:p>
                      <a:endParaRPr lang="es-PE" dirty="0" smtClean="0"/>
                    </a:p>
                    <a:p>
                      <a:endParaRPr lang="es-PE" dirty="0" smtClean="0"/>
                    </a:p>
                    <a:p>
                      <a:endParaRPr lang="es-PE" dirty="0" smtClean="0"/>
                    </a:p>
                    <a:p>
                      <a:pPr algn="ctr"/>
                      <a:endParaRPr lang="es-PE" dirty="0" smtClean="0">
                        <a:solidFill>
                          <a:schemeClr val="tx1"/>
                        </a:solidFill>
                      </a:endParaRPr>
                    </a:p>
                    <a:p>
                      <a:pPr algn="ctr"/>
                      <a:endParaRPr lang="es-PE" dirty="0" smtClean="0">
                        <a:solidFill>
                          <a:schemeClr val="tx1"/>
                        </a:solidFill>
                      </a:endParaRPr>
                    </a:p>
                    <a:p>
                      <a:pPr algn="ctr"/>
                      <a:r>
                        <a:rPr lang="es-ES" sz="1400" b="1" kern="1200" dirty="0" smtClean="0">
                          <a:solidFill>
                            <a:schemeClr val="tx1"/>
                          </a:solidFill>
                          <a:effectLst/>
                          <a:latin typeface="+mn-lt"/>
                          <a:ea typeface="+mn-ea"/>
                          <a:cs typeface="+mn-cs"/>
                        </a:rPr>
                        <a:t>b1 &lt; 0</a:t>
                      </a:r>
                      <a:endParaRPr lang="es-PE"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PE" dirty="0" smtClean="0"/>
                    </a:p>
                    <a:p>
                      <a:endParaRPr lang="es-PE" dirty="0" smtClean="0"/>
                    </a:p>
                    <a:p>
                      <a:endParaRPr lang="es-PE" dirty="0" smtClean="0"/>
                    </a:p>
                    <a:p>
                      <a:endParaRPr lang="es-PE" dirty="0" smtClean="0"/>
                    </a:p>
                    <a:p>
                      <a:endParaRPr lang="es-PE" dirty="0" smtClean="0"/>
                    </a:p>
                    <a:p>
                      <a:endParaRPr lang="es-PE" dirty="0" smtClean="0"/>
                    </a:p>
                    <a:p>
                      <a:r>
                        <a:rPr lang="es-ES" sz="1400" b="1" kern="1200" dirty="0" smtClean="0">
                          <a:solidFill>
                            <a:schemeClr val="tx1"/>
                          </a:solidFill>
                          <a:effectLst/>
                          <a:latin typeface="+mn-lt"/>
                          <a:ea typeface="+mn-ea"/>
                          <a:cs typeface="+mn-cs"/>
                        </a:rPr>
                        <a:t>                     b1 = 0</a:t>
                      </a:r>
                      <a:endParaRPr lang="es-P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s-PE" dirty="0" smtClean="0"/>
                    </a:p>
                    <a:p>
                      <a:endParaRPr lang="es-PE" dirty="0" smtClean="0"/>
                    </a:p>
                    <a:p>
                      <a:endParaRPr lang="es-PE" dirty="0" smtClean="0"/>
                    </a:p>
                    <a:p>
                      <a:endParaRPr lang="es-PE" dirty="0" smtClean="0"/>
                    </a:p>
                    <a:p>
                      <a:endParaRPr lang="es-PE" dirty="0" smtClean="0"/>
                    </a:p>
                    <a:p>
                      <a:endParaRPr lang="es-PE" dirty="0" smtClean="0"/>
                    </a:p>
                    <a:p>
                      <a:r>
                        <a:rPr lang="es-ES" sz="1400" b="1" kern="1200" dirty="0" smtClean="0">
                          <a:solidFill>
                            <a:schemeClr val="tx1"/>
                          </a:solidFill>
                          <a:effectLst/>
                          <a:latin typeface="+mn-lt"/>
                          <a:ea typeface="+mn-ea"/>
                          <a:cs typeface="+mn-cs"/>
                        </a:rPr>
                        <a:t>                      b1 &gt; 0</a:t>
                      </a:r>
                      <a:endParaRPr lang="es-PE"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12" name="Imagen 11" descr="C:\Users\Microsur\AppData\Local\Microsoft\Windows\INetCache\Content.Word\2016-10-17 13.26.11.jpg"/>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259632" y="3284984"/>
            <a:ext cx="2024529" cy="1368345"/>
          </a:xfrm>
          <a:prstGeom prst="rect">
            <a:avLst/>
          </a:prstGeom>
          <a:noFill/>
          <a:ln>
            <a:noFill/>
          </a:ln>
        </p:spPr>
      </p:pic>
      <p:pic>
        <p:nvPicPr>
          <p:cNvPr id="16" name="Imagen 15" descr="C:\Users\Microsur\AppData\Local\Microsoft\Windows\INetCache\Content.Word\2016-10-17 13.26.17.jpg"/>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591155" y="3334498"/>
            <a:ext cx="1961689" cy="1368345"/>
          </a:xfrm>
          <a:prstGeom prst="rect">
            <a:avLst/>
          </a:prstGeom>
          <a:noFill/>
          <a:ln>
            <a:noFill/>
          </a:ln>
        </p:spPr>
      </p:pic>
      <p:pic>
        <p:nvPicPr>
          <p:cNvPr id="17" name="Imagen 16" descr="C:\Users\Microsur\AppData\Local\Microsoft\Windows\INetCache\Content.Word\tempo2.jpg"/>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5859838" y="3339857"/>
            <a:ext cx="2033696" cy="1368345"/>
          </a:xfrm>
          <a:prstGeom prst="rect">
            <a:avLst/>
          </a:prstGeom>
          <a:noFill/>
          <a:ln>
            <a:noFill/>
          </a:ln>
        </p:spPr>
      </p:pic>
    </p:spTree>
    <p:extLst>
      <p:ext uri="{BB962C8B-B14F-4D97-AF65-F5344CB8AC3E}">
        <p14:creationId xmlns:p14="http://schemas.microsoft.com/office/powerpoint/2010/main" val="1537863176"/>
      </p:ext>
    </p:extLst>
  </p:cSld>
  <p:clrMapOvr>
    <a:masterClrMapping/>
  </p:clrMapOvr>
  <p:transition spd="slow">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smtClean="0"/>
              <a:t>MÉTODO DE MÍNIMOS CUADRADOS</a:t>
            </a:r>
            <a:endParaRPr lang="es-PE" sz="3200" b="1" dirty="0"/>
          </a:p>
        </p:txBody>
      </p:sp>
      <p:sp>
        <p:nvSpPr>
          <p:cNvPr id="2" name="CuadroTexto 1"/>
          <p:cNvSpPr txBox="1"/>
          <p:nvPr/>
        </p:nvSpPr>
        <p:spPr>
          <a:xfrm>
            <a:off x="611560" y="1182288"/>
            <a:ext cx="7920880" cy="1200329"/>
          </a:xfrm>
          <a:prstGeom prst="rect">
            <a:avLst/>
          </a:prstGeom>
          <a:noFill/>
        </p:spPr>
        <p:txBody>
          <a:bodyPr wrap="square" rtlCol="0">
            <a:spAutoFit/>
          </a:bodyPr>
          <a:lstStyle/>
          <a:p>
            <a:pPr algn="just">
              <a:lnSpc>
                <a:spcPct val="100000"/>
              </a:lnSpc>
              <a:spcAft>
                <a:spcPts val="600"/>
              </a:spcAft>
            </a:pPr>
            <a:r>
              <a:rPr lang="es-PE" sz="1800" dirty="0" smtClean="0">
                <a:latin typeface="Calibri" panose="020F0502020204030204" pitchFamily="34" charset="0"/>
              </a:rPr>
              <a:t>Es </a:t>
            </a:r>
            <a:r>
              <a:rPr lang="es-PE" sz="1800" dirty="0">
                <a:latin typeface="Calibri" panose="020F0502020204030204" pitchFamily="34" charset="0"/>
              </a:rPr>
              <a:t>una técnica que determina la ecuación de la recta más óptima que se ajuste a los datos maestrales. Este método permite estimar las cantidades minimizando la suma de los cuadrados de las diferencias entre los valores observados Yᵢ y los valores estimados Ŷ.</a:t>
            </a:r>
          </a:p>
        </p:txBody>
      </p:sp>
      <mc:AlternateContent xmlns:mc="http://schemas.openxmlformats.org/markup-compatibility/2006" xmlns:a14="http://schemas.microsoft.com/office/drawing/2010/main">
        <mc:Choice Requires="a14">
          <p:sp>
            <p:nvSpPr>
              <p:cNvPr id="3" name="Rectángulo 2"/>
              <p:cNvSpPr/>
              <p:nvPr/>
            </p:nvSpPr>
            <p:spPr>
              <a:xfrm>
                <a:off x="2787647" y="2377555"/>
                <a:ext cx="3737753" cy="81939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nary>
                        <m:naryPr>
                          <m:chr m:val="∑"/>
                          <m:limLoc m:val="undOvr"/>
                          <m:ctrlPr>
                            <a:rPr lang="es-PE" sz="2000" i="1" smtClean="0">
                              <a:latin typeface="Cambria Math"/>
                            </a:rPr>
                          </m:ctrlPr>
                        </m:naryPr>
                        <m:sub>
                          <m:r>
                            <a:rPr lang="es-ES" sz="2000" i="1">
                              <a:latin typeface="Cambria Math"/>
                            </a:rPr>
                            <m:t>𝑖</m:t>
                          </m:r>
                          <m:r>
                            <a:rPr lang="es-ES" sz="2000" i="1">
                              <a:latin typeface="Cambria Math"/>
                            </a:rPr>
                            <m:t>−1</m:t>
                          </m:r>
                        </m:sub>
                        <m:sup>
                          <m:r>
                            <a:rPr lang="es-ES" sz="2000" i="1">
                              <a:latin typeface="Cambria Math"/>
                            </a:rPr>
                            <m:t>𝑛</m:t>
                          </m:r>
                        </m:sup>
                        <m:e>
                          <m:sSubSup>
                            <m:sSubSupPr>
                              <m:ctrlPr>
                                <a:rPr lang="es-PE" sz="2000" i="1">
                                  <a:latin typeface="Cambria Math"/>
                                </a:rPr>
                              </m:ctrlPr>
                            </m:sSubSupPr>
                            <m:e>
                              <m:r>
                                <a:rPr lang="es-ES" sz="2000" i="1">
                                  <a:latin typeface="Cambria Math"/>
                                </a:rPr>
                                <m:t>𝑒</m:t>
                              </m:r>
                            </m:e>
                            <m:sub>
                              <m:r>
                                <a:rPr lang="es-ES" sz="2000" i="1">
                                  <a:latin typeface="Cambria Math"/>
                                </a:rPr>
                                <m:t>𝑖</m:t>
                              </m:r>
                            </m:sub>
                            <m:sup>
                              <m:r>
                                <a:rPr lang="es-ES" sz="2000" i="1">
                                  <a:latin typeface="Cambria Math"/>
                                </a:rPr>
                                <m:t>2</m:t>
                              </m:r>
                            </m:sup>
                          </m:sSubSup>
                        </m:e>
                      </m:nary>
                      <m:r>
                        <a:rPr lang="es-ES" sz="2000" i="1">
                          <a:latin typeface="Cambria Math"/>
                        </a:rPr>
                        <m:t>=</m:t>
                      </m:r>
                      <m:nary>
                        <m:naryPr>
                          <m:chr m:val="∑"/>
                          <m:limLoc m:val="undOvr"/>
                          <m:ctrlPr>
                            <a:rPr lang="es-PE" sz="2000" i="1">
                              <a:latin typeface="Cambria Math"/>
                            </a:rPr>
                          </m:ctrlPr>
                        </m:naryPr>
                        <m:sub>
                          <m:r>
                            <a:rPr lang="es-ES" sz="2000" i="1">
                              <a:latin typeface="Cambria Math"/>
                            </a:rPr>
                            <m:t>𝑖</m:t>
                          </m:r>
                          <m:r>
                            <a:rPr lang="es-ES" sz="2000" i="1">
                              <a:latin typeface="Cambria Math"/>
                            </a:rPr>
                            <m:t>=1</m:t>
                          </m:r>
                        </m:sub>
                        <m:sup>
                          <m:r>
                            <a:rPr lang="es-ES" sz="2000" i="1">
                              <a:latin typeface="Cambria Math"/>
                            </a:rPr>
                            <m:t>𝑛</m:t>
                          </m:r>
                        </m:sup>
                        <m:e>
                          <m:sSup>
                            <m:sSupPr>
                              <m:ctrlPr>
                                <a:rPr lang="es-PE" sz="2000" i="1">
                                  <a:latin typeface="Cambria Math"/>
                                </a:rPr>
                              </m:ctrlPr>
                            </m:sSupPr>
                            <m:e>
                              <m:d>
                                <m:dPr>
                                  <m:ctrlPr>
                                    <a:rPr lang="es-PE" sz="2000" i="1">
                                      <a:latin typeface="Cambria Math"/>
                                    </a:rPr>
                                  </m:ctrlPr>
                                </m:dPr>
                                <m:e>
                                  <m:sSub>
                                    <m:sSubPr>
                                      <m:ctrlPr>
                                        <a:rPr lang="es-PE" sz="2000" i="1">
                                          <a:latin typeface="Cambria Math"/>
                                        </a:rPr>
                                      </m:ctrlPr>
                                    </m:sSubPr>
                                    <m:e>
                                      <m:r>
                                        <a:rPr lang="es-ES" sz="2000" i="1">
                                          <a:latin typeface="Cambria Math"/>
                                        </a:rPr>
                                        <m:t>𝑌</m:t>
                                      </m:r>
                                    </m:e>
                                    <m:sub>
                                      <m:r>
                                        <a:rPr lang="es-ES" sz="2000" i="1">
                                          <a:latin typeface="Cambria Math"/>
                                        </a:rPr>
                                        <m:t>𝑖</m:t>
                                      </m:r>
                                      <m:r>
                                        <a:rPr lang="es-ES" sz="2000" i="1">
                                          <a:latin typeface="Cambria Math"/>
                                        </a:rPr>
                                        <m:t>− </m:t>
                                      </m:r>
                                    </m:sub>
                                  </m:sSub>
                                  <m:sSub>
                                    <m:sSubPr>
                                      <m:ctrlPr>
                                        <a:rPr lang="es-PE" sz="2000" i="1">
                                          <a:latin typeface="Cambria Math"/>
                                        </a:rPr>
                                      </m:ctrlPr>
                                    </m:sSubPr>
                                    <m:e>
                                      <m:acc>
                                        <m:accPr>
                                          <m:chr m:val="̂"/>
                                          <m:ctrlPr>
                                            <a:rPr lang="es-PE" sz="2000" i="1">
                                              <a:latin typeface="Cambria Math"/>
                                            </a:rPr>
                                          </m:ctrlPr>
                                        </m:accPr>
                                        <m:e>
                                          <m:r>
                                            <a:rPr lang="es-ES" sz="2000" i="1">
                                              <a:latin typeface="Cambria Math"/>
                                            </a:rPr>
                                            <m:t>𝑌</m:t>
                                          </m:r>
                                        </m:e>
                                      </m:acc>
                                    </m:e>
                                    <m:sub>
                                      <m:r>
                                        <a:rPr lang="es-ES" sz="2000" i="1">
                                          <a:latin typeface="Cambria Math"/>
                                        </a:rPr>
                                        <m:t>𝑖</m:t>
                                      </m:r>
                                    </m:sub>
                                  </m:sSub>
                                </m:e>
                              </m:d>
                            </m:e>
                            <m:sup>
                              <m:r>
                                <a:rPr lang="es-ES" sz="2000" i="1">
                                  <a:latin typeface="Cambria Math"/>
                                </a:rPr>
                                <m:t>2</m:t>
                              </m:r>
                            </m:sup>
                          </m:sSup>
                          <m:r>
                            <a:rPr lang="es-PE" sz="2000" b="0" i="1" smtClean="0">
                              <a:latin typeface="Cambria Math" panose="02040503050406030204" pitchFamily="18" charset="0"/>
                            </a:rPr>
                            <m:t>=</m:t>
                          </m:r>
                          <m:r>
                            <a:rPr lang="es-PE" sz="2000" b="0" i="1" smtClean="0">
                              <a:latin typeface="Cambria Math" panose="02040503050406030204" pitchFamily="18" charset="0"/>
                            </a:rPr>
                            <m:t>𝑀</m:t>
                          </m:r>
                          <m:r>
                            <a:rPr lang="es-PE" sz="2000" b="0" i="1" smtClean="0">
                              <a:latin typeface="Cambria Math" panose="02040503050406030204" pitchFamily="18" charset="0"/>
                            </a:rPr>
                            <m:t>í</m:t>
                          </m:r>
                          <m:r>
                            <a:rPr lang="es-PE" sz="2000" b="0" i="1" smtClean="0">
                              <a:latin typeface="Cambria Math" panose="02040503050406030204" pitchFamily="18" charset="0"/>
                            </a:rPr>
                            <m:t>𝑛𝑖𝑚𝑜</m:t>
                          </m:r>
                        </m:e>
                      </m:nary>
                    </m:oMath>
                  </m:oMathPara>
                </a14:m>
                <a:endParaRPr lang="es-PE" sz="2000" dirty="0"/>
              </a:p>
            </p:txBody>
          </p:sp>
        </mc:Choice>
        <mc:Fallback xmlns="">
          <p:sp>
            <p:nvSpPr>
              <p:cNvPr id="3" name="Rectángulo 2"/>
              <p:cNvSpPr>
                <a:spLocks noRot="1" noChangeAspect="1" noMove="1" noResize="1" noEditPoints="1" noAdjustHandles="1" noChangeArrowheads="1" noChangeShapeType="1" noTextEdit="1"/>
              </p:cNvSpPr>
              <p:nvPr/>
            </p:nvSpPr>
            <p:spPr>
              <a:xfrm>
                <a:off x="2787647" y="2377555"/>
                <a:ext cx="3737753" cy="819391"/>
              </a:xfrm>
              <a:prstGeom prst="rect">
                <a:avLst/>
              </a:prstGeom>
              <a:blipFill rotWithShape="0">
                <a:blip r:embed="rId2" cstate="print"/>
                <a:stretch>
                  <a:fillRect t="-1493"/>
                </a:stretch>
              </a:blipFill>
            </p:spPr>
            <p:txBody>
              <a:bodyPr/>
              <a:lstStyle/>
              <a:p>
                <a:r>
                  <a:rPr lang="es-PE">
                    <a:noFill/>
                  </a:rPr>
                  <a:t> </a:t>
                </a:r>
              </a:p>
            </p:txBody>
          </p:sp>
        </mc:Fallback>
      </mc:AlternateContent>
      <p:sp>
        <p:nvSpPr>
          <p:cNvPr id="4" name="CuadroTexto 3"/>
          <p:cNvSpPr txBox="1"/>
          <p:nvPr/>
        </p:nvSpPr>
        <p:spPr>
          <a:xfrm>
            <a:off x="1159195" y="3163806"/>
            <a:ext cx="6994655" cy="1270412"/>
          </a:xfrm>
          <a:prstGeom prst="rect">
            <a:avLst/>
          </a:prstGeom>
          <a:noFill/>
        </p:spPr>
        <p:txBody>
          <a:bodyPr wrap="square" rtlCol="0">
            <a:spAutoFit/>
          </a:bodyPr>
          <a:lstStyle/>
          <a:p>
            <a:pPr algn="just"/>
            <a:r>
              <a:rPr lang="es-ES" sz="1600" b="1" dirty="0">
                <a:latin typeface="Calibri" panose="020F0502020204030204" pitchFamily="34" charset="0"/>
              </a:rPr>
              <a:t>Donde</a:t>
            </a:r>
            <a:r>
              <a:rPr lang="es-ES" sz="1600" dirty="0">
                <a:latin typeface="Calibri" panose="020F0502020204030204" pitchFamily="34" charset="0"/>
              </a:rPr>
              <a:t>: </a:t>
            </a:r>
            <a:endParaRPr lang="es-ES" sz="1600" dirty="0" smtClean="0">
              <a:latin typeface="Calibri" panose="020F0502020204030204" pitchFamily="34" charset="0"/>
            </a:endParaRPr>
          </a:p>
          <a:p>
            <a:pPr algn="just"/>
            <a:r>
              <a:rPr lang="es-PE" sz="1800" dirty="0" smtClean="0">
                <a:latin typeface="Calibri" panose="020F0502020204030204" pitchFamily="34" charset="0"/>
              </a:rPr>
              <a:t>eᵢ </a:t>
            </a:r>
            <a:r>
              <a:rPr lang="es-PE" sz="1800" dirty="0">
                <a:latin typeface="Calibri" panose="020F0502020204030204" pitchFamily="34" charset="0"/>
              </a:rPr>
              <a:t>es el error que se puede cometer en la estimación, el cual debe ser mínimo frente a otros modelos, para que proporcione una buena representación de estos puntos la línea de regresión establecida.</a:t>
            </a:r>
          </a:p>
          <a:p>
            <a:pPr algn="just"/>
            <a:r>
              <a:rPr lang="es-PE" sz="1800" dirty="0">
                <a:latin typeface="Calibri" panose="020F0502020204030204" pitchFamily="34" charset="0"/>
              </a:rPr>
              <a:t>En conclusión con este método se obtiene la recta:</a:t>
            </a:r>
          </a:p>
        </p:txBody>
      </p:sp>
      <mc:AlternateContent xmlns:mc="http://schemas.openxmlformats.org/markup-compatibility/2006" xmlns:a14="http://schemas.microsoft.com/office/drawing/2010/main">
        <mc:Choice Requires="a14">
          <p:sp>
            <p:nvSpPr>
              <p:cNvPr id="7" name="Rectángulo 6"/>
              <p:cNvSpPr/>
              <p:nvPr/>
            </p:nvSpPr>
            <p:spPr>
              <a:xfrm>
                <a:off x="2269963" y="4419269"/>
                <a:ext cx="2146613" cy="41363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s-PE" sz="2400" i="1" smtClean="0">
                              <a:latin typeface="Cambria Math"/>
                            </a:rPr>
                          </m:ctrlPr>
                        </m:sSubPr>
                        <m:e>
                          <m:r>
                            <a:rPr lang="es-PE" sz="2400" i="1">
                              <a:latin typeface="Cambria Math" panose="02040503050406030204" pitchFamily="18" charset="0"/>
                            </a:rPr>
                            <m:t>𝑌</m:t>
                          </m:r>
                        </m:e>
                        <m:sub>
                          <m:r>
                            <a:rPr lang="es-PE" sz="2400" i="1">
                              <a:latin typeface="Cambria Math" panose="02040503050406030204" pitchFamily="18" charset="0"/>
                            </a:rPr>
                            <m:t>𝑖</m:t>
                          </m:r>
                        </m:sub>
                      </m:sSub>
                      <m:r>
                        <a:rPr lang="es-PE" sz="2400" i="0">
                          <a:latin typeface="Cambria Math" panose="02040503050406030204" pitchFamily="18" charset="0"/>
                        </a:rPr>
                        <m:t>=</m:t>
                      </m:r>
                      <m:sSub>
                        <m:sSubPr>
                          <m:ctrlPr>
                            <a:rPr lang="es-PE" sz="2400" i="1">
                              <a:latin typeface="Cambria Math"/>
                            </a:rPr>
                          </m:ctrlPr>
                        </m:sSubPr>
                        <m:e>
                          <m:r>
                            <a:rPr lang="es-PE" sz="2400" b="0" i="1" smtClean="0">
                              <a:latin typeface="Cambria Math" panose="02040503050406030204" pitchFamily="18" charset="0"/>
                            </a:rPr>
                            <m:t>𝑏</m:t>
                          </m:r>
                        </m:e>
                        <m:sub>
                          <m:r>
                            <a:rPr lang="es-PE" sz="2400" i="0">
                              <a:latin typeface="Cambria Math" panose="02040503050406030204" pitchFamily="18" charset="0"/>
                            </a:rPr>
                            <m:t>0</m:t>
                          </m:r>
                        </m:sub>
                      </m:sSub>
                      <m:r>
                        <a:rPr lang="es-PE" sz="2400" i="0">
                          <a:latin typeface="Cambria Math" panose="02040503050406030204" pitchFamily="18" charset="0"/>
                        </a:rPr>
                        <m:t>+</m:t>
                      </m:r>
                      <m:sSub>
                        <m:sSubPr>
                          <m:ctrlPr>
                            <a:rPr lang="es-PE" sz="2400" i="1">
                              <a:latin typeface="Cambria Math"/>
                            </a:rPr>
                          </m:ctrlPr>
                        </m:sSubPr>
                        <m:e>
                          <m:r>
                            <a:rPr lang="es-PE" sz="2400" b="0" i="1" smtClean="0">
                              <a:latin typeface="Cambria Math" panose="02040503050406030204" pitchFamily="18" charset="0"/>
                            </a:rPr>
                            <m:t>𝑏</m:t>
                          </m:r>
                        </m:e>
                        <m:sub>
                          <m:r>
                            <a:rPr lang="es-PE" sz="2400" i="0">
                              <a:latin typeface="Cambria Math" panose="02040503050406030204" pitchFamily="18" charset="0"/>
                            </a:rPr>
                            <m:t>1</m:t>
                          </m:r>
                        </m:sub>
                      </m:sSub>
                      <m:sSub>
                        <m:sSubPr>
                          <m:ctrlPr>
                            <a:rPr lang="es-PE" sz="2400" i="1">
                              <a:latin typeface="Cambria Math"/>
                            </a:rPr>
                          </m:ctrlPr>
                        </m:sSubPr>
                        <m:e>
                          <m:r>
                            <a:rPr lang="es-PE" sz="2400" i="1">
                              <a:latin typeface="Cambria Math" panose="02040503050406030204" pitchFamily="18" charset="0"/>
                            </a:rPr>
                            <m:t>𝑋</m:t>
                          </m:r>
                        </m:e>
                        <m:sub>
                          <m:r>
                            <a:rPr lang="es-PE" sz="2400" i="1">
                              <a:latin typeface="Cambria Math" panose="02040503050406030204" pitchFamily="18" charset="0"/>
                            </a:rPr>
                            <m:t>𝑖</m:t>
                          </m:r>
                        </m:sub>
                      </m:sSub>
                    </m:oMath>
                  </m:oMathPara>
                </a14:m>
                <a:endParaRPr lang="es-PE" sz="2400" dirty="0"/>
              </a:p>
            </p:txBody>
          </p:sp>
        </mc:Choice>
        <mc:Fallback xmlns="">
          <p:sp>
            <p:nvSpPr>
              <p:cNvPr id="7" name="Rectángulo 6"/>
              <p:cNvSpPr>
                <a:spLocks noRot="1" noChangeAspect="1" noMove="1" noResize="1" noEditPoints="1" noAdjustHandles="1" noChangeArrowheads="1" noChangeShapeType="1" noTextEdit="1"/>
              </p:cNvSpPr>
              <p:nvPr/>
            </p:nvSpPr>
            <p:spPr>
              <a:xfrm>
                <a:off x="2269963" y="4419269"/>
                <a:ext cx="2146613" cy="413639"/>
              </a:xfrm>
              <a:prstGeom prst="rect">
                <a:avLst/>
              </a:prstGeom>
              <a:blipFill rotWithShape="0">
                <a:blip r:embed="rId3" cstate="print"/>
                <a:stretch>
                  <a:fillRect l="-283" b="-4412"/>
                </a:stretch>
              </a:blipFill>
            </p:spPr>
            <p:txBody>
              <a:bodyPr/>
              <a:lstStyle/>
              <a:p>
                <a:r>
                  <a:rPr lang="es-PE">
                    <a:noFill/>
                  </a:rPr>
                  <a:t> </a:t>
                </a:r>
              </a:p>
            </p:txBody>
          </p:sp>
        </mc:Fallback>
      </mc:AlternateContent>
      <mc:AlternateContent xmlns:mc="http://schemas.openxmlformats.org/markup-compatibility/2006" xmlns:a14="http://schemas.microsoft.com/office/drawing/2010/main">
        <mc:Choice Requires="a14">
          <p:sp>
            <p:nvSpPr>
              <p:cNvPr id="8" name="Rectángulo 7"/>
              <p:cNvSpPr/>
              <p:nvPr/>
            </p:nvSpPr>
            <p:spPr>
              <a:xfrm>
                <a:off x="5907193" y="4377823"/>
                <a:ext cx="2212465" cy="413639"/>
              </a:xfrm>
              <a:prstGeom prst="rect">
                <a:avLst/>
              </a:prstGeom>
            </p:spPr>
            <p:txBody>
              <a:bodyPr wrap="square">
                <a:spAutoFit/>
              </a:bodyPr>
              <a:lstStyle/>
              <a:p>
                <a14:m>
                  <m:oMath xmlns:m="http://schemas.openxmlformats.org/officeDocument/2006/math">
                    <m:r>
                      <a:rPr lang="es-PE" sz="2400" i="1">
                        <a:latin typeface="Cambria Math" panose="02040503050406030204" pitchFamily="18" charset="0"/>
                      </a:rPr>
                      <m:t>𝑖</m:t>
                    </m:r>
                    <m:r>
                      <m:rPr>
                        <m:nor/>
                      </m:rPr>
                      <a:rPr lang="es-PE" sz="2400" b="0" i="0" smtClean="0">
                        <a:latin typeface="Cambria Math" panose="02040503050406030204" pitchFamily="18" charset="0"/>
                      </a:rPr>
                      <m:t> </m:t>
                    </m:r>
                    <m:r>
                      <m:rPr>
                        <m:nor/>
                      </m:rPr>
                      <a:rPr lang="en-US" sz="2000">
                        <a:latin typeface="Calibri" panose="020F0502020204030204" pitchFamily="34" charset="0"/>
                      </a:rPr>
                      <m:t>=1,2,3,…</m:t>
                    </m:r>
                  </m:oMath>
                </a14:m>
                <a:r>
                  <a:rPr lang="es-PE" sz="2400" dirty="0" smtClean="0">
                    <a:latin typeface="Calibri" panose="020F0502020204030204" pitchFamily="34" charset="0"/>
                  </a:rPr>
                  <a:t>n</a:t>
                </a:r>
                <a:endParaRPr lang="es-PE" sz="2400" dirty="0">
                  <a:latin typeface="Calibri" panose="020F0502020204030204" pitchFamily="34" charset="0"/>
                </a:endParaRPr>
              </a:p>
            </p:txBody>
          </p:sp>
        </mc:Choice>
        <mc:Fallback xmlns="">
          <p:sp>
            <p:nvSpPr>
              <p:cNvPr id="8" name="Rectángulo 7"/>
              <p:cNvSpPr>
                <a:spLocks noRot="1" noChangeAspect="1" noMove="1" noResize="1" noEditPoints="1" noAdjustHandles="1" noChangeArrowheads="1" noChangeShapeType="1" noTextEdit="1"/>
              </p:cNvSpPr>
              <p:nvPr/>
            </p:nvSpPr>
            <p:spPr>
              <a:xfrm>
                <a:off x="5907193" y="4377823"/>
                <a:ext cx="2212465" cy="413639"/>
              </a:xfrm>
              <a:prstGeom prst="rect">
                <a:avLst/>
              </a:prstGeom>
              <a:blipFill rotWithShape="0">
                <a:blip r:embed="rId4" cstate="print"/>
                <a:stretch>
                  <a:fillRect t="-23529" b="-32353"/>
                </a:stretch>
              </a:blipFill>
            </p:spPr>
            <p:txBody>
              <a:bodyPr/>
              <a:lstStyle/>
              <a:p>
                <a:r>
                  <a:rPr lang="es-PE">
                    <a:noFill/>
                  </a:rPr>
                  <a:t> </a:t>
                </a:r>
              </a:p>
            </p:txBody>
          </p:sp>
        </mc:Fallback>
      </mc:AlternateContent>
      <p:pic>
        <p:nvPicPr>
          <p:cNvPr id="9" name="Marcador de contenido 2"/>
          <p:cNvPicPr/>
          <p:nvPr/>
        </p:nvPicPr>
        <p:blipFill rotWithShape="1">
          <a:blip r:embed="rId5" cstate="print"/>
          <a:srcRect l="27086" t="32780" r="25868" b="25498"/>
          <a:stretch/>
        </p:blipFill>
        <p:spPr>
          <a:xfrm>
            <a:off x="3131840" y="4824536"/>
            <a:ext cx="3400187" cy="19168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19025946"/>
      </p:ext>
    </p:extLst>
  </p:cSld>
  <p:clrMapOvr>
    <a:masterClrMapping/>
  </p:clrMapOvr>
  <p:transition spd="slow">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a:t>PROCEDIMIENTO PARA REALIZAR EL ANÁLISIS DE REGRESIÓN LINEAL SIMPLE</a:t>
            </a:r>
          </a:p>
        </p:txBody>
      </p:sp>
      <p:sp>
        <p:nvSpPr>
          <p:cNvPr id="2" name="CuadroTexto 1"/>
          <p:cNvSpPr txBox="1"/>
          <p:nvPr/>
        </p:nvSpPr>
        <p:spPr>
          <a:xfrm>
            <a:off x="611560" y="1182289"/>
            <a:ext cx="7920880" cy="3824124"/>
          </a:xfrm>
          <a:prstGeom prst="rect">
            <a:avLst/>
          </a:prstGeom>
          <a:noFill/>
        </p:spPr>
        <p:txBody>
          <a:bodyPr wrap="square" rtlCol="0">
            <a:spAutoFit/>
          </a:bodyPr>
          <a:lstStyle/>
          <a:p>
            <a:pPr marL="342900" indent="-342900" algn="just">
              <a:lnSpc>
                <a:spcPct val="100000"/>
              </a:lnSpc>
              <a:spcAft>
                <a:spcPts val="600"/>
              </a:spcAft>
              <a:buAutoNum type="arabicPeriod"/>
            </a:pPr>
            <a:r>
              <a:rPr lang="es-ES" sz="1800" dirty="0" smtClean="0">
                <a:latin typeface="+mn-lt"/>
              </a:rPr>
              <a:t>Construir </a:t>
            </a:r>
            <a:r>
              <a:rPr lang="es-ES" sz="1800" dirty="0">
                <a:latin typeface="+mn-lt"/>
              </a:rPr>
              <a:t>el diagrama de dispersión y analiza su forma y decidir el tipo de función matemática </a:t>
            </a:r>
            <a:endParaRPr lang="es-ES" sz="1800" dirty="0" smtClean="0">
              <a:latin typeface="+mn-lt"/>
            </a:endParaRPr>
          </a:p>
          <a:p>
            <a:pPr marL="342900" indent="-342900" algn="just">
              <a:lnSpc>
                <a:spcPct val="100000"/>
              </a:lnSpc>
              <a:spcAft>
                <a:spcPts val="600"/>
              </a:spcAft>
              <a:buAutoNum type="arabicPeriod"/>
            </a:pPr>
            <a:r>
              <a:rPr lang="es-PE" sz="1800" dirty="0" smtClean="0">
                <a:latin typeface="+mn-lt"/>
              </a:rPr>
              <a:t>Estimar la ecuación de regresión que mejor se ajuste a los datos maestrales.</a:t>
            </a:r>
          </a:p>
          <a:p>
            <a:pPr marL="342900" indent="-342900" algn="just">
              <a:lnSpc>
                <a:spcPct val="100000"/>
              </a:lnSpc>
              <a:spcAft>
                <a:spcPts val="600"/>
              </a:spcAft>
              <a:buAutoNum type="arabicPeriod"/>
            </a:pPr>
            <a:endParaRPr lang="es-PE" sz="1100" dirty="0" smtClean="0">
              <a:latin typeface="+mn-lt"/>
            </a:endParaRPr>
          </a:p>
          <a:p>
            <a:pPr marL="342900" indent="-342900" algn="just">
              <a:lnSpc>
                <a:spcPct val="100000"/>
              </a:lnSpc>
              <a:spcAft>
                <a:spcPts val="600"/>
              </a:spcAft>
              <a:buAutoNum type="arabicPeriod"/>
            </a:pPr>
            <a:endParaRPr lang="es-PE" sz="1050" dirty="0" smtClean="0">
              <a:latin typeface="+mn-lt"/>
            </a:endParaRPr>
          </a:p>
          <a:p>
            <a:pPr marL="342900" indent="-342900" algn="just">
              <a:lnSpc>
                <a:spcPct val="100000"/>
              </a:lnSpc>
              <a:spcAft>
                <a:spcPts val="600"/>
              </a:spcAft>
              <a:buAutoNum type="arabicPeriod"/>
            </a:pPr>
            <a:r>
              <a:rPr lang="es-ES" sz="1800" dirty="0" smtClean="0">
                <a:latin typeface="+mn-lt"/>
              </a:rPr>
              <a:t>Evaluación de recta de ecuación de regresión</a:t>
            </a:r>
          </a:p>
          <a:p>
            <a:pPr marL="711200" lvl="1" indent="-347663" algn="l">
              <a:lnSpc>
                <a:spcPct val="100000"/>
              </a:lnSpc>
            </a:pPr>
            <a:r>
              <a:rPr lang="es-ES" sz="1800" dirty="0" smtClean="0">
                <a:latin typeface="+mj-lt"/>
              </a:rPr>
              <a:t>3.1 Verificar si existe relación lineal entre las variables</a:t>
            </a:r>
            <a:endParaRPr lang="es-PE" sz="1400" dirty="0" smtClean="0">
              <a:latin typeface="+mj-lt"/>
            </a:endParaRPr>
          </a:p>
          <a:p>
            <a:pPr marL="711200" lvl="2" indent="-347663" algn="l">
              <a:lnSpc>
                <a:spcPct val="100000"/>
              </a:lnSpc>
            </a:pPr>
            <a:r>
              <a:rPr lang="es-ES" sz="1800" dirty="0" smtClean="0">
                <a:latin typeface="+mj-lt"/>
              </a:rPr>
              <a:t>	3.1.1 Formular la hipótesis</a:t>
            </a:r>
            <a:endParaRPr lang="es-PE" sz="1400" dirty="0" smtClean="0">
              <a:latin typeface="+mj-lt"/>
            </a:endParaRPr>
          </a:p>
          <a:p>
            <a:pPr marL="711200" indent="-347663" algn="l">
              <a:lnSpc>
                <a:spcPct val="100000"/>
              </a:lnSpc>
            </a:pPr>
            <a:r>
              <a:rPr lang="es-ES" sz="1800" dirty="0" smtClean="0">
                <a:latin typeface="+mj-lt"/>
              </a:rPr>
              <a:t>		        H</a:t>
            </a:r>
            <a:r>
              <a:rPr lang="es-ES" sz="1800" baseline="-25000" dirty="0" smtClean="0">
                <a:latin typeface="+mj-lt"/>
              </a:rPr>
              <a:t>o</a:t>
            </a:r>
            <a:r>
              <a:rPr lang="es-ES" sz="1800" dirty="0" smtClean="0">
                <a:latin typeface="+mj-lt"/>
              </a:rPr>
              <a:t>: X e Y no están relacionados linealmente.</a:t>
            </a:r>
            <a:endParaRPr lang="es-PE" sz="1400" dirty="0" smtClean="0">
              <a:latin typeface="+mj-lt"/>
            </a:endParaRPr>
          </a:p>
          <a:p>
            <a:pPr marL="711200" indent="-347663" algn="l">
              <a:lnSpc>
                <a:spcPct val="100000"/>
              </a:lnSpc>
            </a:pPr>
            <a:r>
              <a:rPr lang="es-ES" sz="1800" dirty="0" smtClean="0">
                <a:latin typeface="+mj-lt"/>
              </a:rPr>
              <a:t>		        </a:t>
            </a:r>
            <a:r>
              <a:rPr lang="es-ES" sz="1800" dirty="0" err="1" smtClean="0">
                <a:latin typeface="+mj-lt"/>
              </a:rPr>
              <a:t>H</a:t>
            </a:r>
            <a:r>
              <a:rPr lang="es-ES" sz="1800" baseline="-25000" dirty="0" err="1" smtClean="0">
                <a:latin typeface="+mj-lt"/>
              </a:rPr>
              <a:t>1</a:t>
            </a:r>
            <a:r>
              <a:rPr lang="es-ES" sz="1800" dirty="0" smtClean="0">
                <a:latin typeface="+mj-lt"/>
              </a:rPr>
              <a:t>: X e Y están relacionados linealmente.</a:t>
            </a:r>
            <a:endParaRPr lang="es-PE" sz="1400" dirty="0" smtClean="0">
              <a:latin typeface="+mj-lt"/>
            </a:endParaRPr>
          </a:p>
          <a:p>
            <a:pPr marL="711200" lvl="2" indent="-347663" algn="l">
              <a:lnSpc>
                <a:spcPct val="100000"/>
              </a:lnSpc>
            </a:pPr>
            <a:r>
              <a:rPr lang="es-ES" sz="1800" dirty="0" smtClean="0">
                <a:latin typeface="+mj-lt"/>
              </a:rPr>
              <a:t>	3.1.2 Elegir el nivel de significancia</a:t>
            </a:r>
            <a:endParaRPr lang="es-PE" sz="1400" dirty="0" smtClean="0">
              <a:latin typeface="+mj-lt"/>
            </a:endParaRPr>
          </a:p>
          <a:p>
            <a:pPr marL="711200" lvl="2" indent="-347663" algn="l">
              <a:lnSpc>
                <a:spcPct val="100000"/>
              </a:lnSpc>
            </a:pPr>
            <a:r>
              <a:rPr lang="es-ES" sz="1800" dirty="0" smtClean="0">
                <a:latin typeface="+mj-lt"/>
              </a:rPr>
              <a:t>	3.1.3 Estadístico de prueba </a:t>
            </a:r>
            <a:endParaRPr lang="es-PE" sz="1400" dirty="0" smtClean="0">
              <a:latin typeface="+mj-lt"/>
            </a:endParaRPr>
          </a:p>
          <a:p>
            <a:pPr marL="711200" indent="-347663" algn="l">
              <a:lnSpc>
                <a:spcPct val="100000"/>
              </a:lnSpc>
            </a:pPr>
            <a:r>
              <a:rPr lang="es-ES" sz="1800" dirty="0" smtClean="0">
                <a:latin typeface="+mj-lt"/>
              </a:rPr>
              <a:t>		    En este caso se utilizará el estadístico </a:t>
            </a:r>
            <a:r>
              <a:rPr lang="es-ES" sz="1800" dirty="0" err="1" smtClean="0">
                <a:latin typeface="+mj-lt"/>
              </a:rPr>
              <a:t>t</a:t>
            </a:r>
            <a:r>
              <a:rPr lang="es-ES" sz="1800" baseline="-25000" dirty="0" err="1" smtClean="0">
                <a:latin typeface="+mj-lt"/>
              </a:rPr>
              <a:t>c</a:t>
            </a:r>
            <a:r>
              <a:rPr lang="es-ES" sz="1800" dirty="0" smtClean="0">
                <a:latin typeface="+mj-lt"/>
              </a:rPr>
              <a:t>, dado por:</a:t>
            </a:r>
            <a:endParaRPr lang="es-PE" sz="2000" dirty="0" smtClean="0">
              <a:latin typeface="+mn-lt"/>
            </a:endParaRPr>
          </a:p>
        </p:txBody>
      </p:sp>
      <p:pic>
        <p:nvPicPr>
          <p:cNvPr id="29697" name="Picture 1"/>
          <p:cNvPicPr>
            <a:picLocks noChangeAspect="1" noChangeArrowheads="1"/>
          </p:cNvPicPr>
          <p:nvPr/>
        </p:nvPicPr>
        <p:blipFill>
          <a:blip r:embed="rId2" cstate="print"/>
          <a:srcRect l="41379" r="41379"/>
          <a:stretch>
            <a:fillRect/>
          </a:stretch>
        </p:blipFill>
        <p:spPr bwMode="auto">
          <a:xfrm>
            <a:off x="2699792" y="2204864"/>
            <a:ext cx="2592288" cy="576064"/>
          </a:xfrm>
          <a:prstGeom prst="rect">
            <a:avLst/>
          </a:prstGeom>
          <a:noFill/>
          <a:ln w="9525">
            <a:noFill/>
            <a:miter lim="800000"/>
            <a:headEnd/>
            <a:tailEnd/>
          </a:ln>
          <a:effectLst/>
        </p:spPr>
      </p:pic>
      <p:pic>
        <p:nvPicPr>
          <p:cNvPr id="29698" name="Picture 2"/>
          <p:cNvPicPr>
            <a:picLocks noChangeAspect="1" noChangeArrowheads="1"/>
          </p:cNvPicPr>
          <p:nvPr/>
        </p:nvPicPr>
        <p:blipFill>
          <a:blip r:embed="rId3" cstate="print"/>
          <a:srcRect l="45014" t="26519" r="38737" b="27779"/>
          <a:stretch>
            <a:fillRect/>
          </a:stretch>
        </p:blipFill>
        <p:spPr bwMode="auto">
          <a:xfrm>
            <a:off x="1979712" y="5085184"/>
            <a:ext cx="2340258" cy="720080"/>
          </a:xfrm>
          <a:prstGeom prst="rect">
            <a:avLst/>
          </a:prstGeom>
          <a:noFill/>
          <a:ln w="9525">
            <a:noFill/>
            <a:miter lim="800000"/>
            <a:headEnd/>
            <a:tailEnd/>
          </a:ln>
          <a:effectLst/>
        </p:spPr>
      </p:pic>
      <p:pic>
        <p:nvPicPr>
          <p:cNvPr id="29700" name="Picture 4"/>
          <p:cNvPicPr>
            <a:picLocks noChangeAspect="1" noChangeArrowheads="1"/>
          </p:cNvPicPr>
          <p:nvPr/>
        </p:nvPicPr>
        <p:blipFill>
          <a:blip r:embed="rId4" cstate="print"/>
          <a:srcRect l="39997" r="40004" b="-7998"/>
          <a:stretch>
            <a:fillRect/>
          </a:stretch>
        </p:blipFill>
        <p:spPr bwMode="auto">
          <a:xfrm>
            <a:off x="5580112" y="5157192"/>
            <a:ext cx="2304256" cy="576064"/>
          </a:xfrm>
          <a:prstGeom prst="rect">
            <a:avLst/>
          </a:prstGeom>
          <a:noFill/>
        </p:spPr>
      </p:pic>
    </p:spTree>
    <p:extLst>
      <p:ext uri="{BB962C8B-B14F-4D97-AF65-F5344CB8AC3E}">
        <p14:creationId xmlns:p14="http://schemas.microsoft.com/office/powerpoint/2010/main" val="653671031"/>
      </p:ext>
    </p:extLst>
  </p:cSld>
  <p:clrMapOvr>
    <a:masterClrMapping/>
  </p:clrMapOvr>
  <p:transition spd="slow">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a:t>PROCEDIMIENTO PARA REALIZAR EL ANÁLISIS DE REGRESIÓN LINEAL SIMPLE</a:t>
            </a:r>
          </a:p>
        </p:txBody>
      </p:sp>
      <p:graphicFrame>
        <p:nvGraphicFramePr>
          <p:cNvPr id="8" name="7 Tabla"/>
          <p:cNvGraphicFramePr>
            <a:graphicFrameLocks noGrp="1"/>
          </p:cNvGraphicFramePr>
          <p:nvPr/>
        </p:nvGraphicFramePr>
        <p:xfrm>
          <a:off x="755576" y="1412776"/>
          <a:ext cx="7488832" cy="1097280"/>
        </p:xfrm>
        <a:graphic>
          <a:graphicData uri="http://schemas.openxmlformats.org/drawingml/2006/table">
            <a:tbl>
              <a:tblPr/>
              <a:tblGrid>
                <a:gridCol w="1642548"/>
                <a:gridCol w="1061729"/>
                <a:gridCol w="1197197"/>
                <a:gridCol w="1341979"/>
                <a:gridCol w="1435112"/>
                <a:gridCol w="810267"/>
              </a:tblGrid>
              <a:tr h="0">
                <a:tc>
                  <a:txBody>
                    <a:bodyPr/>
                    <a:lstStyle/>
                    <a:p>
                      <a:pPr marL="6350" indent="0" algn="ctr">
                        <a:spcAft>
                          <a:spcPts val="0"/>
                        </a:spcAft>
                      </a:pPr>
                      <a:r>
                        <a:rPr lang="es-PE" sz="1200" b="1" dirty="0">
                          <a:latin typeface="Calibri"/>
                          <a:ea typeface="Times New Roman"/>
                          <a:cs typeface="Arial"/>
                        </a:rPr>
                        <a:t>Fuente de variación</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 indent="0" algn="ctr">
                        <a:spcAft>
                          <a:spcPts val="0"/>
                        </a:spcAft>
                      </a:pPr>
                      <a:r>
                        <a:rPr lang="es-PE" sz="1200" b="1" dirty="0">
                          <a:latin typeface="Calibri"/>
                          <a:ea typeface="Times New Roman"/>
                          <a:cs typeface="Arial"/>
                        </a:rPr>
                        <a:t>Suma de cuadrados</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 indent="0" algn="ctr">
                        <a:spcAft>
                          <a:spcPts val="0"/>
                        </a:spcAft>
                      </a:pPr>
                      <a:r>
                        <a:rPr lang="es-PE" sz="1200" b="1" dirty="0">
                          <a:latin typeface="Calibri"/>
                          <a:ea typeface="Times New Roman"/>
                          <a:cs typeface="Arial"/>
                        </a:rPr>
                        <a:t>Grados de libertad</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 indent="0" algn="ctr">
                        <a:spcAft>
                          <a:spcPts val="0"/>
                        </a:spcAft>
                      </a:pPr>
                      <a:r>
                        <a:rPr lang="es-PE" sz="1200" b="1" dirty="0">
                          <a:latin typeface="Calibri"/>
                          <a:ea typeface="Times New Roman"/>
                          <a:cs typeface="Arial"/>
                        </a:rPr>
                        <a:t>Cuadrados medios</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 indent="0" algn="ctr">
                        <a:spcAft>
                          <a:spcPts val="0"/>
                        </a:spcAft>
                      </a:pPr>
                      <a:r>
                        <a:rPr lang="es-PE" sz="1200" b="1" dirty="0">
                          <a:latin typeface="Calibri"/>
                          <a:ea typeface="Times New Roman"/>
                          <a:cs typeface="Arial"/>
                        </a:rPr>
                        <a:t>Razón de varianzas</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350" indent="0" algn="ctr">
                        <a:spcAft>
                          <a:spcPts val="0"/>
                        </a:spcAft>
                      </a:pPr>
                      <a:r>
                        <a:rPr lang="es-PE" sz="1200" b="1" dirty="0">
                          <a:latin typeface="Calibri"/>
                          <a:ea typeface="Times New Roman"/>
                          <a:cs typeface="Arial"/>
                        </a:rPr>
                        <a:t>Sig.</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83185">
                        <a:spcAft>
                          <a:spcPts val="0"/>
                        </a:spcAft>
                      </a:pPr>
                      <a:r>
                        <a:rPr lang="es-PE" sz="1200">
                          <a:latin typeface="Calibri"/>
                          <a:ea typeface="Times New Roman"/>
                          <a:cs typeface="Arial"/>
                        </a:rPr>
                        <a:t>Regresión</a:t>
                      </a:r>
                      <a:endParaRPr lang="es-PE" sz="105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es-PE" sz="1200" dirty="0">
                          <a:latin typeface="Calibri"/>
                          <a:ea typeface="Times New Roman"/>
                          <a:cs typeface="Arial"/>
                        </a:rPr>
                        <a:t>SCR</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es-PE" sz="1200" dirty="0">
                          <a:latin typeface="Calibri"/>
                          <a:ea typeface="Times New Roman"/>
                          <a:cs typeface="Arial"/>
                        </a:rPr>
                        <a:t>1</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es-PE" sz="1200" dirty="0" err="1">
                          <a:latin typeface="Calibri"/>
                          <a:ea typeface="Times New Roman"/>
                          <a:cs typeface="Arial"/>
                        </a:rPr>
                        <a:t>CMR</a:t>
                      </a:r>
                      <a:r>
                        <a:rPr lang="es-PE" sz="1200" dirty="0">
                          <a:latin typeface="Calibri"/>
                          <a:ea typeface="Times New Roman"/>
                          <a:cs typeface="Arial"/>
                        </a:rPr>
                        <a:t> = SCR</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endParaRPr lang="es-PE" sz="1200"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endParaRPr lang="es-PE" sz="1200"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83185">
                        <a:spcAft>
                          <a:spcPts val="0"/>
                        </a:spcAft>
                      </a:pPr>
                      <a:r>
                        <a:rPr lang="es-PE" sz="1200">
                          <a:latin typeface="Calibri"/>
                          <a:ea typeface="Times New Roman"/>
                          <a:cs typeface="Arial"/>
                        </a:rPr>
                        <a:t>Error o residuos</a:t>
                      </a:r>
                      <a:endParaRPr lang="es-PE" sz="105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es-PE" sz="1200" dirty="0" err="1">
                          <a:latin typeface="Calibri"/>
                          <a:ea typeface="Times New Roman"/>
                          <a:cs typeface="Arial"/>
                        </a:rPr>
                        <a:t>SCE</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es-PE" sz="1200">
                          <a:latin typeface="Calibri"/>
                          <a:ea typeface="Times New Roman"/>
                          <a:cs typeface="Arial"/>
                        </a:rPr>
                        <a:t>n</a:t>
                      </a:r>
                      <a:r>
                        <a:rPr lang="en-US" sz="1050">
                          <a:latin typeface="Times New Roman"/>
                          <a:ea typeface="Times New Roman"/>
                        </a:rPr>
                        <a:t>- 2</a:t>
                      </a:r>
                      <a:endParaRPr lang="es-PE" sz="105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es-PE" sz="1200" dirty="0" err="1">
                          <a:latin typeface="Calibri"/>
                          <a:ea typeface="Times New Roman"/>
                          <a:cs typeface="Arial"/>
                        </a:rPr>
                        <a:t>CME</a:t>
                      </a:r>
                      <a:r>
                        <a:rPr lang="es-PE" sz="1200" dirty="0">
                          <a:latin typeface="Calibri"/>
                          <a:ea typeface="Times New Roman"/>
                          <a:cs typeface="Arial"/>
                        </a:rPr>
                        <a:t> = </a:t>
                      </a:r>
                      <a:r>
                        <a:rPr lang="es-PE" sz="1200" dirty="0" err="1">
                          <a:latin typeface="Calibri"/>
                          <a:ea typeface="Times New Roman"/>
                          <a:cs typeface="Arial"/>
                        </a:rPr>
                        <a:t>SCE</a:t>
                      </a:r>
                      <a:r>
                        <a:rPr lang="es-PE" sz="1200" dirty="0">
                          <a:latin typeface="Calibri"/>
                          <a:ea typeface="Times New Roman"/>
                          <a:cs typeface="Arial"/>
                        </a:rPr>
                        <a:t>/n-2</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es-PE" sz="1200" dirty="0" err="1">
                          <a:latin typeface="Calibri"/>
                          <a:ea typeface="Times New Roman"/>
                          <a:cs typeface="Arial"/>
                        </a:rPr>
                        <a:t>Fc</a:t>
                      </a:r>
                      <a:r>
                        <a:rPr lang="es-PE" sz="1200" dirty="0">
                          <a:latin typeface="Calibri"/>
                          <a:ea typeface="Times New Roman"/>
                          <a:cs typeface="Arial"/>
                        </a:rPr>
                        <a:t> = </a:t>
                      </a:r>
                      <a:r>
                        <a:rPr lang="es-PE" sz="1200" dirty="0" err="1">
                          <a:latin typeface="Calibri"/>
                          <a:ea typeface="Times New Roman"/>
                          <a:cs typeface="Arial"/>
                        </a:rPr>
                        <a:t>CMR</a:t>
                      </a:r>
                      <a:r>
                        <a:rPr lang="es-PE" sz="1200" dirty="0">
                          <a:latin typeface="Calibri"/>
                          <a:ea typeface="Times New Roman"/>
                          <a:cs typeface="Arial"/>
                        </a:rPr>
                        <a:t> /</a:t>
                      </a:r>
                      <a:r>
                        <a:rPr lang="es-PE" sz="1200" dirty="0" err="1">
                          <a:latin typeface="Calibri"/>
                          <a:ea typeface="Times New Roman"/>
                          <a:cs typeface="Arial"/>
                        </a:rPr>
                        <a:t>CME</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endParaRPr lang="es-PE" sz="1200"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457200">
                        <a:spcAft>
                          <a:spcPts val="0"/>
                        </a:spcAft>
                      </a:pPr>
                      <a:r>
                        <a:rPr lang="es-PE" sz="1200">
                          <a:latin typeface="Calibri"/>
                          <a:ea typeface="Times New Roman"/>
                          <a:cs typeface="Arial"/>
                        </a:rPr>
                        <a:t>Total</a:t>
                      </a:r>
                      <a:endParaRPr lang="es-PE" sz="105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es-PE" sz="1200">
                          <a:latin typeface="Calibri"/>
                          <a:ea typeface="Times New Roman"/>
                          <a:cs typeface="Arial"/>
                        </a:rPr>
                        <a:t>SCT</a:t>
                      </a:r>
                      <a:endParaRPr lang="es-PE" sz="105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r>
                        <a:rPr lang="es-PE" sz="1200" dirty="0">
                          <a:latin typeface="Calibri"/>
                          <a:ea typeface="Times New Roman"/>
                          <a:cs typeface="Arial"/>
                        </a:rPr>
                        <a:t>n-1</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endParaRPr lang="es-PE" sz="120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endParaRPr lang="es-PE" sz="120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spcAft>
                          <a:spcPts val="0"/>
                        </a:spcAft>
                      </a:pPr>
                      <a:endParaRPr lang="es-PE" sz="1200"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1747" name="Rectangle 3"/>
          <p:cNvSpPr>
            <a:spLocks noChangeArrowheads="1"/>
          </p:cNvSpPr>
          <p:nvPr/>
        </p:nvSpPr>
        <p:spPr bwMode="auto">
          <a:xfrm>
            <a:off x="2051720" y="1052736"/>
            <a:ext cx="4615495"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PE"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Análisis de varianza para la regresión lineal simple (</a:t>
            </a:r>
            <a:r>
              <a:rPr kumimoji="0" lang="es-PE" sz="1400"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ANOVA</a:t>
            </a:r>
            <a:r>
              <a:rPr kumimoji="0" lang="es-PE" sz="14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a:t>
            </a:r>
            <a:endParaRPr kumimoji="0" lang="es-PE"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17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pic>
        <p:nvPicPr>
          <p:cNvPr id="31748"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75656" y="2852936"/>
            <a:ext cx="2326412" cy="504056"/>
          </a:xfrm>
          <a:prstGeom prst="rect">
            <a:avLst/>
          </a:prstGeom>
          <a:noFill/>
        </p:spPr>
      </p:pic>
      <p:sp>
        <p:nvSpPr>
          <p:cNvPr id="3175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pic>
        <p:nvPicPr>
          <p:cNvPr id="31750" name="Picture 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44008" y="2780928"/>
            <a:ext cx="2167098" cy="576064"/>
          </a:xfrm>
          <a:prstGeom prst="rect">
            <a:avLst/>
          </a:prstGeom>
          <a:noFill/>
        </p:spPr>
      </p:pic>
      <p:pic>
        <p:nvPicPr>
          <p:cNvPr id="31753" name="Picture 9"/>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483768" y="5485104"/>
            <a:ext cx="1368152" cy="757746"/>
          </a:xfrm>
          <a:prstGeom prst="rect">
            <a:avLst/>
          </a:prstGeom>
          <a:noFill/>
        </p:spPr>
      </p:pic>
      <p:pic>
        <p:nvPicPr>
          <p:cNvPr id="31752" name="Picture 8"/>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004049" y="5538834"/>
            <a:ext cx="2592288" cy="626470"/>
          </a:xfrm>
          <a:prstGeom prst="rect">
            <a:avLst/>
          </a:prstGeom>
          <a:noFill/>
        </p:spPr>
      </p:pic>
      <p:sp>
        <p:nvSpPr>
          <p:cNvPr id="20" name="CuadroTexto 1"/>
          <p:cNvSpPr txBox="1"/>
          <p:nvPr/>
        </p:nvSpPr>
        <p:spPr>
          <a:xfrm>
            <a:off x="179512" y="3429000"/>
            <a:ext cx="7920880" cy="1969770"/>
          </a:xfrm>
          <a:prstGeom prst="rect">
            <a:avLst/>
          </a:prstGeom>
          <a:noFill/>
        </p:spPr>
        <p:txBody>
          <a:bodyPr wrap="square" rtlCol="0">
            <a:spAutoFit/>
          </a:bodyPr>
          <a:lstStyle/>
          <a:p>
            <a:pPr marL="711200" lvl="1" indent="-347663" algn="l">
              <a:lnSpc>
                <a:spcPct val="100000"/>
              </a:lnSpc>
            </a:pPr>
            <a:r>
              <a:rPr lang="es-ES" sz="1800" dirty="0" smtClean="0">
                <a:latin typeface="+mj-lt"/>
              </a:rPr>
              <a:t>	 3.1.4 Decisión</a:t>
            </a:r>
          </a:p>
          <a:p>
            <a:pPr marL="711200" lvl="1" indent="-347663" algn="l">
              <a:lnSpc>
                <a:spcPct val="100000"/>
              </a:lnSpc>
            </a:pPr>
            <a:r>
              <a:rPr lang="es-ES" sz="1800" dirty="0" smtClean="0">
                <a:latin typeface="+mj-lt"/>
              </a:rPr>
              <a:t>3.2 Verificar si </a:t>
            </a:r>
            <a:r>
              <a:rPr lang="es-ES" sz="1800" dirty="0" err="1" smtClean="0"/>
              <a:t>β</a:t>
            </a:r>
            <a:r>
              <a:rPr lang="es-ES" sz="1800" baseline="-25000" dirty="0" err="1" smtClean="0"/>
              <a:t>1</a:t>
            </a:r>
            <a:r>
              <a:rPr lang="es-ES" sz="1800" dirty="0" smtClean="0"/>
              <a:t>=0</a:t>
            </a:r>
            <a:endParaRPr lang="es-PE" sz="1400" dirty="0" smtClean="0">
              <a:latin typeface="+mj-lt"/>
            </a:endParaRPr>
          </a:p>
          <a:p>
            <a:pPr marL="711200" lvl="2" indent="-347663" algn="l">
              <a:lnSpc>
                <a:spcPct val="100000"/>
              </a:lnSpc>
            </a:pPr>
            <a:r>
              <a:rPr lang="es-ES" sz="1800" dirty="0" smtClean="0">
                <a:latin typeface="+mj-lt"/>
              </a:rPr>
              <a:t>	3.2.1 Formular la hipótesis</a:t>
            </a:r>
            <a:endParaRPr lang="es-PE" sz="1400" dirty="0" smtClean="0">
              <a:latin typeface="+mj-lt"/>
            </a:endParaRPr>
          </a:p>
          <a:p>
            <a:pPr marL="711200" lvl="2" indent="-347663" algn="l">
              <a:lnSpc>
                <a:spcPct val="100000"/>
              </a:lnSpc>
            </a:pPr>
            <a:r>
              <a:rPr lang="es-PE" sz="1400" dirty="0" smtClean="0">
                <a:latin typeface="+mj-lt"/>
              </a:rPr>
              <a:t>			</a:t>
            </a:r>
            <a:r>
              <a:rPr lang="es-ES" sz="1600" dirty="0" smtClean="0"/>
              <a:t>H</a:t>
            </a:r>
            <a:r>
              <a:rPr lang="es-ES" sz="1600" baseline="-25000" dirty="0" smtClean="0"/>
              <a:t>o</a:t>
            </a:r>
            <a:r>
              <a:rPr lang="es-ES" sz="1600" dirty="0" smtClean="0"/>
              <a:t>: </a:t>
            </a:r>
            <a:r>
              <a:rPr lang="es-ES" sz="1600" dirty="0" err="1" smtClean="0"/>
              <a:t>β</a:t>
            </a:r>
            <a:r>
              <a:rPr lang="es-ES" sz="1600" baseline="-25000" dirty="0" err="1" smtClean="0"/>
              <a:t>1</a:t>
            </a:r>
            <a:r>
              <a:rPr lang="es-ES" sz="1600" dirty="0" smtClean="0"/>
              <a:t>=0</a:t>
            </a:r>
            <a:endParaRPr lang="es-PE" sz="1600" dirty="0" smtClean="0"/>
          </a:p>
          <a:p>
            <a:pPr marL="711200" lvl="2" indent="-347663" algn="l">
              <a:lnSpc>
                <a:spcPct val="100000"/>
              </a:lnSpc>
            </a:pPr>
            <a:r>
              <a:rPr lang="es-PE" sz="1600" dirty="0" smtClean="0"/>
              <a:t>			</a:t>
            </a:r>
            <a:r>
              <a:rPr lang="es-ES" sz="1600" dirty="0" err="1" smtClean="0"/>
              <a:t>H</a:t>
            </a:r>
            <a:r>
              <a:rPr lang="es-ES" sz="1600" baseline="-25000" dirty="0" err="1" smtClean="0"/>
              <a:t>1</a:t>
            </a:r>
            <a:r>
              <a:rPr lang="es-ES" sz="1600" dirty="0" smtClean="0"/>
              <a:t>: </a:t>
            </a:r>
            <a:r>
              <a:rPr lang="es-ES" sz="1600" dirty="0" err="1" smtClean="0"/>
              <a:t>β</a:t>
            </a:r>
            <a:r>
              <a:rPr lang="es-ES" sz="1600" baseline="-25000" dirty="0" err="1" smtClean="0"/>
              <a:t>1</a:t>
            </a:r>
            <a:r>
              <a:rPr lang="es-ES" sz="1600" dirty="0" err="1" smtClean="0"/>
              <a:t>≠0</a:t>
            </a:r>
            <a:endParaRPr lang="es-PE" sz="1600" dirty="0" smtClean="0"/>
          </a:p>
          <a:p>
            <a:pPr marL="711200" lvl="2" indent="-347663" algn="l">
              <a:lnSpc>
                <a:spcPct val="100000"/>
              </a:lnSpc>
            </a:pPr>
            <a:r>
              <a:rPr lang="es-ES" sz="1800" dirty="0" smtClean="0">
                <a:latin typeface="+mj-lt"/>
              </a:rPr>
              <a:t>	3.2.2 Elegir el nivel de significancia</a:t>
            </a:r>
            <a:endParaRPr lang="es-PE" sz="1400" dirty="0" smtClean="0">
              <a:latin typeface="+mj-lt"/>
            </a:endParaRPr>
          </a:p>
          <a:p>
            <a:pPr marL="711200" lvl="2" indent="-347663" algn="l">
              <a:lnSpc>
                <a:spcPct val="100000"/>
              </a:lnSpc>
            </a:pPr>
            <a:r>
              <a:rPr lang="es-ES" sz="1800" dirty="0" smtClean="0">
                <a:latin typeface="+mj-lt"/>
              </a:rPr>
              <a:t>	3.2.3 Estadístico de prueba </a:t>
            </a:r>
            <a:endParaRPr lang="es-PE" sz="1400" dirty="0" smtClean="0">
              <a:latin typeface="+mj-lt"/>
            </a:endParaRPr>
          </a:p>
        </p:txBody>
      </p:sp>
    </p:spTree>
    <p:extLst>
      <p:ext uri="{BB962C8B-B14F-4D97-AF65-F5344CB8AC3E}">
        <p14:creationId xmlns:p14="http://schemas.microsoft.com/office/powerpoint/2010/main" val="653671031"/>
      </p:ext>
    </p:extLst>
  </p:cSld>
  <p:clrMapOvr>
    <a:masterClrMapping/>
  </p:clrMapOvr>
  <p:transition spd="slow">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a:t>PROCEDIMIENTO PARA REALIZAR EL ANÁLISIS DE REGRESIÓN LINEAL SIMPLE</a:t>
            </a:r>
          </a:p>
        </p:txBody>
      </p:sp>
      <p:sp>
        <p:nvSpPr>
          <p:cNvPr id="317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3175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20" name="CuadroTexto 1"/>
          <p:cNvSpPr txBox="1"/>
          <p:nvPr/>
        </p:nvSpPr>
        <p:spPr>
          <a:xfrm>
            <a:off x="323528" y="1196752"/>
            <a:ext cx="7920880" cy="1754326"/>
          </a:xfrm>
          <a:prstGeom prst="rect">
            <a:avLst/>
          </a:prstGeom>
          <a:noFill/>
        </p:spPr>
        <p:txBody>
          <a:bodyPr wrap="square" rtlCol="0">
            <a:spAutoFit/>
          </a:bodyPr>
          <a:lstStyle/>
          <a:p>
            <a:pPr marL="711200" lvl="1" indent="-347663" algn="l">
              <a:lnSpc>
                <a:spcPct val="100000"/>
              </a:lnSpc>
            </a:pPr>
            <a:r>
              <a:rPr lang="es-ES" sz="1800" dirty="0" smtClean="0">
                <a:latin typeface="+mj-lt"/>
              </a:rPr>
              <a:t>3.3 Verificar si la recta pasa por el origen</a:t>
            </a:r>
            <a:endParaRPr lang="es-PE" sz="1400" dirty="0" smtClean="0">
              <a:latin typeface="+mj-lt"/>
            </a:endParaRPr>
          </a:p>
          <a:p>
            <a:pPr marL="711200" lvl="2" indent="-347663" algn="l">
              <a:lnSpc>
                <a:spcPct val="100000"/>
              </a:lnSpc>
            </a:pPr>
            <a:r>
              <a:rPr lang="es-ES" sz="1800" dirty="0" smtClean="0">
                <a:latin typeface="+mj-lt"/>
              </a:rPr>
              <a:t>	3.3.1 Formular la hipótesis</a:t>
            </a:r>
            <a:endParaRPr lang="es-PE" sz="1400" dirty="0" smtClean="0">
              <a:latin typeface="+mj-lt"/>
            </a:endParaRPr>
          </a:p>
          <a:p>
            <a:pPr marL="711200" lvl="2" indent="-347663" algn="l">
              <a:lnSpc>
                <a:spcPct val="100000"/>
              </a:lnSpc>
            </a:pPr>
            <a:r>
              <a:rPr lang="es-PE" sz="1400" dirty="0" smtClean="0">
                <a:latin typeface="+mj-lt"/>
              </a:rPr>
              <a:t>			</a:t>
            </a:r>
            <a:r>
              <a:rPr lang="es-ES" sz="1800" dirty="0" smtClean="0"/>
              <a:t> H</a:t>
            </a:r>
            <a:r>
              <a:rPr lang="es-ES" sz="1800" baseline="-25000" dirty="0" smtClean="0"/>
              <a:t>o</a:t>
            </a:r>
            <a:r>
              <a:rPr lang="es-ES" sz="1800" dirty="0" smtClean="0"/>
              <a:t>: </a:t>
            </a:r>
            <a:r>
              <a:rPr lang="es-ES" sz="1800" dirty="0" err="1" smtClean="0"/>
              <a:t>β</a:t>
            </a:r>
            <a:r>
              <a:rPr lang="es-ES" sz="1800" baseline="-25000" dirty="0" err="1" smtClean="0"/>
              <a:t>0</a:t>
            </a:r>
            <a:r>
              <a:rPr lang="es-ES" sz="1800" dirty="0" smtClean="0"/>
              <a:t>=0</a:t>
            </a:r>
            <a:endParaRPr lang="es-PE" sz="1400" dirty="0" smtClean="0"/>
          </a:p>
          <a:p>
            <a:pPr marL="711200" lvl="2" indent="-347663" algn="l">
              <a:lnSpc>
                <a:spcPct val="100000"/>
              </a:lnSpc>
            </a:pPr>
            <a:r>
              <a:rPr lang="es-PE" sz="1400" dirty="0" smtClean="0"/>
              <a:t>			 </a:t>
            </a:r>
            <a:r>
              <a:rPr lang="es-ES" sz="1800" dirty="0" err="1" smtClean="0"/>
              <a:t>H</a:t>
            </a:r>
            <a:r>
              <a:rPr lang="es-ES" sz="1800" baseline="-25000" dirty="0" err="1" smtClean="0"/>
              <a:t>1</a:t>
            </a:r>
            <a:r>
              <a:rPr lang="es-ES" sz="1800" dirty="0" smtClean="0"/>
              <a:t>: </a:t>
            </a:r>
            <a:r>
              <a:rPr lang="es-ES" sz="1800" dirty="0" err="1" smtClean="0"/>
              <a:t>β</a:t>
            </a:r>
            <a:r>
              <a:rPr lang="es-ES" sz="1800" baseline="-25000" dirty="0" err="1" smtClean="0"/>
              <a:t>0</a:t>
            </a:r>
            <a:r>
              <a:rPr lang="es-ES" sz="1800" dirty="0" err="1" smtClean="0"/>
              <a:t>≠0</a:t>
            </a:r>
            <a:endParaRPr lang="es-PE" sz="1400" dirty="0" smtClean="0"/>
          </a:p>
          <a:p>
            <a:pPr marL="711200" lvl="2" indent="-347663" algn="l">
              <a:lnSpc>
                <a:spcPct val="100000"/>
              </a:lnSpc>
            </a:pPr>
            <a:r>
              <a:rPr lang="es-ES" sz="1800" dirty="0" smtClean="0">
                <a:latin typeface="+mj-lt"/>
              </a:rPr>
              <a:t>	3.3.2 Elegir el nivel de significancia</a:t>
            </a:r>
            <a:endParaRPr lang="es-PE" sz="1400" dirty="0" smtClean="0">
              <a:latin typeface="+mj-lt"/>
            </a:endParaRPr>
          </a:p>
          <a:p>
            <a:pPr marL="711200" lvl="2" indent="-347663" algn="l">
              <a:lnSpc>
                <a:spcPct val="100000"/>
              </a:lnSpc>
            </a:pPr>
            <a:r>
              <a:rPr lang="es-ES" sz="1800" dirty="0" smtClean="0">
                <a:latin typeface="+mj-lt"/>
              </a:rPr>
              <a:t>	3.3.3 Estadístico de prueba </a:t>
            </a:r>
            <a:endParaRPr lang="es-PE" sz="1400" dirty="0" smtClean="0">
              <a:latin typeface="+mj-lt"/>
            </a:endParaRPr>
          </a:p>
        </p:txBody>
      </p:sp>
      <p:sp>
        <p:nvSpPr>
          <p:cNvPr id="39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pic>
        <p:nvPicPr>
          <p:cNvPr id="39940" name="Picture 4"/>
          <p:cNvPicPr>
            <a:picLocks noChangeAspect="1" noChangeArrowheads="1"/>
          </p:cNvPicPr>
          <p:nvPr/>
        </p:nvPicPr>
        <p:blipFill>
          <a:blip r:embed="rId2" cstate="print"/>
          <a:srcRect r="92501" b="-47911"/>
          <a:stretch>
            <a:fillRect/>
          </a:stretch>
        </p:blipFill>
        <p:spPr bwMode="auto">
          <a:xfrm>
            <a:off x="4788024" y="3068960"/>
            <a:ext cx="864096" cy="432048"/>
          </a:xfrm>
          <a:prstGeom prst="rect">
            <a:avLst/>
          </a:prstGeom>
          <a:noFill/>
          <a:ln w="9525">
            <a:noFill/>
            <a:miter lim="800000"/>
            <a:headEnd/>
            <a:tailEnd/>
          </a:ln>
          <a:effectLst/>
        </p:spPr>
      </p:pic>
      <p:sp>
        <p:nvSpPr>
          <p:cNvPr id="16" name="CuadroTexto 1"/>
          <p:cNvSpPr txBox="1"/>
          <p:nvPr/>
        </p:nvSpPr>
        <p:spPr>
          <a:xfrm>
            <a:off x="395536" y="3861048"/>
            <a:ext cx="8208912" cy="1477328"/>
          </a:xfrm>
          <a:prstGeom prst="rect">
            <a:avLst/>
          </a:prstGeom>
          <a:noFill/>
        </p:spPr>
        <p:txBody>
          <a:bodyPr wrap="square" rtlCol="0">
            <a:spAutoFit/>
          </a:bodyPr>
          <a:lstStyle/>
          <a:p>
            <a:pPr marL="711200" lvl="1" indent="-347663" algn="l">
              <a:lnSpc>
                <a:spcPct val="100000"/>
              </a:lnSpc>
            </a:pPr>
            <a:r>
              <a:rPr lang="es-ES" sz="1800" dirty="0" smtClean="0">
                <a:latin typeface="+mj-lt"/>
              </a:rPr>
              <a:t>3.4 </a:t>
            </a:r>
            <a:r>
              <a:rPr lang="es-PE" sz="1800" dirty="0" smtClean="0">
                <a:latin typeface="+mj-lt"/>
              </a:rPr>
              <a:t>Evaluar la eficiencia de la ecuación de regresión</a:t>
            </a:r>
            <a:endParaRPr lang="es-PE" sz="1400" dirty="0" smtClean="0">
              <a:latin typeface="+mj-lt"/>
            </a:endParaRPr>
          </a:p>
          <a:p>
            <a:pPr marL="711200" lvl="2" indent="-347663" algn="l">
              <a:lnSpc>
                <a:spcPct val="100000"/>
              </a:lnSpc>
            </a:pPr>
            <a:r>
              <a:rPr lang="es-ES" sz="1800" dirty="0" smtClean="0">
                <a:latin typeface="+mj-lt"/>
              </a:rPr>
              <a:t>	3.3.1 Coeficiente de determinación  (</a:t>
            </a:r>
            <a:r>
              <a:rPr lang="es-ES" sz="1800" dirty="0" err="1" smtClean="0">
                <a:latin typeface="+mj-lt"/>
              </a:rPr>
              <a:t>r</a:t>
            </a:r>
            <a:r>
              <a:rPr lang="es-ES" sz="1800" baseline="30000" dirty="0" err="1" smtClean="0">
                <a:latin typeface="+mj-lt"/>
              </a:rPr>
              <a:t>2</a:t>
            </a:r>
            <a:r>
              <a:rPr lang="es-ES" sz="1800" dirty="0" smtClean="0">
                <a:latin typeface="+mj-lt"/>
              </a:rPr>
              <a:t>)</a:t>
            </a:r>
            <a:endParaRPr lang="es-PE" sz="1400" dirty="0" smtClean="0">
              <a:latin typeface="+mj-lt"/>
            </a:endParaRPr>
          </a:p>
          <a:p>
            <a:pPr marL="711200" lvl="2" indent="-347663" algn="l">
              <a:lnSpc>
                <a:spcPct val="100000"/>
              </a:lnSpc>
            </a:pPr>
            <a:r>
              <a:rPr lang="es-PE" sz="1400" dirty="0" smtClean="0">
                <a:latin typeface="+mj-lt"/>
              </a:rPr>
              <a:t>			</a:t>
            </a:r>
            <a:r>
              <a:rPr lang="es-ES" sz="1800" dirty="0" smtClean="0"/>
              <a:t> </a:t>
            </a:r>
          </a:p>
          <a:p>
            <a:pPr marL="711200" lvl="2" indent="-347663" algn="l">
              <a:lnSpc>
                <a:spcPct val="100000"/>
              </a:lnSpc>
            </a:pPr>
            <a:r>
              <a:rPr lang="es-ES" sz="1800" dirty="0" smtClean="0">
                <a:latin typeface="+mj-lt"/>
              </a:rPr>
              <a:t>	</a:t>
            </a:r>
          </a:p>
          <a:p>
            <a:pPr marL="2336800" lvl="2" indent="-1079500" algn="l">
              <a:lnSpc>
                <a:spcPct val="100000"/>
              </a:lnSpc>
            </a:pPr>
            <a:r>
              <a:rPr lang="es-PE" sz="1800" dirty="0" smtClean="0">
                <a:latin typeface="+mj-lt"/>
              </a:rPr>
              <a:t>Valores que puede asumir el coeficiente de determinación: 0 ≤ r</a:t>
            </a:r>
            <a:r>
              <a:rPr lang="es-PE" sz="1800" baseline="30000" dirty="0" smtClean="0">
                <a:latin typeface="+mj-lt"/>
              </a:rPr>
              <a:t>2</a:t>
            </a:r>
            <a:r>
              <a:rPr lang="es-PE" sz="1800" dirty="0" smtClean="0">
                <a:latin typeface="+mj-lt"/>
              </a:rPr>
              <a:t> ≤ 1</a:t>
            </a:r>
            <a:endParaRPr lang="es-PE" sz="1400" dirty="0" smtClean="0">
              <a:latin typeface="+mj-lt"/>
            </a:endParaRPr>
          </a:p>
        </p:txBody>
      </p:sp>
      <p:sp>
        <p:nvSpPr>
          <p:cNvPr id="3994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3994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pic>
        <p:nvPicPr>
          <p:cNvPr id="39945" name="Picture 9"/>
          <p:cNvPicPr>
            <a:picLocks noChangeAspect="1" noChangeArrowheads="1"/>
          </p:cNvPicPr>
          <p:nvPr/>
        </p:nvPicPr>
        <p:blipFill>
          <a:blip r:embed="rId3" cstate="print"/>
          <a:srcRect r="91233" b="-24386"/>
          <a:stretch>
            <a:fillRect/>
          </a:stretch>
        </p:blipFill>
        <p:spPr bwMode="auto">
          <a:xfrm>
            <a:off x="4283968" y="4509119"/>
            <a:ext cx="1008112" cy="532105"/>
          </a:xfrm>
          <a:prstGeom prst="rect">
            <a:avLst/>
          </a:prstGeom>
          <a:noFill/>
          <a:ln w="9525">
            <a:noFill/>
            <a:miter lim="800000"/>
            <a:headEnd/>
            <a:tailEnd/>
          </a:ln>
          <a:effectLst/>
        </p:spPr>
      </p:pic>
      <p:pic>
        <p:nvPicPr>
          <p:cNvPr id="39946" name="Picture 10"/>
          <p:cNvPicPr>
            <a:picLocks noChangeAspect="1" noChangeArrowheads="1"/>
          </p:cNvPicPr>
          <p:nvPr/>
        </p:nvPicPr>
        <p:blipFill>
          <a:blip r:embed="rId4" cstate="print"/>
          <a:srcRect/>
          <a:stretch>
            <a:fillRect/>
          </a:stretch>
        </p:blipFill>
        <p:spPr bwMode="auto">
          <a:xfrm>
            <a:off x="755576" y="5445224"/>
            <a:ext cx="7999500" cy="864096"/>
          </a:xfrm>
          <a:prstGeom prst="rect">
            <a:avLst/>
          </a:prstGeom>
          <a:noFill/>
          <a:ln w="9525">
            <a:noFill/>
            <a:miter lim="800000"/>
            <a:headEnd/>
            <a:tailEnd/>
          </a:ln>
          <a:effectLst/>
        </p:spPr>
      </p:pic>
      <p:pic>
        <p:nvPicPr>
          <p:cNvPr id="39947" name="Picture 11"/>
          <p:cNvPicPr>
            <a:picLocks noChangeAspect="1" noChangeArrowheads="1"/>
          </p:cNvPicPr>
          <p:nvPr/>
        </p:nvPicPr>
        <p:blipFill>
          <a:blip r:embed="rId5" cstate="print"/>
          <a:srcRect l="40015" t="-19084" r="37487"/>
          <a:stretch>
            <a:fillRect/>
          </a:stretch>
        </p:blipFill>
        <p:spPr bwMode="auto">
          <a:xfrm>
            <a:off x="3275856" y="2924944"/>
            <a:ext cx="1635765" cy="792088"/>
          </a:xfrm>
          <a:prstGeom prst="rect">
            <a:avLst/>
          </a:prstGeom>
          <a:noFill/>
          <a:ln w="9525">
            <a:noFill/>
            <a:miter lim="800000"/>
            <a:headEnd/>
            <a:tailEnd/>
          </a:ln>
          <a:effectLst/>
        </p:spPr>
      </p:pic>
    </p:spTree>
    <p:extLst>
      <p:ext uri="{BB962C8B-B14F-4D97-AF65-F5344CB8AC3E}">
        <p14:creationId xmlns:p14="http://schemas.microsoft.com/office/powerpoint/2010/main" val="653671031"/>
      </p:ext>
    </p:extLst>
  </p:cSld>
  <p:clrMapOvr>
    <a:masterClrMapping/>
  </p:clrMapOvr>
  <p:transition spd="slow">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a:t>PROCEDIMIENTO PARA REALIZAR EL ANÁLISIS DE REGRESIÓN LINEAL SIMPLE</a:t>
            </a:r>
          </a:p>
        </p:txBody>
      </p:sp>
      <p:sp>
        <p:nvSpPr>
          <p:cNvPr id="317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3175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20" name="CuadroTexto 1"/>
          <p:cNvSpPr txBox="1"/>
          <p:nvPr/>
        </p:nvSpPr>
        <p:spPr>
          <a:xfrm>
            <a:off x="323528" y="1196752"/>
            <a:ext cx="7920880" cy="4396075"/>
          </a:xfrm>
          <a:prstGeom prst="rect">
            <a:avLst/>
          </a:prstGeom>
          <a:noFill/>
        </p:spPr>
        <p:txBody>
          <a:bodyPr wrap="square" rtlCol="0">
            <a:spAutoFit/>
          </a:bodyPr>
          <a:lstStyle/>
          <a:p>
            <a:pPr marL="711200" lvl="2" indent="-347663" algn="l">
              <a:lnSpc>
                <a:spcPct val="100000"/>
              </a:lnSpc>
              <a:spcAft>
                <a:spcPts val="400"/>
              </a:spcAft>
            </a:pPr>
            <a:r>
              <a:rPr lang="es-ES" sz="1800" dirty="0" smtClean="0">
                <a:latin typeface="+mj-lt"/>
              </a:rPr>
              <a:t>	3.4.2 Coeficiente de Correlación (r)</a:t>
            </a:r>
          </a:p>
          <a:p>
            <a:pPr marL="711200" lvl="2" indent="-347663" algn="l">
              <a:lnSpc>
                <a:spcPct val="100000"/>
              </a:lnSpc>
              <a:spcAft>
                <a:spcPts val="400"/>
              </a:spcAft>
            </a:pPr>
            <a:endParaRPr lang="es-ES" sz="700" dirty="0" smtClean="0">
              <a:latin typeface="+mj-lt"/>
            </a:endParaRPr>
          </a:p>
          <a:p>
            <a:pPr marL="1257300" lvl="2" indent="12700" algn="l">
              <a:lnSpc>
                <a:spcPct val="100000"/>
              </a:lnSpc>
              <a:spcAft>
                <a:spcPts val="400"/>
              </a:spcAft>
            </a:pPr>
            <a:r>
              <a:rPr lang="es-PE" sz="1800" dirty="0" smtClean="0">
                <a:latin typeface="+mj-lt"/>
              </a:rPr>
              <a:t>Describe la relación entre las variables X e Y. Se dice que dos variables están correlacionadas si los cambios en una variable están asociados con los cambios en otra variable.</a:t>
            </a:r>
          </a:p>
          <a:p>
            <a:pPr marL="711200" lvl="2" indent="-347663" algn="l">
              <a:lnSpc>
                <a:spcPct val="100000"/>
              </a:lnSpc>
              <a:spcAft>
                <a:spcPts val="400"/>
              </a:spcAft>
            </a:pPr>
            <a:r>
              <a:rPr lang="es-PE" sz="1400" dirty="0" smtClean="0">
                <a:latin typeface="+mj-lt"/>
              </a:rPr>
              <a:t>			</a:t>
            </a:r>
            <a:r>
              <a:rPr lang="es-PE" sz="1800" dirty="0" smtClean="0"/>
              <a:t> </a:t>
            </a:r>
          </a:p>
          <a:p>
            <a:pPr marL="711200" lvl="2" indent="-347663" algn="l">
              <a:lnSpc>
                <a:spcPct val="100000"/>
              </a:lnSpc>
              <a:spcAft>
                <a:spcPts val="400"/>
              </a:spcAft>
            </a:pPr>
            <a:endParaRPr lang="es-PE" sz="1800" dirty="0" smtClean="0"/>
          </a:p>
          <a:p>
            <a:pPr marL="711200" lvl="2" indent="-347663" algn="l">
              <a:lnSpc>
                <a:spcPct val="100000"/>
              </a:lnSpc>
              <a:spcAft>
                <a:spcPts val="400"/>
              </a:spcAft>
            </a:pPr>
            <a:endParaRPr lang="es-PE" sz="1400" dirty="0" smtClean="0"/>
          </a:p>
          <a:p>
            <a:pPr marL="1257300" lvl="2" algn="l">
              <a:lnSpc>
                <a:spcPct val="100000"/>
              </a:lnSpc>
              <a:spcAft>
                <a:spcPts val="400"/>
              </a:spcAft>
            </a:pPr>
            <a:r>
              <a:rPr lang="es-PE" sz="1800" b="1" dirty="0" smtClean="0">
                <a:latin typeface="+mj-lt"/>
              </a:rPr>
              <a:t>Correlación Positiva o correlación directa</a:t>
            </a:r>
            <a:r>
              <a:rPr lang="es-PE" sz="1800" dirty="0" smtClean="0">
                <a:latin typeface="+mj-lt"/>
              </a:rPr>
              <a:t>, sucede cuando el aumento de la variable X implica el aumento de la medida en Y o la disminución de X implica la disminución de Y, es decir, esto se da cuando la variación está en relación directa.</a:t>
            </a:r>
          </a:p>
          <a:p>
            <a:pPr marL="1257300" lvl="2" algn="l">
              <a:lnSpc>
                <a:spcPct val="100000"/>
              </a:lnSpc>
              <a:spcAft>
                <a:spcPts val="400"/>
              </a:spcAft>
            </a:pPr>
            <a:endParaRPr lang="es-PE" dirty="0" smtClean="0">
              <a:latin typeface="+mj-lt"/>
            </a:endParaRPr>
          </a:p>
          <a:p>
            <a:pPr marL="1257300" lvl="2" algn="l">
              <a:lnSpc>
                <a:spcPct val="100000"/>
              </a:lnSpc>
              <a:spcAft>
                <a:spcPts val="400"/>
              </a:spcAft>
            </a:pPr>
            <a:r>
              <a:rPr lang="es-PE" sz="1800" b="1" dirty="0" smtClean="0">
                <a:latin typeface="+mj-lt"/>
              </a:rPr>
              <a:t>Correlación Negativa o correlación inversa</a:t>
            </a:r>
            <a:r>
              <a:rPr lang="es-PE" sz="1800" dirty="0" smtClean="0">
                <a:latin typeface="+mj-lt"/>
              </a:rPr>
              <a:t>, es cuando al aumentar la medida de una de las variables la otra disminuye.</a:t>
            </a:r>
          </a:p>
        </p:txBody>
      </p:sp>
      <p:sp>
        <p:nvSpPr>
          <p:cNvPr id="39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3994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3994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pic>
        <p:nvPicPr>
          <p:cNvPr id="40962" name="Picture 2"/>
          <p:cNvPicPr>
            <a:picLocks noChangeAspect="1" noChangeArrowheads="1"/>
          </p:cNvPicPr>
          <p:nvPr/>
        </p:nvPicPr>
        <p:blipFill>
          <a:blip r:embed="rId2" cstate="print"/>
          <a:srcRect l="44409" t="-10107" r="39710" b="-17239"/>
          <a:stretch>
            <a:fillRect/>
          </a:stretch>
        </p:blipFill>
        <p:spPr bwMode="auto">
          <a:xfrm>
            <a:off x="3275856" y="2564904"/>
            <a:ext cx="2715730" cy="792088"/>
          </a:xfrm>
          <a:prstGeom prst="rect">
            <a:avLst/>
          </a:prstGeom>
          <a:noFill/>
          <a:ln w="9525">
            <a:noFill/>
            <a:miter lim="800000"/>
            <a:headEnd/>
            <a:tailEnd/>
          </a:ln>
          <a:effectLst/>
        </p:spPr>
      </p:pic>
    </p:spTree>
    <p:extLst>
      <p:ext uri="{BB962C8B-B14F-4D97-AF65-F5344CB8AC3E}">
        <p14:creationId xmlns:p14="http://schemas.microsoft.com/office/powerpoint/2010/main" val="653671031"/>
      </p:ext>
    </p:extLst>
  </p:cSld>
  <p:clrMapOvr>
    <a:masterClrMapping/>
  </p:clrMapOvr>
  <p:transition spd="slow">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ES" b="1" dirty="0" smtClean="0"/>
              <a:t>CONCEPTO</a:t>
            </a:r>
            <a:endParaRPr lang="es-PE" b="1" dirty="0"/>
          </a:p>
        </p:txBody>
      </p:sp>
      <p:sp>
        <p:nvSpPr>
          <p:cNvPr id="6" name="Rectángulo 5"/>
          <p:cNvSpPr/>
          <p:nvPr/>
        </p:nvSpPr>
        <p:spPr>
          <a:xfrm>
            <a:off x="665312" y="1382658"/>
            <a:ext cx="7848872" cy="1254253"/>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just"/>
            <a:r>
              <a:rPr lang="es-PE" sz="2000" dirty="0"/>
              <a:t>Dada una variable dependiente (endógena) y un conjunto de una o más variables independientes (exógenas). La regresión lineal consiste en obtener una función lineal de las variables independientes que permitan explicar o predecir el valor de la variable dependiente.</a:t>
            </a:r>
          </a:p>
        </p:txBody>
      </p:sp>
      <p:sp>
        <p:nvSpPr>
          <p:cNvPr id="8" name="Recortar y redondear rectángulo de esquina sencilla 7"/>
          <p:cNvSpPr/>
          <p:nvPr/>
        </p:nvSpPr>
        <p:spPr>
          <a:xfrm>
            <a:off x="665312" y="3124657"/>
            <a:ext cx="3055329" cy="3363156"/>
          </a:xfrm>
          <a:prstGeom prst="snip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r>
              <a:rPr lang="es-PE" sz="1800" dirty="0" smtClean="0"/>
              <a:t>a) El </a:t>
            </a:r>
            <a:r>
              <a:rPr lang="es-PE" sz="1800" dirty="0"/>
              <a:t>análisis de regresión es una técnica que se emplea en la estimación empírica de relaciones funcionales entre variables. Por tanto el análisis </a:t>
            </a:r>
            <a:r>
              <a:rPr lang="es-PE" sz="1800" dirty="0" smtClean="0"/>
              <a:t>de </a:t>
            </a:r>
            <a:r>
              <a:rPr lang="es-PE" sz="1800" dirty="0"/>
              <a:t>regresión es útil para determinar la forma probable de relación entre dos variables, cuando  hay un fenómeno de causa y efecto.</a:t>
            </a:r>
          </a:p>
        </p:txBody>
      </p:sp>
      <p:sp>
        <p:nvSpPr>
          <p:cNvPr id="7" name="Recortar y redondear rectángulo de esquina sencilla 6"/>
          <p:cNvSpPr/>
          <p:nvPr/>
        </p:nvSpPr>
        <p:spPr>
          <a:xfrm>
            <a:off x="5672592" y="3124657"/>
            <a:ext cx="2808312" cy="3363156"/>
          </a:xfrm>
          <a:prstGeom prst="snip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r>
              <a:rPr lang="es-PE" sz="1800" dirty="0" smtClean="0"/>
              <a:t>b) Su </a:t>
            </a:r>
            <a:r>
              <a:rPr lang="es-PE" sz="1800" dirty="0"/>
              <a:t>objetivo principal es estimar o predecir el valor de una variable (dependiente Y) correspondiente al valor dado de la otra variable (independiente). </a:t>
            </a:r>
          </a:p>
        </p:txBody>
      </p:sp>
    </p:spTree>
    <p:extLst>
      <p:ext uri="{BB962C8B-B14F-4D97-AF65-F5344CB8AC3E}">
        <p14:creationId xmlns:p14="http://schemas.microsoft.com/office/powerpoint/2010/main" val="3295230269"/>
      </p:ext>
    </p:extLst>
  </p:cSld>
  <p:clrMapOvr>
    <a:masterClrMapping/>
  </p:clrMapOvr>
  <p:transition spd="slow">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sz="3200" b="1" dirty="0" smtClean="0"/>
              <a:t>EMPLEO DE LA ECUACIÓN  DE REGRESIÓN</a:t>
            </a:r>
            <a:endParaRPr lang="es-PE" sz="3200" b="1" dirty="0"/>
          </a:p>
        </p:txBody>
      </p:sp>
      <p:sp>
        <p:nvSpPr>
          <p:cNvPr id="3174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3175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20" name="CuadroTexto 1"/>
          <p:cNvSpPr txBox="1"/>
          <p:nvPr/>
        </p:nvSpPr>
        <p:spPr>
          <a:xfrm>
            <a:off x="323528" y="1196752"/>
            <a:ext cx="7920880" cy="528350"/>
          </a:xfrm>
          <a:prstGeom prst="rect">
            <a:avLst/>
          </a:prstGeom>
          <a:noFill/>
        </p:spPr>
        <p:txBody>
          <a:bodyPr wrap="square" rtlCol="0">
            <a:spAutoFit/>
          </a:bodyPr>
          <a:lstStyle/>
          <a:p>
            <a:pPr marL="711200" lvl="2" indent="-347663" algn="l">
              <a:lnSpc>
                <a:spcPct val="100000"/>
              </a:lnSpc>
              <a:spcAft>
                <a:spcPts val="400"/>
              </a:spcAft>
            </a:pPr>
            <a:r>
              <a:rPr lang="es-ES" sz="1800" dirty="0" smtClean="0">
                <a:latin typeface="+mj-lt"/>
              </a:rPr>
              <a:t>	</a:t>
            </a:r>
            <a:r>
              <a:rPr lang="es-ES" sz="1800" dirty="0" smtClean="0"/>
              <a:t>Estimación puntual de Y dado un valor X particular (</a:t>
            </a:r>
            <a:r>
              <a:rPr lang="es-ES" sz="1800" dirty="0" err="1" smtClean="0"/>
              <a:t>X</a:t>
            </a:r>
            <a:r>
              <a:rPr lang="es-ES" sz="1800" baseline="-25000" dirty="0" err="1" smtClean="0"/>
              <a:t>p</a:t>
            </a:r>
            <a:r>
              <a:rPr lang="es-ES" sz="1800" dirty="0" smtClean="0"/>
              <a:t>)</a:t>
            </a:r>
            <a:endParaRPr lang="es-ES" sz="1800" dirty="0" smtClean="0">
              <a:latin typeface="+mj-lt"/>
            </a:endParaRPr>
          </a:p>
          <a:p>
            <a:pPr marL="711200" lvl="2" indent="-347663" algn="l">
              <a:lnSpc>
                <a:spcPct val="100000"/>
              </a:lnSpc>
              <a:spcAft>
                <a:spcPts val="400"/>
              </a:spcAft>
            </a:pPr>
            <a:endParaRPr lang="es-ES" sz="700" dirty="0" smtClean="0">
              <a:latin typeface="+mj-lt"/>
            </a:endParaRPr>
          </a:p>
        </p:txBody>
      </p:sp>
      <p:sp>
        <p:nvSpPr>
          <p:cNvPr id="39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3994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3994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PE"/>
          </a:p>
        </p:txBody>
      </p:sp>
      <p:sp>
        <p:nvSpPr>
          <p:cNvPr id="4198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1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Y</a:t>
            </a:r>
            <a:r>
              <a:rPr kumimoji="0" lang="es-ES" sz="1100" b="0" i="0" u="none" strike="noStrike" cap="none" normalizeH="0" baseline="-30000" smtClean="0">
                <a:ln>
                  <a:noFill/>
                </a:ln>
                <a:solidFill>
                  <a:schemeClr val="tx1"/>
                </a:solidFill>
                <a:effectLst/>
                <a:latin typeface="Calibri" pitchFamily="34" charset="0"/>
                <a:ea typeface="Times New Roman" pitchFamily="18" charset="0"/>
                <a:cs typeface="Calibri" pitchFamily="34" charset="0"/>
              </a:rPr>
              <a:t>c </a:t>
            </a:r>
            <a:r>
              <a:rPr kumimoji="0" lang="es-ES" sz="11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bₒ + b₁ X</a:t>
            </a:r>
            <a:r>
              <a:rPr kumimoji="0" lang="es-ES" sz="1100" b="0" i="0" u="none" strike="noStrike" cap="none" normalizeH="0" baseline="-30000" smtClean="0">
                <a:ln>
                  <a:noFill/>
                </a:ln>
                <a:solidFill>
                  <a:schemeClr val="tx1"/>
                </a:solidFill>
                <a:effectLst/>
                <a:latin typeface="Calibri" pitchFamily="34" charset="0"/>
                <a:ea typeface="Times New Roman" pitchFamily="18" charset="0"/>
                <a:cs typeface="Calibri" pitchFamily="34" charset="0"/>
              </a:rPr>
              <a:t>p</a:t>
            </a:r>
            <a:r>
              <a:rPr kumimoji="0" lang="es-ES" sz="11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pic>
        <p:nvPicPr>
          <p:cNvPr id="41986" name="Picture 2"/>
          <p:cNvPicPr>
            <a:picLocks noChangeAspect="1" noChangeArrowheads="1"/>
          </p:cNvPicPr>
          <p:nvPr/>
        </p:nvPicPr>
        <p:blipFill>
          <a:blip r:embed="rId2" cstate="print"/>
          <a:srcRect l="43687" r="36776"/>
          <a:stretch>
            <a:fillRect/>
          </a:stretch>
        </p:blipFill>
        <p:spPr bwMode="auto">
          <a:xfrm>
            <a:off x="1907704" y="2060848"/>
            <a:ext cx="4248472" cy="864095"/>
          </a:xfrm>
          <a:prstGeom prst="rect">
            <a:avLst/>
          </a:prstGeom>
          <a:noFill/>
          <a:ln w="9525">
            <a:noFill/>
            <a:miter lim="800000"/>
            <a:headEnd/>
            <a:tailEnd/>
          </a:ln>
          <a:effectLst/>
        </p:spPr>
      </p:pic>
      <p:sp>
        <p:nvSpPr>
          <p:cNvPr id="12" name="CuadroTexto 1"/>
          <p:cNvSpPr txBox="1"/>
          <p:nvPr/>
        </p:nvSpPr>
        <p:spPr>
          <a:xfrm>
            <a:off x="611560" y="3429000"/>
            <a:ext cx="7560840" cy="610295"/>
          </a:xfrm>
          <a:prstGeom prst="rect">
            <a:avLst/>
          </a:prstGeom>
          <a:noFill/>
        </p:spPr>
        <p:txBody>
          <a:bodyPr wrap="square" rtlCol="0">
            <a:spAutoFit/>
          </a:bodyPr>
          <a:lstStyle/>
          <a:p>
            <a:pPr lvl="1" algn="l"/>
            <a:r>
              <a:rPr lang="es-ES" sz="1800" dirty="0" smtClean="0"/>
              <a:t>Estimación </a:t>
            </a:r>
            <a:r>
              <a:rPr lang="es-ES" sz="1800" dirty="0" err="1" smtClean="0"/>
              <a:t>interválica</a:t>
            </a:r>
            <a:r>
              <a:rPr lang="es-ES" sz="1800" dirty="0" smtClean="0"/>
              <a:t> de Y dado un valor particular </a:t>
            </a:r>
            <a:r>
              <a:rPr lang="es-ES" sz="1800" dirty="0" err="1" smtClean="0"/>
              <a:t>Xp</a:t>
            </a:r>
            <a:endParaRPr lang="es-PE" sz="1800" dirty="0" smtClean="0"/>
          </a:p>
          <a:p>
            <a:pPr marL="711200" lvl="2" indent="-347663" algn="l">
              <a:lnSpc>
                <a:spcPct val="100000"/>
              </a:lnSpc>
              <a:spcAft>
                <a:spcPts val="400"/>
              </a:spcAft>
            </a:pPr>
            <a:endParaRPr lang="es-ES" sz="1800" dirty="0" smtClean="0"/>
          </a:p>
        </p:txBody>
      </p:sp>
    </p:spTree>
    <p:extLst>
      <p:ext uri="{BB962C8B-B14F-4D97-AF65-F5344CB8AC3E}">
        <p14:creationId xmlns:p14="http://schemas.microsoft.com/office/powerpoint/2010/main" val="653671031"/>
      </p:ext>
    </p:extLst>
  </p:cSld>
  <p:clrMapOvr>
    <a:masterClrMapping/>
  </p:clrMapOvr>
  <p:transition spd="slow">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EJEMPLO</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6" name="Text Box 4"/>
          <p:cNvSpPr txBox="1">
            <a:spLocks noChangeArrowheads="1"/>
          </p:cNvSpPr>
          <p:nvPr/>
        </p:nvSpPr>
        <p:spPr bwMode="auto">
          <a:xfrm>
            <a:off x="539552" y="1412776"/>
            <a:ext cx="7992887" cy="628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s-PE" altLang="es-PE" sz="2000" dirty="0" smtClean="0">
                <a:latin typeface="+mj-lt"/>
              </a:rPr>
              <a:t>Analizar la relación entre los ingresos y gastos (en nuevos soles) de un grupo de administrativos de una entidad pública.</a:t>
            </a:r>
            <a:endParaRPr lang="es-ES_tradnl" altLang="es-PE" sz="2000" dirty="0">
              <a:latin typeface="+mj-lt"/>
            </a:endParaRPr>
          </a:p>
        </p:txBody>
      </p:sp>
      <p:graphicFrame>
        <p:nvGraphicFramePr>
          <p:cNvPr id="14" name="13 Tabla"/>
          <p:cNvGraphicFramePr>
            <a:graphicFrameLocks noGrp="1"/>
          </p:cNvGraphicFramePr>
          <p:nvPr/>
        </p:nvGraphicFramePr>
        <p:xfrm>
          <a:off x="755578" y="2204864"/>
          <a:ext cx="6912767" cy="576064"/>
        </p:xfrm>
        <a:graphic>
          <a:graphicData uri="http://schemas.openxmlformats.org/drawingml/2006/table">
            <a:tbl>
              <a:tblPr/>
              <a:tblGrid>
                <a:gridCol w="660475"/>
                <a:gridCol w="642400"/>
                <a:gridCol w="642400"/>
                <a:gridCol w="642400"/>
                <a:gridCol w="642400"/>
                <a:gridCol w="642400"/>
                <a:gridCol w="642400"/>
                <a:gridCol w="642400"/>
                <a:gridCol w="642400"/>
                <a:gridCol w="556546"/>
                <a:gridCol w="556546"/>
              </a:tblGrid>
              <a:tr h="288032">
                <a:tc>
                  <a:txBody>
                    <a:bodyPr/>
                    <a:lstStyle/>
                    <a:p>
                      <a:pPr>
                        <a:lnSpc>
                          <a:spcPct val="115000"/>
                        </a:lnSpc>
                        <a:spcAft>
                          <a:spcPts val="0"/>
                        </a:spcAft>
                      </a:pPr>
                      <a:r>
                        <a:rPr lang="es-ES" sz="1100">
                          <a:latin typeface="Calibri"/>
                          <a:ea typeface="Times New Roman"/>
                          <a:cs typeface="Arial"/>
                        </a:rPr>
                        <a:t>Ingresos</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1300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1400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1600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2000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2200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1500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1600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1800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2160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1660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a:lnSpc>
                          <a:spcPct val="115000"/>
                        </a:lnSpc>
                        <a:spcAft>
                          <a:spcPts val="0"/>
                        </a:spcAft>
                      </a:pPr>
                      <a:r>
                        <a:rPr lang="es-ES" sz="1100">
                          <a:latin typeface="Calibri"/>
                          <a:ea typeface="Times New Roman"/>
                          <a:cs typeface="Arial"/>
                        </a:rPr>
                        <a:t>Gastos</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1260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1340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1400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1640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1800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1460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1580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1700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a:latin typeface="Calibri"/>
                          <a:ea typeface="Times New Roman"/>
                          <a:cs typeface="Arial"/>
                        </a:rPr>
                        <a:t>1720</a:t>
                      </a:r>
                      <a:endParaRPr lang="es-PE" sz="11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 sz="1100" dirty="0">
                          <a:latin typeface="Calibri"/>
                          <a:ea typeface="Times New Roman"/>
                          <a:cs typeface="Arial"/>
                        </a:rPr>
                        <a:t>1540</a:t>
                      </a:r>
                      <a:endParaRPr lang="es-PE" sz="11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4"/>
          <p:cNvSpPr txBox="1">
            <a:spLocks noChangeArrowheads="1"/>
          </p:cNvSpPr>
          <p:nvPr/>
        </p:nvSpPr>
        <p:spPr bwMode="auto">
          <a:xfrm>
            <a:off x="539552" y="3140968"/>
            <a:ext cx="7992887" cy="2046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s-PE" altLang="es-PE" sz="2000" b="1" dirty="0" smtClean="0">
                <a:latin typeface="+mj-lt"/>
              </a:rPr>
              <a:t>Procedimiento:</a:t>
            </a:r>
          </a:p>
          <a:p>
            <a:pPr algn="just">
              <a:spcBef>
                <a:spcPct val="50000"/>
              </a:spcBef>
            </a:pPr>
            <a:r>
              <a:rPr lang="es-PE" altLang="es-PE" sz="2000" dirty="0" smtClean="0">
                <a:latin typeface="+mj-lt"/>
              </a:rPr>
              <a:t>1. Definir</a:t>
            </a:r>
          </a:p>
          <a:p>
            <a:pPr marL="266700" algn="just">
              <a:spcBef>
                <a:spcPct val="50000"/>
              </a:spcBef>
            </a:pPr>
            <a:r>
              <a:rPr lang="es-PE" altLang="es-PE" sz="2000" dirty="0" smtClean="0">
                <a:latin typeface="+mj-lt"/>
              </a:rPr>
              <a:t>La variable exógena (independiente): Ingresos</a:t>
            </a:r>
          </a:p>
          <a:p>
            <a:pPr marL="266700" algn="just">
              <a:spcBef>
                <a:spcPct val="50000"/>
              </a:spcBef>
            </a:pPr>
            <a:r>
              <a:rPr lang="es-PE" altLang="es-PE" sz="2000" dirty="0" smtClean="0">
                <a:latin typeface="+mj-lt"/>
              </a:rPr>
              <a:t>La variable endógena (dependiente): Gastos</a:t>
            </a:r>
          </a:p>
          <a:p>
            <a:pPr algn="just">
              <a:spcBef>
                <a:spcPct val="50000"/>
              </a:spcBef>
            </a:pPr>
            <a:r>
              <a:rPr lang="es-PE" altLang="es-PE" sz="2000" dirty="0" smtClean="0">
                <a:latin typeface="+mj-lt"/>
              </a:rPr>
              <a:t>2. Ingresar los datos (Fig. 1)</a:t>
            </a:r>
          </a:p>
        </p:txBody>
      </p:sp>
      <p:pic>
        <p:nvPicPr>
          <p:cNvPr id="24" name="23 Imagen"/>
          <p:cNvPicPr/>
          <p:nvPr/>
        </p:nvPicPr>
        <p:blipFill rotWithShape="1">
          <a:blip r:embed="rId2" cstate="print">
            <a:extLst>
              <a:ext uri="{28A0092B-C50C-407E-A947-70E740481C1C}">
                <a14:useLocalDpi xmlns:a14="http://schemas.microsoft.com/office/drawing/2010/main" val="0"/>
              </a:ext>
            </a:extLst>
          </a:blip>
          <a:srcRect l="-782" r="84215" b="59478"/>
          <a:stretch/>
        </p:blipFill>
        <p:spPr bwMode="auto">
          <a:xfrm>
            <a:off x="6012160" y="3140968"/>
            <a:ext cx="2304256" cy="2952328"/>
          </a:xfrm>
          <a:prstGeom prst="rect">
            <a:avLst/>
          </a:prstGeom>
          <a:ln>
            <a:noFill/>
          </a:ln>
          <a:extLst>
            <a:ext uri="{53640926-AAD7-44D8-BBD7-CCE9431645EC}">
              <a14:shadowObscured xmlns:a14="http://schemas.microsoft.com/office/drawing/2010/main"/>
            </a:ext>
          </a:extLst>
        </p:spPr>
      </p:pic>
      <p:sp>
        <p:nvSpPr>
          <p:cNvPr id="25" name="24 Rectángulo"/>
          <p:cNvSpPr/>
          <p:nvPr/>
        </p:nvSpPr>
        <p:spPr>
          <a:xfrm>
            <a:off x="6876256" y="6165304"/>
            <a:ext cx="590225" cy="226216"/>
          </a:xfrm>
          <a:prstGeom prst="rect">
            <a:avLst/>
          </a:prstGeom>
        </p:spPr>
        <p:txBody>
          <a:bodyPr wrap="none">
            <a:spAutoFit/>
          </a:bodyPr>
          <a:lstStyle/>
          <a:p>
            <a:r>
              <a:rPr lang="es-PE" altLang="es-PE" dirty="0" smtClean="0"/>
              <a:t>(Fig. 1)</a:t>
            </a:r>
            <a:endParaRPr lang="es-PE" dirty="0"/>
          </a:p>
        </p:txBody>
      </p:sp>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EJEMPLO</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4"/>
          <p:cNvSpPr txBox="1">
            <a:spLocks noChangeArrowheads="1"/>
          </p:cNvSpPr>
          <p:nvPr/>
        </p:nvSpPr>
        <p:spPr bwMode="auto">
          <a:xfrm>
            <a:off x="323528" y="1196752"/>
            <a:ext cx="8280920" cy="1049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66700" indent="-266700" algn="just">
              <a:spcBef>
                <a:spcPct val="50000"/>
              </a:spcBef>
            </a:pPr>
            <a:r>
              <a:rPr lang="es-PE" altLang="es-PE" sz="2000" dirty="0" smtClean="0">
                <a:latin typeface="+mj-lt"/>
              </a:rPr>
              <a:t>3. Representar los datos mediante el diagrama de dispersión</a:t>
            </a:r>
          </a:p>
          <a:p>
            <a:pPr marL="266700" algn="just">
              <a:spcBef>
                <a:spcPct val="50000"/>
              </a:spcBef>
            </a:pPr>
            <a:r>
              <a:rPr lang="es-PE" altLang="es-PE" sz="2000" dirty="0" smtClean="0">
                <a:latin typeface="+mj-lt"/>
              </a:rPr>
              <a:t>3.1 Elija en los menús: Gráficos / Cuadro de diálogo antiguos / Dispersión/Puntos…  (Fig. 2)</a:t>
            </a:r>
          </a:p>
        </p:txBody>
      </p:sp>
      <p:sp>
        <p:nvSpPr>
          <p:cNvPr id="25" name="24 Rectángulo"/>
          <p:cNvSpPr/>
          <p:nvPr/>
        </p:nvSpPr>
        <p:spPr>
          <a:xfrm>
            <a:off x="4427984" y="5085184"/>
            <a:ext cx="590226" cy="226216"/>
          </a:xfrm>
          <a:prstGeom prst="rect">
            <a:avLst/>
          </a:prstGeom>
        </p:spPr>
        <p:txBody>
          <a:bodyPr wrap="none">
            <a:spAutoFit/>
          </a:bodyPr>
          <a:lstStyle/>
          <a:p>
            <a:r>
              <a:rPr lang="es-PE" altLang="es-PE" dirty="0" smtClean="0"/>
              <a:t>(Fig. 2)</a:t>
            </a:r>
            <a:endParaRPr lang="es-PE" dirty="0"/>
          </a:p>
        </p:txBody>
      </p:sp>
      <p:pic>
        <p:nvPicPr>
          <p:cNvPr id="11" name="10 Imagen"/>
          <p:cNvPicPr/>
          <p:nvPr/>
        </p:nvPicPr>
        <p:blipFill rotWithShape="1">
          <a:blip r:embed="rId2" cstate="print">
            <a:extLst>
              <a:ext uri="{28A0092B-C50C-407E-A947-70E740481C1C}">
                <a14:useLocalDpi xmlns:a14="http://schemas.microsoft.com/office/drawing/2010/main" val="0"/>
              </a:ext>
            </a:extLst>
          </a:blip>
          <a:srcRect r="56300" b="50116"/>
          <a:stretch/>
        </p:blipFill>
        <p:spPr bwMode="auto">
          <a:xfrm>
            <a:off x="2771800" y="2276872"/>
            <a:ext cx="3744416" cy="2808312"/>
          </a:xfrm>
          <a:prstGeom prst="rect">
            <a:avLst/>
          </a:prstGeom>
          <a:ln>
            <a:noFill/>
          </a:ln>
          <a:extLst>
            <a:ext uri="{53640926-AAD7-44D8-BBD7-CCE9431645EC}">
              <a14:shadowObscured xmlns:a14="http://schemas.microsoft.com/office/drawing/2010/main"/>
            </a:ext>
          </a:extLst>
        </p:spPr>
      </p:pic>
      <p:sp>
        <p:nvSpPr>
          <p:cNvPr id="12" name="Text Box 4"/>
          <p:cNvSpPr txBox="1">
            <a:spLocks noChangeArrowheads="1"/>
          </p:cNvSpPr>
          <p:nvPr/>
        </p:nvSpPr>
        <p:spPr bwMode="auto">
          <a:xfrm>
            <a:off x="1187624" y="5373216"/>
            <a:ext cx="6984776" cy="781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66700" indent="-266700" algn="just">
              <a:spcBef>
                <a:spcPct val="50000"/>
              </a:spcBef>
            </a:pPr>
            <a:r>
              <a:rPr lang="es-PE" altLang="es-PE" sz="2000" dirty="0" smtClean="0">
                <a:latin typeface="+mj-lt"/>
              </a:rPr>
              <a:t>-	Pulsar en Dispersión simple.  (Fig. 3)</a:t>
            </a:r>
          </a:p>
          <a:p>
            <a:pPr marL="266700" indent="-266700" algn="just">
              <a:spcBef>
                <a:spcPct val="50000"/>
              </a:spcBef>
            </a:pPr>
            <a:r>
              <a:rPr lang="es-PE" altLang="es-PE" sz="2000" dirty="0" smtClean="0">
                <a:latin typeface="+mj-lt"/>
              </a:rPr>
              <a:t>-	Pulsar definir.</a:t>
            </a:r>
          </a:p>
        </p:txBody>
      </p:sp>
      <p:pic>
        <p:nvPicPr>
          <p:cNvPr id="13" name="12 Imagen"/>
          <p:cNvPicPr/>
          <p:nvPr/>
        </p:nvPicPr>
        <p:blipFill rotWithShape="1">
          <a:blip r:embed="rId3" cstate="print">
            <a:extLst>
              <a:ext uri="{28A0092B-C50C-407E-A947-70E740481C1C}">
                <a14:useLocalDpi xmlns:a14="http://schemas.microsoft.com/office/drawing/2010/main" val="0"/>
              </a:ext>
            </a:extLst>
          </a:blip>
          <a:srcRect l="36064" t="37847" r="35764" b="42607"/>
          <a:stretch/>
        </p:blipFill>
        <p:spPr bwMode="auto">
          <a:xfrm>
            <a:off x="5940152" y="5373216"/>
            <a:ext cx="2664296" cy="1152128"/>
          </a:xfrm>
          <a:prstGeom prst="rect">
            <a:avLst/>
          </a:prstGeom>
          <a:ln>
            <a:solidFill>
              <a:schemeClr val="tx1"/>
            </a:solidFill>
          </a:ln>
          <a:extLst>
            <a:ext uri="{53640926-AAD7-44D8-BBD7-CCE9431645EC}">
              <a14:shadowObscured xmlns:a14="http://schemas.microsoft.com/office/drawing/2010/main"/>
            </a:ext>
          </a:extLst>
        </p:spPr>
      </p:pic>
      <p:sp>
        <p:nvSpPr>
          <p:cNvPr id="15" name="14 Rectángulo"/>
          <p:cNvSpPr/>
          <p:nvPr/>
        </p:nvSpPr>
        <p:spPr>
          <a:xfrm>
            <a:off x="5364088" y="6021288"/>
            <a:ext cx="590226" cy="226216"/>
          </a:xfrm>
          <a:prstGeom prst="rect">
            <a:avLst/>
          </a:prstGeom>
        </p:spPr>
        <p:txBody>
          <a:bodyPr wrap="none">
            <a:spAutoFit/>
          </a:bodyPr>
          <a:lstStyle/>
          <a:p>
            <a:r>
              <a:rPr lang="es-PE" altLang="es-PE" dirty="0" smtClean="0"/>
              <a:t>(Fig. 3)</a:t>
            </a:r>
            <a:endParaRPr lang="es-PE" dirty="0"/>
          </a:p>
        </p:txBody>
      </p:sp>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EJEMPLO</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4"/>
          <p:cNvSpPr txBox="1">
            <a:spLocks noChangeArrowheads="1"/>
          </p:cNvSpPr>
          <p:nvPr/>
        </p:nvSpPr>
        <p:spPr bwMode="auto">
          <a:xfrm>
            <a:off x="323528" y="1267932"/>
            <a:ext cx="8280920" cy="2046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66700" algn="just">
              <a:spcBef>
                <a:spcPct val="50000"/>
              </a:spcBef>
            </a:pPr>
            <a:r>
              <a:rPr lang="es-PE" altLang="es-PE" sz="2000" dirty="0" smtClean="0">
                <a:latin typeface="+mj-lt"/>
              </a:rPr>
              <a:t>3.2 En la ventana de Diagrama de dispersión simple. </a:t>
            </a:r>
          </a:p>
          <a:p>
            <a:pPr marL="266700" algn="just">
              <a:spcBef>
                <a:spcPct val="50000"/>
              </a:spcBef>
            </a:pPr>
            <a:r>
              <a:rPr lang="es-PE" altLang="es-PE" sz="2000" dirty="0" smtClean="0">
                <a:latin typeface="+mj-lt"/>
              </a:rPr>
              <a:t>	a) Selecciona las variables:</a:t>
            </a:r>
          </a:p>
          <a:p>
            <a:pPr marL="1168400" algn="just">
              <a:spcBef>
                <a:spcPct val="50000"/>
              </a:spcBef>
            </a:pPr>
            <a:r>
              <a:rPr lang="es-PE" altLang="es-PE" sz="2000" dirty="0" smtClean="0">
                <a:latin typeface="+mj-lt"/>
              </a:rPr>
              <a:t>Eje Y: Gastos (variable dependiente)</a:t>
            </a:r>
          </a:p>
          <a:p>
            <a:pPr marL="1168400" algn="just">
              <a:spcBef>
                <a:spcPct val="50000"/>
              </a:spcBef>
            </a:pPr>
            <a:r>
              <a:rPr lang="es-PE" altLang="es-PE" sz="2000" dirty="0" smtClean="0">
                <a:latin typeface="+mj-lt"/>
              </a:rPr>
              <a:t>Eje X: Ingresos (variable independiente)</a:t>
            </a:r>
          </a:p>
          <a:p>
            <a:pPr marL="266700" algn="just">
              <a:spcBef>
                <a:spcPct val="50000"/>
              </a:spcBef>
            </a:pPr>
            <a:r>
              <a:rPr lang="es-PE" altLang="es-PE" sz="2000" dirty="0" smtClean="0">
                <a:latin typeface="+mj-lt"/>
              </a:rPr>
              <a:t> </a:t>
            </a:r>
          </a:p>
        </p:txBody>
      </p:sp>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EJEMPLO</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4"/>
          <p:cNvSpPr txBox="1">
            <a:spLocks noChangeArrowheads="1"/>
          </p:cNvSpPr>
          <p:nvPr/>
        </p:nvSpPr>
        <p:spPr bwMode="auto">
          <a:xfrm>
            <a:off x="179512" y="1556792"/>
            <a:ext cx="4464496" cy="36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66700" algn="just">
              <a:spcBef>
                <a:spcPct val="50000"/>
              </a:spcBef>
            </a:pPr>
            <a:r>
              <a:rPr lang="es-PE" altLang="es-PE" sz="2000" dirty="0" smtClean="0">
                <a:latin typeface="+mj-lt"/>
              </a:rPr>
              <a:t>b) Pulsar Aceptar (Fig. 5)</a:t>
            </a:r>
          </a:p>
        </p:txBody>
      </p:sp>
      <p:sp>
        <p:nvSpPr>
          <p:cNvPr id="25" name="24 Rectángulo"/>
          <p:cNvSpPr/>
          <p:nvPr/>
        </p:nvSpPr>
        <p:spPr>
          <a:xfrm>
            <a:off x="1835696" y="5949280"/>
            <a:ext cx="590226" cy="226216"/>
          </a:xfrm>
          <a:prstGeom prst="rect">
            <a:avLst/>
          </a:prstGeom>
        </p:spPr>
        <p:txBody>
          <a:bodyPr wrap="none">
            <a:spAutoFit/>
          </a:bodyPr>
          <a:lstStyle/>
          <a:p>
            <a:r>
              <a:rPr lang="es-PE" altLang="es-PE" dirty="0" smtClean="0"/>
              <a:t>(Fig. 5)</a:t>
            </a:r>
            <a:endParaRPr lang="es-PE" dirty="0"/>
          </a:p>
        </p:txBody>
      </p:sp>
      <p:pic>
        <p:nvPicPr>
          <p:cNvPr id="8" name="7 Imagen"/>
          <p:cNvPicPr/>
          <p:nvPr/>
        </p:nvPicPr>
        <p:blipFill>
          <a:blip r:embed="rId2" cstate="print">
            <a:extLst>
              <a:ext uri="{28A0092B-C50C-407E-A947-70E740481C1C}">
                <a14:useLocalDpi xmlns:a14="http://schemas.microsoft.com/office/drawing/2010/main" val="0"/>
              </a:ext>
            </a:extLst>
          </a:blip>
          <a:stretch>
            <a:fillRect/>
          </a:stretch>
        </p:blipFill>
        <p:spPr>
          <a:xfrm>
            <a:off x="467544" y="2132856"/>
            <a:ext cx="3528392" cy="3744416"/>
          </a:xfrm>
          <a:prstGeom prst="rect">
            <a:avLst/>
          </a:prstGeom>
        </p:spPr>
      </p:pic>
      <p:sp>
        <p:nvSpPr>
          <p:cNvPr id="9" name="Text Box 4"/>
          <p:cNvSpPr txBox="1">
            <a:spLocks noChangeArrowheads="1"/>
          </p:cNvSpPr>
          <p:nvPr/>
        </p:nvSpPr>
        <p:spPr bwMode="auto">
          <a:xfrm>
            <a:off x="4283968" y="1556792"/>
            <a:ext cx="4464496" cy="628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66700" algn="just">
              <a:spcBef>
                <a:spcPct val="50000"/>
              </a:spcBef>
            </a:pPr>
            <a:r>
              <a:rPr lang="es-PE" altLang="es-PE" sz="2000" dirty="0" smtClean="0">
                <a:latin typeface="+mj-lt"/>
              </a:rPr>
              <a:t>En el visor de resultado se observa el gráfico de dispersión.  (Fig. 6)</a:t>
            </a:r>
          </a:p>
        </p:txBody>
      </p:sp>
      <p:pic>
        <p:nvPicPr>
          <p:cNvPr id="10" name="9 Imagen"/>
          <p:cNvPicPr/>
          <p:nvPr/>
        </p:nvPicPr>
        <p:blipFill rotWithShape="1">
          <a:blip r:embed="rId3" cstate="print">
            <a:extLst>
              <a:ext uri="{28A0092B-C50C-407E-A947-70E740481C1C}">
                <a14:useLocalDpi xmlns:a14="http://schemas.microsoft.com/office/drawing/2010/main" val="0"/>
              </a:ext>
            </a:extLst>
          </a:blip>
          <a:srcRect l="16611" t="25542" r="35632" b="4326"/>
          <a:stretch/>
        </p:blipFill>
        <p:spPr bwMode="auto">
          <a:xfrm>
            <a:off x="4644008" y="2276872"/>
            <a:ext cx="3960440" cy="3528392"/>
          </a:xfrm>
          <a:prstGeom prst="rect">
            <a:avLst/>
          </a:prstGeom>
          <a:ln>
            <a:solidFill>
              <a:schemeClr val="tx1"/>
            </a:solidFill>
          </a:ln>
          <a:extLst>
            <a:ext uri="{53640926-AAD7-44D8-BBD7-CCE9431645EC}">
              <a14:shadowObscured xmlns:a14="http://schemas.microsoft.com/office/drawing/2010/main"/>
            </a:ext>
          </a:extLst>
        </p:spPr>
      </p:pic>
      <p:sp>
        <p:nvSpPr>
          <p:cNvPr id="11" name="10 Rectángulo"/>
          <p:cNvSpPr/>
          <p:nvPr/>
        </p:nvSpPr>
        <p:spPr>
          <a:xfrm>
            <a:off x="6516216" y="5949280"/>
            <a:ext cx="590226" cy="226216"/>
          </a:xfrm>
          <a:prstGeom prst="rect">
            <a:avLst/>
          </a:prstGeom>
        </p:spPr>
        <p:txBody>
          <a:bodyPr wrap="none">
            <a:spAutoFit/>
          </a:bodyPr>
          <a:lstStyle/>
          <a:p>
            <a:r>
              <a:rPr lang="es-PE" altLang="es-PE" dirty="0" smtClean="0"/>
              <a:t>(Fig. 6)</a:t>
            </a:r>
            <a:endParaRPr lang="es-PE" dirty="0"/>
          </a:p>
        </p:txBody>
      </p:sp>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EJEMPLO</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4"/>
          <p:cNvSpPr txBox="1">
            <a:spLocks noChangeArrowheads="1"/>
          </p:cNvSpPr>
          <p:nvPr/>
        </p:nvSpPr>
        <p:spPr bwMode="auto">
          <a:xfrm>
            <a:off x="323528" y="1267932"/>
            <a:ext cx="8424936" cy="2046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66700" algn="just">
              <a:spcBef>
                <a:spcPct val="50000"/>
              </a:spcBef>
            </a:pPr>
            <a:r>
              <a:rPr lang="es-PE" altLang="es-PE" sz="2000" dirty="0" smtClean="0">
                <a:latin typeface="+mj-lt"/>
              </a:rPr>
              <a:t>4. Determinar el modelo de regresión.  (Fig. 7)</a:t>
            </a:r>
          </a:p>
          <a:p>
            <a:pPr marL="533400" algn="just">
              <a:spcBef>
                <a:spcPct val="50000"/>
              </a:spcBef>
            </a:pPr>
            <a:r>
              <a:rPr lang="es-PE" altLang="es-PE" sz="2000" dirty="0" smtClean="0">
                <a:latin typeface="+mj-lt"/>
              </a:rPr>
              <a:t>a) Elija en los menús: Analizar/Regresión/lineal…</a:t>
            </a:r>
          </a:p>
          <a:p>
            <a:pPr marL="533400" algn="just">
              <a:spcBef>
                <a:spcPct val="50000"/>
              </a:spcBef>
            </a:pPr>
            <a:r>
              <a:rPr lang="es-PE" altLang="es-PE" sz="2000" dirty="0" smtClean="0">
                <a:latin typeface="+mj-lt"/>
              </a:rPr>
              <a:t>b) El cuadro de diálogo regresión lineal</a:t>
            </a:r>
          </a:p>
          <a:p>
            <a:pPr marL="901700" algn="just">
              <a:spcBef>
                <a:spcPct val="50000"/>
              </a:spcBef>
            </a:pPr>
            <a:r>
              <a:rPr lang="es-PE" altLang="es-PE" sz="2000" dirty="0" smtClean="0">
                <a:latin typeface="+mj-lt"/>
              </a:rPr>
              <a:t>- Seleccione una variable numérica dependiente: Gastos.</a:t>
            </a:r>
          </a:p>
          <a:p>
            <a:pPr marL="901700" algn="just">
              <a:spcBef>
                <a:spcPct val="50000"/>
              </a:spcBef>
            </a:pPr>
            <a:r>
              <a:rPr lang="es-PE" altLang="es-PE" sz="2000" dirty="0" smtClean="0">
                <a:latin typeface="+mj-lt"/>
              </a:rPr>
              <a:t>- Seleccione unas o más variables numéricas independientes: Ingresos.</a:t>
            </a:r>
          </a:p>
        </p:txBody>
      </p:sp>
      <p:sp>
        <p:nvSpPr>
          <p:cNvPr id="25" name="24 Rectángulo"/>
          <p:cNvSpPr/>
          <p:nvPr/>
        </p:nvSpPr>
        <p:spPr>
          <a:xfrm>
            <a:off x="6372200" y="5013176"/>
            <a:ext cx="590226" cy="226216"/>
          </a:xfrm>
          <a:prstGeom prst="rect">
            <a:avLst/>
          </a:prstGeom>
        </p:spPr>
        <p:txBody>
          <a:bodyPr wrap="none">
            <a:spAutoFit/>
          </a:bodyPr>
          <a:lstStyle/>
          <a:p>
            <a:r>
              <a:rPr lang="es-PE" altLang="es-PE" dirty="0" smtClean="0"/>
              <a:t>(Fig. 7)</a:t>
            </a:r>
            <a:endParaRPr lang="es-PE" dirty="0"/>
          </a:p>
        </p:txBody>
      </p:sp>
      <p:pic>
        <p:nvPicPr>
          <p:cNvPr id="8" name="7 Imagen"/>
          <p:cNvPicPr/>
          <p:nvPr/>
        </p:nvPicPr>
        <p:blipFill>
          <a:blip r:embed="rId2" cstate="print">
            <a:extLst>
              <a:ext uri="{28A0092B-C50C-407E-A947-70E740481C1C}">
                <a14:useLocalDpi xmlns:a14="http://schemas.microsoft.com/office/drawing/2010/main" val="0"/>
              </a:ext>
            </a:extLst>
          </a:blip>
          <a:stretch>
            <a:fillRect/>
          </a:stretch>
        </p:blipFill>
        <p:spPr>
          <a:xfrm>
            <a:off x="2483768" y="3284984"/>
            <a:ext cx="3744416" cy="3240360"/>
          </a:xfrm>
          <a:prstGeom prst="rect">
            <a:avLst/>
          </a:prstGeom>
        </p:spPr>
      </p:pic>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EJEMPLO</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4"/>
          <p:cNvSpPr txBox="1">
            <a:spLocks noChangeArrowheads="1"/>
          </p:cNvSpPr>
          <p:nvPr/>
        </p:nvSpPr>
        <p:spPr bwMode="auto">
          <a:xfrm>
            <a:off x="179512" y="1268760"/>
            <a:ext cx="8424936" cy="2314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990600" indent="-457200" algn="just">
              <a:spcBef>
                <a:spcPct val="50000"/>
              </a:spcBef>
              <a:buAutoNum type="alphaLcParenR" startAt="3"/>
            </a:pPr>
            <a:r>
              <a:rPr lang="es-PE" altLang="es-PE" sz="2000" dirty="0" smtClean="0">
                <a:latin typeface="+mj-lt"/>
              </a:rPr>
              <a:t>Pulsar Estadísticos. Por defecto viene marcado Estimaciones y Ajuste del modelo. (Fig. 8)…</a:t>
            </a:r>
          </a:p>
          <a:p>
            <a:pPr marL="1358900" indent="-457200" algn="just">
              <a:spcBef>
                <a:spcPct val="50000"/>
              </a:spcBef>
            </a:pPr>
            <a:r>
              <a:rPr lang="es-PE" altLang="es-PE" sz="2000" dirty="0" smtClean="0">
                <a:latin typeface="+mj-lt"/>
              </a:rPr>
              <a:t>- Pulsar: Intervalos de confianza.</a:t>
            </a:r>
          </a:p>
          <a:p>
            <a:pPr marL="1358900" indent="-457200" algn="just">
              <a:spcBef>
                <a:spcPct val="50000"/>
              </a:spcBef>
            </a:pPr>
            <a:r>
              <a:rPr lang="es-PE" altLang="es-PE" sz="2000" dirty="0" smtClean="0">
                <a:latin typeface="+mj-lt"/>
              </a:rPr>
              <a:t>- Pulsar: Descriptivos.</a:t>
            </a:r>
          </a:p>
          <a:p>
            <a:pPr marL="1358900" indent="-457200" algn="just">
              <a:spcBef>
                <a:spcPct val="50000"/>
              </a:spcBef>
            </a:pPr>
            <a:r>
              <a:rPr lang="es-PE" altLang="es-PE" sz="2000" dirty="0" smtClean="0">
                <a:latin typeface="+mj-lt"/>
              </a:rPr>
              <a:t>- Pulsar: </a:t>
            </a:r>
            <a:r>
              <a:rPr lang="es-PE" altLang="es-PE" sz="2000" dirty="0" err="1" smtClean="0">
                <a:latin typeface="+mj-lt"/>
              </a:rPr>
              <a:t>Durbin</a:t>
            </a:r>
            <a:r>
              <a:rPr lang="es-PE" altLang="es-PE" sz="2000" dirty="0" smtClean="0">
                <a:latin typeface="+mj-lt"/>
              </a:rPr>
              <a:t> y Watson.</a:t>
            </a:r>
          </a:p>
          <a:p>
            <a:pPr marL="1358900" indent="-457200" algn="just">
              <a:spcBef>
                <a:spcPct val="50000"/>
              </a:spcBef>
            </a:pPr>
            <a:r>
              <a:rPr lang="es-PE" altLang="es-PE" sz="2000" dirty="0" smtClean="0">
                <a:latin typeface="+mj-lt"/>
              </a:rPr>
              <a:t>- Clic en Continuar.</a:t>
            </a:r>
          </a:p>
        </p:txBody>
      </p:sp>
      <p:sp>
        <p:nvSpPr>
          <p:cNvPr id="25" name="24 Rectángulo"/>
          <p:cNvSpPr/>
          <p:nvPr/>
        </p:nvSpPr>
        <p:spPr>
          <a:xfrm>
            <a:off x="7452320" y="4869160"/>
            <a:ext cx="590226" cy="226216"/>
          </a:xfrm>
          <a:prstGeom prst="rect">
            <a:avLst/>
          </a:prstGeom>
        </p:spPr>
        <p:txBody>
          <a:bodyPr wrap="none">
            <a:spAutoFit/>
          </a:bodyPr>
          <a:lstStyle/>
          <a:p>
            <a:r>
              <a:rPr lang="es-PE" altLang="es-PE" dirty="0" smtClean="0"/>
              <a:t>(Fig. 8)</a:t>
            </a:r>
            <a:endParaRPr lang="es-PE" dirty="0"/>
          </a:p>
        </p:txBody>
      </p:sp>
      <p:pic>
        <p:nvPicPr>
          <p:cNvPr id="9" name="8 Imagen"/>
          <p:cNvPicPr/>
          <p:nvPr/>
        </p:nvPicPr>
        <p:blipFill>
          <a:blip r:embed="rId2" cstate="print">
            <a:extLst>
              <a:ext uri="{28A0092B-C50C-407E-A947-70E740481C1C}">
                <a14:useLocalDpi xmlns:a14="http://schemas.microsoft.com/office/drawing/2010/main" val="0"/>
              </a:ext>
            </a:extLst>
          </a:blip>
          <a:stretch>
            <a:fillRect/>
          </a:stretch>
        </p:blipFill>
        <p:spPr>
          <a:xfrm>
            <a:off x="1979712" y="3645024"/>
            <a:ext cx="5400600" cy="2880320"/>
          </a:xfrm>
          <a:prstGeom prst="rect">
            <a:avLst/>
          </a:prstGeom>
        </p:spPr>
      </p:pic>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EJEMPLO</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sp>
        <p:nvSpPr>
          <p:cNvPr id="16" name="Text Box 4"/>
          <p:cNvSpPr txBox="1">
            <a:spLocks noChangeArrowheads="1"/>
          </p:cNvSpPr>
          <p:nvPr/>
        </p:nvSpPr>
        <p:spPr bwMode="auto">
          <a:xfrm>
            <a:off x="0" y="1236979"/>
            <a:ext cx="4427984" cy="1243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622300" indent="-355600" algn="just">
              <a:spcBef>
                <a:spcPct val="50000"/>
              </a:spcBef>
            </a:pPr>
            <a:r>
              <a:rPr lang="es-PE" altLang="es-PE" sz="2000" dirty="0" smtClean="0">
                <a:latin typeface="+mj-lt"/>
              </a:rPr>
              <a:t>d) Pulsar Gráficos. En la ventana de Regresión Lineal gráficos. (Fig. 9)</a:t>
            </a:r>
          </a:p>
          <a:p>
            <a:pPr marL="901700" indent="-177800" algn="just">
              <a:lnSpc>
                <a:spcPct val="100000"/>
              </a:lnSpc>
              <a:spcBef>
                <a:spcPts val="0"/>
              </a:spcBef>
            </a:pPr>
            <a:r>
              <a:rPr lang="es-PE" altLang="es-PE" sz="2000" dirty="0" smtClean="0">
                <a:latin typeface="+mj-lt"/>
              </a:rPr>
              <a:t>-	Clic Gráfico de </a:t>
            </a:r>
            <a:r>
              <a:rPr lang="es-PE" altLang="es-PE" sz="2000" dirty="0" err="1" smtClean="0">
                <a:latin typeface="+mj-lt"/>
              </a:rPr>
              <a:t>prob</a:t>
            </a:r>
            <a:r>
              <a:rPr lang="es-PE" altLang="es-PE" sz="2000" dirty="0" smtClean="0">
                <a:latin typeface="+mj-lt"/>
              </a:rPr>
              <a:t>. Normal.</a:t>
            </a:r>
          </a:p>
          <a:p>
            <a:pPr marL="901700" indent="-177800" algn="just">
              <a:lnSpc>
                <a:spcPct val="100000"/>
              </a:lnSpc>
              <a:spcBef>
                <a:spcPts val="0"/>
              </a:spcBef>
            </a:pPr>
            <a:r>
              <a:rPr lang="es-PE" altLang="es-PE" sz="2000" dirty="0" smtClean="0">
                <a:latin typeface="+mj-lt"/>
              </a:rPr>
              <a:t>-	Pulsar Continuar.</a:t>
            </a:r>
          </a:p>
        </p:txBody>
      </p:sp>
      <p:sp>
        <p:nvSpPr>
          <p:cNvPr id="25" name="24 Rectángulo"/>
          <p:cNvSpPr/>
          <p:nvPr/>
        </p:nvSpPr>
        <p:spPr>
          <a:xfrm>
            <a:off x="2123728" y="2636912"/>
            <a:ext cx="590226" cy="226216"/>
          </a:xfrm>
          <a:prstGeom prst="rect">
            <a:avLst/>
          </a:prstGeom>
        </p:spPr>
        <p:txBody>
          <a:bodyPr wrap="none">
            <a:spAutoFit/>
          </a:bodyPr>
          <a:lstStyle/>
          <a:p>
            <a:r>
              <a:rPr lang="es-PE" altLang="es-PE" dirty="0" smtClean="0"/>
              <a:t>(Fig. 9)</a:t>
            </a:r>
            <a:endParaRPr lang="es-PE" dirty="0"/>
          </a:p>
        </p:txBody>
      </p:sp>
      <p:pic>
        <p:nvPicPr>
          <p:cNvPr id="10" name="9 Imagen"/>
          <p:cNvPicPr/>
          <p:nvPr/>
        </p:nvPicPr>
        <p:blipFill>
          <a:blip r:embed="rId2" cstate="print">
            <a:extLst>
              <a:ext uri="{28A0092B-C50C-407E-A947-70E740481C1C}">
                <a14:useLocalDpi xmlns:a14="http://schemas.microsoft.com/office/drawing/2010/main" val="0"/>
              </a:ext>
            </a:extLst>
          </a:blip>
          <a:stretch>
            <a:fillRect/>
          </a:stretch>
        </p:blipFill>
        <p:spPr>
          <a:xfrm>
            <a:off x="323528" y="2924944"/>
            <a:ext cx="4032448" cy="3240360"/>
          </a:xfrm>
          <a:prstGeom prst="rect">
            <a:avLst/>
          </a:prstGeom>
        </p:spPr>
      </p:pic>
      <p:sp>
        <p:nvSpPr>
          <p:cNvPr id="12" name="Text Box 4"/>
          <p:cNvSpPr txBox="1">
            <a:spLocks noChangeArrowheads="1"/>
          </p:cNvSpPr>
          <p:nvPr/>
        </p:nvSpPr>
        <p:spPr bwMode="auto">
          <a:xfrm>
            <a:off x="4499992" y="1268760"/>
            <a:ext cx="4427984" cy="1243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622300" indent="-355600" algn="just">
              <a:spcBef>
                <a:spcPct val="50000"/>
              </a:spcBef>
            </a:pPr>
            <a:r>
              <a:rPr lang="es-PE" altLang="es-PE" sz="2000" dirty="0" smtClean="0">
                <a:latin typeface="+mj-lt"/>
              </a:rPr>
              <a:t>e)	Pulsar Guardar. En la ventana resultante. (Fig. 10)</a:t>
            </a:r>
          </a:p>
          <a:p>
            <a:pPr marL="901700" indent="-177800" algn="just">
              <a:lnSpc>
                <a:spcPct val="100000"/>
              </a:lnSpc>
              <a:spcBef>
                <a:spcPts val="0"/>
              </a:spcBef>
            </a:pPr>
            <a:r>
              <a:rPr lang="es-PE" altLang="es-PE" sz="2000" dirty="0" smtClean="0">
                <a:latin typeface="+mj-lt"/>
              </a:rPr>
              <a:t>-	Clic Gráfico de </a:t>
            </a:r>
            <a:r>
              <a:rPr lang="es-PE" altLang="es-PE" sz="2000" dirty="0" err="1" smtClean="0">
                <a:latin typeface="+mj-lt"/>
              </a:rPr>
              <a:t>prob</a:t>
            </a:r>
            <a:r>
              <a:rPr lang="es-PE" altLang="es-PE" sz="2000" dirty="0" smtClean="0">
                <a:latin typeface="+mj-lt"/>
              </a:rPr>
              <a:t>. Normal.</a:t>
            </a:r>
          </a:p>
          <a:p>
            <a:pPr marL="901700" indent="-177800" algn="just">
              <a:lnSpc>
                <a:spcPct val="100000"/>
              </a:lnSpc>
              <a:spcBef>
                <a:spcPts val="0"/>
              </a:spcBef>
            </a:pPr>
            <a:r>
              <a:rPr lang="es-PE" altLang="es-PE" sz="2000" dirty="0" smtClean="0">
                <a:latin typeface="+mj-lt"/>
              </a:rPr>
              <a:t>-	Pulsar Continuar.</a:t>
            </a:r>
          </a:p>
        </p:txBody>
      </p:sp>
      <p:pic>
        <p:nvPicPr>
          <p:cNvPr id="13" name="12 Imagen"/>
          <p:cNvPicPr/>
          <p:nvPr/>
        </p:nvPicPr>
        <p:blipFill>
          <a:blip r:embed="rId3" cstate="print">
            <a:extLst>
              <a:ext uri="{28A0092B-C50C-407E-A947-70E740481C1C}">
                <a14:useLocalDpi xmlns:a14="http://schemas.microsoft.com/office/drawing/2010/main" val="0"/>
              </a:ext>
            </a:extLst>
          </a:blip>
          <a:stretch>
            <a:fillRect/>
          </a:stretch>
        </p:blipFill>
        <p:spPr>
          <a:xfrm>
            <a:off x="5508104" y="2708920"/>
            <a:ext cx="3038547" cy="3672408"/>
          </a:xfrm>
          <a:prstGeom prst="rect">
            <a:avLst/>
          </a:prstGeom>
        </p:spPr>
      </p:pic>
      <p:sp>
        <p:nvSpPr>
          <p:cNvPr id="14" name="13 Rectángulo"/>
          <p:cNvSpPr/>
          <p:nvPr/>
        </p:nvSpPr>
        <p:spPr>
          <a:xfrm>
            <a:off x="6624966" y="2492896"/>
            <a:ext cx="660758" cy="226216"/>
          </a:xfrm>
          <a:prstGeom prst="rect">
            <a:avLst/>
          </a:prstGeom>
        </p:spPr>
        <p:txBody>
          <a:bodyPr wrap="none">
            <a:spAutoFit/>
          </a:bodyPr>
          <a:lstStyle/>
          <a:p>
            <a:r>
              <a:rPr lang="es-PE" altLang="es-PE" dirty="0" smtClean="0"/>
              <a:t>(Fig. 10)</a:t>
            </a:r>
            <a:endParaRPr lang="es-PE" dirty="0"/>
          </a:p>
        </p:txBody>
      </p:sp>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RESULTADOS</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pic>
        <p:nvPicPr>
          <p:cNvPr id="10" name="9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7783" y="1268760"/>
            <a:ext cx="3672409" cy="1602446"/>
          </a:xfrm>
          <a:prstGeom prst="rect">
            <a:avLst/>
          </a:prstGeom>
          <a:noFill/>
          <a:ln>
            <a:noFill/>
          </a:ln>
        </p:spPr>
      </p:pic>
      <p:pic>
        <p:nvPicPr>
          <p:cNvPr id="11" name="10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2780928"/>
            <a:ext cx="3960440" cy="2016224"/>
          </a:xfrm>
          <a:prstGeom prst="rect">
            <a:avLst/>
          </a:prstGeom>
          <a:noFill/>
          <a:ln>
            <a:noFill/>
          </a:ln>
        </p:spPr>
      </p:pic>
      <p:pic>
        <p:nvPicPr>
          <p:cNvPr id="12" name="11 Image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7704" y="4869160"/>
            <a:ext cx="4968552" cy="1584176"/>
          </a:xfrm>
          <a:prstGeom prst="rect">
            <a:avLst/>
          </a:prstGeom>
          <a:noFill/>
          <a:ln>
            <a:noFill/>
          </a:ln>
        </p:spPr>
      </p:pic>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RESULTADOS</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pic>
        <p:nvPicPr>
          <p:cNvPr id="9" name="8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1556792"/>
            <a:ext cx="5040560" cy="1656184"/>
          </a:xfrm>
          <a:prstGeom prst="rect">
            <a:avLst/>
          </a:prstGeom>
          <a:noFill/>
          <a:ln>
            <a:noFill/>
          </a:ln>
        </p:spPr>
      </p:pic>
      <p:pic>
        <p:nvPicPr>
          <p:cNvPr id="13" name="12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3789040"/>
            <a:ext cx="5976664" cy="1800200"/>
          </a:xfrm>
          <a:prstGeom prst="rect">
            <a:avLst/>
          </a:prstGeom>
          <a:noFill/>
          <a:ln>
            <a:noFill/>
          </a:ln>
        </p:spPr>
      </p:pic>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ES" sz="3200" b="1" dirty="0" smtClean="0"/>
              <a:t>ANÁLISIS PREDICTIVOS PARA LA INVESTIGACIÓN</a:t>
            </a:r>
            <a:endParaRPr lang="es-PE" sz="3200" b="1" dirty="0"/>
          </a:p>
        </p:txBody>
      </p:sp>
      <p:grpSp>
        <p:nvGrpSpPr>
          <p:cNvPr id="8" name="27 Grupo"/>
          <p:cNvGrpSpPr>
            <a:grpSpLocks/>
          </p:cNvGrpSpPr>
          <p:nvPr/>
        </p:nvGrpSpPr>
        <p:grpSpPr bwMode="auto">
          <a:xfrm>
            <a:off x="2079551" y="1988840"/>
            <a:ext cx="1057275" cy="1133475"/>
            <a:chOff x="1584030" y="0"/>
            <a:chExt cx="528010" cy="580571"/>
          </a:xfrm>
        </p:grpSpPr>
        <p:sp>
          <p:nvSpPr>
            <p:cNvPr id="9" name="8 Trapecio"/>
            <p:cNvSpPr/>
            <p:nvPr/>
          </p:nvSpPr>
          <p:spPr>
            <a:xfrm>
              <a:off x="1584030" y="0"/>
              <a:ext cx="528010" cy="580571"/>
            </a:xfrm>
            <a:prstGeom prst="trapezoid">
              <a:avLst>
                <a:gd name="adj" fmla="val 50000"/>
              </a:avLst>
            </a:prstGeom>
            <a:solidFill>
              <a:srgbClr val="1682E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Trapecio 4"/>
            <p:cNvSpPr/>
            <p:nvPr/>
          </p:nvSpPr>
          <p:spPr>
            <a:xfrm>
              <a:off x="1584030" y="363467"/>
              <a:ext cx="528010" cy="217104"/>
            </a:xfrm>
            <a:prstGeom prst="rect">
              <a:avLst/>
            </a:prstGeom>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400050">
                <a:lnSpc>
                  <a:spcPct val="90000"/>
                </a:lnSpc>
                <a:spcAft>
                  <a:spcPct val="35000"/>
                </a:spcAft>
                <a:defRPr/>
              </a:pPr>
              <a:r>
                <a:rPr lang="es-ES" sz="1400" dirty="0">
                  <a:latin typeface="Arial" pitchFamily="34" charset="0"/>
                  <a:cs typeface="Arial" pitchFamily="34" charset="0"/>
                </a:rPr>
                <a:t>Aplicativo</a:t>
              </a:r>
            </a:p>
          </p:txBody>
        </p:sp>
      </p:grpSp>
      <p:grpSp>
        <p:nvGrpSpPr>
          <p:cNvPr id="11" name="35 Grupo"/>
          <p:cNvGrpSpPr>
            <a:grpSpLocks/>
          </p:cNvGrpSpPr>
          <p:nvPr/>
        </p:nvGrpSpPr>
        <p:grpSpPr bwMode="auto">
          <a:xfrm>
            <a:off x="1814438" y="3114378"/>
            <a:ext cx="1584325" cy="579437"/>
            <a:chOff x="1056020" y="1161142"/>
            <a:chExt cx="1584030" cy="580571"/>
          </a:xfrm>
          <a:solidFill>
            <a:srgbClr val="C00000"/>
          </a:solidFill>
        </p:grpSpPr>
        <p:sp>
          <p:nvSpPr>
            <p:cNvPr id="12" name="11 Trapecio"/>
            <p:cNvSpPr/>
            <p:nvPr/>
          </p:nvSpPr>
          <p:spPr>
            <a:xfrm>
              <a:off x="1056020" y="1161142"/>
              <a:ext cx="1584030" cy="580571"/>
            </a:xfrm>
            <a:prstGeom prst="trapezoid">
              <a:avLst>
                <a:gd name="adj" fmla="val 45473"/>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Trapecio 4"/>
            <p:cNvSpPr/>
            <p:nvPr/>
          </p:nvSpPr>
          <p:spPr>
            <a:xfrm>
              <a:off x="1333781" y="1161142"/>
              <a:ext cx="1028508" cy="580571"/>
            </a:xfrm>
            <a:prstGeom prst="rect">
              <a:avLst/>
            </a:prstGeom>
            <a:grpFill/>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400050">
                <a:lnSpc>
                  <a:spcPct val="90000"/>
                </a:lnSpc>
                <a:spcAft>
                  <a:spcPct val="35000"/>
                </a:spcAft>
                <a:defRPr/>
              </a:pPr>
              <a:r>
                <a:rPr lang="es-ES" sz="1600" dirty="0">
                  <a:latin typeface="Arial" pitchFamily="34" charset="0"/>
                  <a:cs typeface="Arial" pitchFamily="34" charset="0"/>
                </a:rPr>
                <a:t>Predictivo</a:t>
              </a:r>
            </a:p>
          </p:txBody>
        </p:sp>
      </p:grpSp>
      <p:grpSp>
        <p:nvGrpSpPr>
          <p:cNvPr id="14" name="39 Grupo"/>
          <p:cNvGrpSpPr>
            <a:grpSpLocks/>
          </p:cNvGrpSpPr>
          <p:nvPr/>
        </p:nvGrpSpPr>
        <p:grpSpPr bwMode="auto">
          <a:xfrm>
            <a:off x="1558851" y="3693815"/>
            <a:ext cx="2111375" cy="581025"/>
            <a:chOff x="792015" y="1741714"/>
            <a:chExt cx="2112041" cy="580573"/>
          </a:xfrm>
        </p:grpSpPr>
        <p:sp>
          <p:nvSpPr>
            <p:cNvPr id="15" name="14 Trapecio"/>
            <p:cNvSpPr/>
            <p:nvPr/>
          </p:nvSpPr>
          <p:spPr>
            <a:xfrm>
              <a:off x="792015" y="1741714"/>
              <a:ext cx="2112041" cy="580573"/>
            </a:xfrm>
            <a:prstGeom prst="trapezoid">
              <a:avLst>
                <a:gd name="adj" fmla="val 45473"/>
              </a:avLst>
            </a:prstGeom>
            <a:solidFill>
              <a:srgbClr val="1682E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Trapecio 4"/>
            <p:cNvSpPr/>
            <p:nvPr/>
          </p:nvSpPr>
          <p:spPr>
            <a:xfrm>
              <a:off x="1162019" y="1741714"/>
              <a:ext cx="1372033" cy="580573"/>
            </a:xfrm>
            <a:prstGeom prst="rect">
              <a:avLst/>
            </a:prstGeom>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400050">
                <a:lnSpc>
                  <a:spcPct val="90000"/>
                </a:lnSpc>
                <a:spcAft>
                  <a:spcPct val="35000"/>
                </a:spcAft>
                <a:defRPr/>
              </a:pPr>
              <a:r>
                <a:rPr lang="es-ES" sz="1600" dirty="0">
                  <a:latin typeface="Arial" pitchFamily="34" charset="0"/>
                  <a:cs typeface="Arial" pitchFamily="34" charset="0"/>
                </a:rPr>
                <a:t>Explicativo</a:t>
              </a:r>
              <a:endParaRPr lang="es-ES" dirty="0">
                <a:latin typeface="Arial" pitchFamily="34" charset="0"/>
                <a:cs typeface="Arial" pitchFamily="34" charset="0"/>
              </a:endParaRPr>
            </a:p>
          </p:txBody>
        </p:sp>
      </p:grpSp>
      <p:grpSp>
        <p:nvGrpSpPr>
          <p:cNvPr id="17" name="42 Grupo"/>
          <p:cNvGrpSpPr/>
          <p:nvPr/>
        </p:nvGrpSpPr>
        <p:grpSpPr>
          <a:xfrm>
            <a:off x="1291240" y="4275745"/>
            <a:ext cx="2640051" cy="580571"/>
            <a:chOff x="528010" y="2322285"/>
            <a:chExt cx="2640051" cy="580571"/>
          </a:xfrm>
          <a:solidFill>
            <a:srgbClr val="C00000"/>
          </a:solidFill>
        </p:grpSpPr>
        <p:sp>
          <p:nvSpPr>
            <p:cNvPr id="18" name="17 Trapecio"/>
            <p:cNvSpPr/>
            <p:nvPr/>
          </p:nvSpPr>
          <p:spPr>
            <a:xfrm>
              <a:off x="528010" y="2322285"/>
              <a:ext cx="2640051" cy="580571"/>
            </a:xfrm>
            <a:prstGeom prst="trapezoid">
              <a:avLst>
                <a:gd name="adj" fmla="val 45473"/>
              </a:avLst>
            </a:prstGeom>
            <a:solidFill>
              <a:srgbClr val="1682E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Trapecio 4"/>
            <p:cNvSpPr/>
            <p:nvPr/>
          </p:nvSpPr>
          <p:spPr>
            <a:xfrm>
              <a:off x="990019" y="2322285"/>
              <a:ext cx="1716033" cy="580571"/>
            </a:xfrm>
            <a:prstGeom prst="rect">
              <a:avLst/>
            </a:prstGeom>
            <a:noFill/>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400050">
                <a:lnSpc>
                  <a:spcPct val="90000"/>
                </a:lnSpc>
                <a:spcAft>
                  <a:spcPct val="35000"/>
                </a:spcAft>
                <a:defRPr/>
              </a:pPr>
              <a:r>
                <a:rPr lang="es-ES" sz="2000" dirty="0">
                  <a:latin typeface="Arial" pitchFamily="34" charset="0"/>
                  <a:cs typeface="Arial" pitchFamily="34" charset="0"/>
                </a:rPr>
                <a:t>Relacional</a:t>
              </a:r>
            </a:p>
          </p:txBody>
        </p:sp>
      </p:grpSp>
      <p:grpSp>
        <p:nvGrpSpPr>
          <p:cNvPr id="20" name="47 Grupo"/>
          <p:cNvGrpSpPr>
            <a:grpSpLocks/>
          </p:cNvGrpSpPr>
          <p:nvPr/>
        </p:nvGrpSpPr>
        <p:grpSpPr bwMode="auto">
          <a:xfrm>
            <a:off x="1032049" y="4858370"/>
            <a:ext cx="3167062" cy="581025"/>
            <a:chOff x="264005" y="2902857"/>
            <a:chExt cx="3168061" cy="580571"/>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21" name="20 Trapecio"/>
            <p:cNvSpPr/>
            <p:nvPr/>
          </p:nvSpPr>
          <p:spPr>
            <a:xfrm>
              <a:off x="264005" y="2902857"/>
              <a:ext cx="3168061" cy="580571"/>
            </a:xfrm>
            <a:prstGeom prst="trapezoid">
              <a:avLst>
                <a:gd name="adj" fmla="val 45473"/>
              </a:avLst>
            </a:prstGeom>
            <a:solidFill>
              <a:srgbClr val="1682E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Trapecio 4"/>
            <p:cNvSpPr/>
            <p:nvPr/>
          </p:nvSpPr>
          <p:spPr>
            <a:xfrm>
              <a:off x="818217" y="2946320"/>
              <a:ext cx="2059637" cy="479685"/>
            </a:xfrm>
            <a:prstGeom prst="rect">
              <a:avLst/>
            </a:prstGeom>
            <a:noFill/>
          </p:spPr>
          <p:style>
            <a:lnRef idx="0">
              <a:scrgbClr r="0" g="0" b="0"/>
            </a:lnRef>
            <a:fillRef idx="0">
              <a:scrgbClr r="0" g="0" b="0"/>
            </a:fillRef>
            <a:effectRef idx="0">
              <a:scrgbClr r="0" g="0" b="0"/>
            </a:effectRef>
            <a:fontRef idx="minor">
              <a:schemeClr val="lt1"/>
            </a:fontRef>
          </p:style>
          <p:txBody>
            <a:bodyPr lIns="11430" tIns="11430" rIns="11430" bIns="11430" spcCol="1270" anchor="ctr"/>
            <a:lstStyle/>
            <a:p>
              <a:pPr algn="ctr" defTabSz="400050">
                <a:lnSpc>
                  <a:spcPct val="90000"/>
                </a:lnSpc>
                <a:spcAft>
                  <a:spcPct val="35000"/>
                </a:spcAft>
                <a:defRPr/>
              </a:pPr>
              <a:r>
                <a:rPr lang="es-ES" sz="2200" dirty="0">
                  <a:latin typeface="Arial" pitchFamily="34" charset="0"/>
                  <a:cs typeface="Arial" pitchFamily="34" charset="0"/>
                </a:rPr>
                <a:t>Descriptivo</a:t>
              </a:r>
            </a:p>
          </p:txBody>
        </p:sp>
      </p:grpSp>
      <p:sp>
        <p:nvSpPr>
          <p:cNvPr id="2" name="1 Rectángulo"/>
          <p:cNvSpPr/>
          <p:nvPr/>
        </p:nvSpPr>
        <p:spPr>
          <a:xfrm>
            <a:off x="3670226" y="2204864"/>
            <a:ext cx="2485950" cy="49358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s-PE" sz="1400" b="1" dirty="0" smtClean="0"/>
              <a:t>USOS DE LA REGRESIÓN</a:t>
            </a:r>
            <a:endParaRPr lang="es-PE" sz="1400" b="1" dirty="0"/>
          </a:p>
        </p:txBody>
      </p:sp>
      <p:sp>
        <p:nvSpPr>
          <p:cNvPr id="3" name="2 Flecha derecha"/>
          <p:cNvSpPr/>
          <p:nvPr/>
        </p:nvSpPr>
        <p:spPr>
          <a:xfrm>
            <a:off x="3469282" y="3212976"/>
            <a:ext cx="462009" cy="28803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PE"/>
          </a:p>
        </p:txBody>
      </p:sp>
      <p:sp>
        <p:nvSpPr>
          <p:cNvPr id="35" name="34 Flecha derecha"/>
          <p:cNvSpPr/>
          <p:nvPr/>
        </p:nvSpPr>
        <p:spPr>
          <a:xfrm>
            <a:off x="3672520" y="3793133"/>
            <a:ext cx="462009" cy="28803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PE"/>
          </a:p>
        </p:txBody>
      </p:sp>
      <p:sp>
        <p:nvSpPr>
          <p:cNvPr id="36" name="35 Flecha derecha"/>
          <p:cNvSpPr/>
          <p:nvPr/>
        </p:nvSpPr>
        <p:spPr>
          <a:xfrm>
            <a:off x="3951117" y="4405020"/>
            <a:ext cx="462009" cy="28803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s-PE"/>
          </a:p>
        </p:txBody>
      </p:sp>
      <p:sp>
        <p:nvSpPr>
          <p:cNvPr id="4" name="3 CuadroTexto"/>
          <p:cNvSpPr txBox="1"/>
          <p:nvPr/>
        </p:nvSpPr>
        <p:spPr>
          <a:xfrm>
            <a:off x="4134528" y="3212976"/>
            <a:ext cx="2093655" cy="253531"/>
          </a:xfrm>
          <a:prstGeom prst="rect">
            <a:avLst/>
          </a:prstGeom>
          <a:noFill/>
        </p:spPr>
        <p:txBody>
          <a:bodyPr wrap="square" rtlCol="0">
            <a:spAutoFit/>
          </a:bodyPr>
          <a:lstStyle/>
          <a:p>
            <a:pPr algn="l"/>
            <a:r>
              <a:rPr lang="es-PE" sz="1200" dirty="0" smtClean="0">
                <a:latin typeface="+mn-lt"/>
              </a:rPr>
              <a:t>Crear un modelo predictivo</a:t>
            </a:r>
            <a:endParaRPr lang="es-PE" sz="1200" dirty="0">
              <a:latin typeface="+mn-lt"/>
            </a:endParaRPr>
          </a:p>
        </p:txBody>
      </p:sp>
      <p:sp>
        <p:nvSpPr>
          <p:cNvPr id="38" name="37 CuadroTexto"/>
          <p:cNvSpPr txBox="1"/>
          <p:nvPr/>
        </p:nvSpPr>
        <p:spPr>
          <a:xfrm>
            <a:off x="4286928" y="3818565"/>
            <a:ext cx="2445312" cy="253018"/>
          </a:xfrm>
          <a:prstGeom prst="rect">
            <a:avLst/>
          </a:prstGeom>
          <a:noFill/>
        </p:spPr>
        <p:txBody>
          <a:bodyPr wrap="square" rtlCol="0">
            <a:spAutoFit/>
          </a:bodyPr>
          <a:lstStyle/>
          <a:p>
            <a:pPr algn="l"/>
            <a:r>
              <a:rPr lang="es-PE" sz="1200" dirty="0" smtClean="0">
                <a:latin typeface="+mn-lt"/>
              </a:rPr>
              <a:t>Seleccionar las variables causales</a:t>
            </a:r>
            <a:endParaRPr lang="es-PE" sz="1200" dirty="0">
              <a:latin typeface="+mn-lt"/>
            </a:endParaRPr>
          </a:p>
        </p:txBody>
      </p:sp>
      <p:sp>
        <p:nvSpPr>
          <p:cNvPr id="39" name="38 CuadroTexto"/>
          <p:cNvSpPr txBox="1"/>
          <p:nvPr/>
        </p:nvSpPr>
        <p:spPr>
          <a:xfrm>
            <a:off x="4567163" y="4421288"/>
            <a:ext cx="2165077" cy="253018"/>
          </a:xfrm>
          <a:prstGeom prst="rect">
            <a:avLst/>
          </a:prstGeom>
          <a:noFill/>
        </p:spPr>
        <p:txBody>
          <a:bodyPr wrap="square" rtlCol="0">
            <a:spAutoFit/>
          </a:bodyPr>
          <a:lstStyle/>
          <a:p>
            <a:pPr algn="l"/>
            <a:r>
              <a:rPr lang="es-PE" sz="1200" dirty="0" smtClean="0">
                <a:latin typeface="+mn-lt"/>
              </a:rPr>
              <a:t>Resumir el análisis </a:t>
            </a:r>
            <a:r>
              <a:rPr lang="es-PE" sz="1200" dirty="0" err="1" smtClean="0">
                <a:latin typeface="+mn-lt"/>
              </a:rPr>
              <a:t>bivariado</a:t>
            </a:r>
            <a:endParaRPr lang="es-PE" sz="1200" dirty="0">
              <a:latin typeface="+mn-lt"/>
            </a:endParaRPr>
          </a:p>
        </p:txBody>
      </p:sp>
      <p:sp>
        <p:nvSpPr>
          <p:cNvPr id="34" name="33 Cerrar llave"/>
          <p:cNvSpPr/>
          <p:nvPr/>
        </p:nvSpPr>
        <p:spPr>
          <a:xfrm>
            <a:off x="6516216" y="4274840"/>
            <a:ext cx="504056" cy="1107087"/>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s-PE"/>
          </a:p>
        </p:txBody>
      </p:sp>
      <p:sp>
        <p:nvSpPr>
          <p:cNvPr id="37" name="36 CuadroTexto"/>
          <p:cNvSpPr txBox="1"/>
          <p:nvPr/>
        </p:nvSpPr>
        <p:spPr>
          <a:xfrm>
            <a:off x="7092280" y="4581128"/>
            <a:ext cx="1584176" cy="467179"/>
          </a:xfrm>
          <a:prstGeom prst="rect">
            <a:avLst/>
          </a:prstGeom>
          <a:noFill/>
        </p:spPr>
        <p:txBody>
          <a:bodyPr wrap="square" rtlCol="0">
            <a:spAutoFit/>
          </a:bodyPr>
          <a:lstStyle/>
          <a:p>
            <a:r>
              <a:rPr lang="es-PE" sz="1400" b="1" dirty="0" smtClean="0">
                <a:solidFill>
                  <a:schemeClr val="accent2">
                    <a:lumMod val="50000"/>
                  </a:schemeClr>
                </a:solidFill>
              </a:rPr>
              <a:t>80% de investigaciones</a:t>
            </a:r>
            <a:endParaRPr lang="es-PE" sz="1400" b="1" dirty="0">
              <a:solidFill>
                <a:schemeClr val="accent2">
                  <a:lumMod val="50000"/>
                </a:schemeClr>
              </a:solidFill>
            </a:endParaRPr>
          </a:p>
        </p:txBody>
      </p:sp>
      <p:sp>
        <p:nvSpPr>
          <p:cNvPr id="42" name="41 Cerrar llave"/>
          <p:cNvSpPr/>
          <p:nvPr/>
        </p:nvSpPr>
        <p:spPr>
          <a:xfrm>
            <a:off x="6516216" y="1988841"/>
            <a:ext cx="504056" cy="2160240"/>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s-PE"/>
          </a:p>
        </p:txBody>
      </p:sp>
      <p:sp>
        <p:nvSpPr>
          <p:cNvPr id="43" name="42 CuadroTexto"/>
          <p:cNvSpPr txBox="1"/>
          <p:nvPr/>
        </p:nvSpPr>
        <p:spPr>
          <a:xfrm>
            <a:off x="7092280" y="2783538"/>
            <a:ext cx="1584176" cy="467179"/>
          </a:xfrm>
          <a:prstGeom prst="rect">
            <a:avLst/>
          </a:prstGeom>
          <a:noFill/>
        </p:spPr>
        <p:txBody>
          <a:bodyPr wrap="square" rtlCol="0">
            <a:spAutoFit/>
          </a:bodyPr>
          <a:lstStyle/>
          <a:p>
            <a:r>
              <a:rPr lang="es-PE" sz="1400" b="1" dirty="0" smtClean="0">
                <a:solidFill>
                  <a:schemeClr val="accent2">
                    <a:lumMod val="50000"/>
                  </a:schemeClr>
                </a:solidFill>
              </a:rPr>
              <a:t>20% de investigaciones</a:t>
            </a:r>
            <a:endParaRPr lang="es-PE" sz="1400" b="1" dirty="0">
              <a:solidFill>
                <a:schemeClr val="accent2">
                  <a:lumMod val="50000"/>
                </a:schemeClr>
              </a:solidFill>
            </a:endParaRPr>
          </a:p>
        </p:txBody>
      </p:sp>
    </p:spTree>
    <p:extLst>
      <p:ext uri="{BB962C8B-B14F-4D97-AF65-F5344CB8AC3E}">
        <p14:creationId xmlns:p14="http://schemas.microsoft.com/office/powerpoint/2010/main" val="2223074933"/>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ES" sz="3600" b="1" dirty="0" smtClean="0"/>
              <a:t>RESULTADOS</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pic>
        <p:nvPicPr>
          <p:cNvPr id="14" name="13 Imagen"/>
          <p:cNvPicPr/>
          <p:nvPr/>
        </p:nvPicPr>
        <p:blipFill rotWithShape="1">
          <a:blip r:embed="rId2" cstate="print"/>
          <a:srcRect t="8654"/>
          <a:stretch/>
        </p:blipFill>
        <p:spPr bwMode="auto">
          <a:xfrm>
            <a:off x="1763688" y="1340768"/>
            <a:ext cx="4536504" cy="3168352"/>
          </a:xfrm>
          <a:prstGeom prst="rect">
            <a:avLst/>
          </a:prstGeom>
          <a:ln>
            <a:noFill/>
          </a:ln>
          <a:extLst>
            <a:ext uri="{53640926-AAD7-44D8-BBD7-CCE9431645EC}">
              <a14:shadowObscured xmlns:a14="http://schemas.microsoft.com/office/drawing/2010/main"/>
            </a:ext>
          </a:extLst>
        </p:spPr>
      </p:pic>
      <p:pic>
        <p:nvPicPr>
          <p:cNvPr id="15" name="14 Image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7704" y="4725144"/>
            <a:ext cx="4752528" cy="1440160"/>
          </a:xfrm>
          <a:prstGeom prst="rect">
            <a:avLst/>
          </a:prstGeom>
          <a:noFill/>
          <a:ln>
            <a:noFill/>
          </a:ln>
        </p:spPr>
      </p:pic>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1124744"/>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endParaRPr lang="es-ES" sz="500" b="1" dirty="0" smtClean="0"/>
          </a:p>
          <a:p>
            <a:r>
              <a:rPr lang="es-PE" sz="3600" b="1" dirty="0" smtClean="0"/>
              <a:t>EJERCICIOS DE MODELOS DE REGRESIÓN LINEAL SIMPLE</a:t>
            </a:r>
            <a:endParaRPr lang="es-ES" sz="3600" b="1" dirty="0" smtClean="0"/>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3106" name="Rectangle 3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Text Box 4"/>
          <p:cNvSpPr txBox="1">
            <a:spLocks noChangeArrowheads="1"/>
          </p:cNvSpPr>
          <p:nvPr/>
        </p:nvSpPr>
        <p:spPr bwMode="auto">
          <a:xfrm>
            <a:off x="251520" y="1412776"/>
            <a:ext cx="8172400" cy="896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622300" indent="-355600" algn="just">
              <a:spcBef>
                <a:spcPct val="50000"/>
              </a:spcBef>
            </a:pPr>
            <a:r>
              <a:rPr lang="es-PE" altLang="es-PE" sz="2000" dirty="0" smtClean="0">
                <a:latin typeface="+mj-lt"/>
              </a:rPr>
              <a:t>1.	Determinar si existe relación en el promedio de rendimiento en Secundaria y el promedio de rendimiento en Educación Superior de 8 estudiantes.</a:t>
            </a:r>
          </a:p>
        </p:txBody>
      </p:sp>
      <p:graphicFrame>
        <p:nvGraphicFramePr>
          <p:cNvPr id="10" name="9 Tabla"/>
          <p:cNvGraphicFramePr>
            <a:graphicFrameLocks noGrp="1"/>
          </p:cNvGraphicFramePr>
          <p:nvPr/>
        </p:nvGraphicFramePr>
        <p:xfrm>
          <a:off x="539551" y="2947034"/>
          <a:ext cx="7848872" cy="1058029"/>
        </p:xfrm>
        <a:graphic>
          <a:graphicData uri="http://schemas.openxmlformats.org/drawingml/2006/table">
            <a:tbl>
              <a:tblPr/>
              <a:tblGrid>
                <a:gridCol w="2265656"/>
                <a:gridCol w="647329"/>
                <a:gridCol w="647329"/>
                <a:gridCol w="647329"/>
                <a:gridCol w="647329"/>
                <a:gridCol w="728246"/>
                <a:gridCol w="728246"/>
                <a:gridCol w="728246"/>
                <a:gridCol w="809162"/>
              </a:tblGrid>
              <a:tr h="264507">
                <a:tc>
                  <a:txBody>
                    <a:bodyPr/>
                    <a:lstStyle/>
                    <a:p>
                      <a:pPr marL="0" indent="0">
                        <a:lnSpc>
                          <a:spcPct val="115000"/>
                        </a:lnSpc>
                        <a:spcAft>
                          <a:spcPts val="0"/>
                        </a:spcAft>
                        <a:tabLst>
                          <a:tab pos="2527300" algn="l"/>
                        </a:tabLst>
                      </a:pPr>
                      <a:r>
                        <a:rPr lang="es-ES" sz="1200" dirty="0">
                          <a:latin typeface="Calibri"/>
                          <a:ea typeface="Times New Roman"/>
                          <a:cs typeface="Arial"/>
                        </a:rPr>
                        <a:t>ESTUDIANTE</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2</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3</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4</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5</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6</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7</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8</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507">
                <a:tc>
                  <a:txBody>
                    <a:bodyPr/>
                    <a:lstStyle/>
                    <a:p>
                      <a:pPr marL="0" indent="0">
                        <a:lnSpc>
                          <a:spcPct val="115000"/>
                        </a:lnSpc>
                        <a:spcAft>
                          <a:spcPts val="0"/>
                        </a:spcAft>
                        <a:tabLst>
                          <a:tab pos="2527300" algn="l"/>
                        </a:tabLst>
                      </a:pPr>
                      <a:r>
                        <a:rPr lang="es-ES" sz="1200" dirty="0">
                          <a:latin typeface="Calibri"/>
                          <a:ea typeface="Times New Roman"/>
                          <a:cs typeface="Arial"/>
                        </a:rPr>
                        <a:t>Rendimiento en secundaria</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16</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13</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15</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12</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11</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16</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13</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10</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9015">
                <a:tc>
                  <a:txBody>
                    <a:bodyPr/>
                    <a:lstStyle/>
                    <a:p>
                      <a:pPr marL="0" indent="0">
                        <a:lnSpc>
                          <a:spcPct val="115000"/>
                        </a:lnSpc>
                        <a:spcAft>
                          <a:spcPts val="0"/>
                        </a:spcAft>
                        <a:tabLst>
                          <a:tab pos="2527300" algn="l"/>
                        </a:tabLst>
                      </a:pPr>
                      <a:r>
                        <a:rPr lang="es-ES" sz="1200" dirty="0">
                          <a:latin typeface="Calibri"/>
                          <a:ea typeface="Times New Roman"/>
                          <a:cs typeface="Arial"/>
                        </a:rPr>
                        <a:t>Rendimiento en educación Superior</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15</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11</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17</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14</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11</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14</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15</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ctr">
                        <a:lnSpc>
                          <a:spcPct val="115000"/>
                        </a:lnSpc>
                        <a:spcAft>
                          <a:spcPts val="0"/>
                        </a:spcAft>
                        <a:tabLst>
                          <a:tab pos="2527300" algn="l"/>
                        </a:tabLst>
                      </a:pPr>
                      <a:r>
                        <a:rPr lang="es-ES" sz="1200" dirty="0">
                          <a:latin typeface="Calibri"/>
                          <a:ea typeface="Times New Roman"/>
                          <a:cs typeface="Arial"/>
                        </a:rPr>
                        <a:t>12</a:t>
                      </a:r>
                      <a:endParaRPr lang="es-PE" sz="105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32802176"/>
      </p:ext>
    </p:extLst>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ES" sz="3200" b="1" dirty="0" smtClean="0"/>
              <a:t>INTERPRETACIÓN MODERNA DE LA REGRESIÓN</a:t>
            </a:r>
            <a:endParaRPr lang="es-PE" sz="3200" b="1" dirty="0"/>
          </a:p>
        </p:txBody>
      </p:sp>
      <p:sp>
        <p:nvSpPr>
          <p:cNvPr id="6" name="Rectángulo 5"/>
          <p:cNvSpPr/>
          <p:nvPr/>
        </p:nvSpPr>
        <p:spPr>
          <a:xfrm>
            <a:off x="323528" y="1412776"/>
            <a:ext cx="3528392" cy="424847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a:lnSpc>
                <a:spcPct val="130000"/>
              </a:lnSpc>
              <a:spcAft>
                <a:spcPts val="1200"/>
              </a:spcAft>
            </a:pPr>
            <a:r>
              <a:rPr lang="es-PE" sz="1800" dirty="0"/>
              <a:t>El análisis de regresión trata del estudio de la dependencia de una variable (variable dependiente) respecto de una o más variables (variables explicativas) con el objetivo de estimar o predecir la media </a:t>
            </a:r>
            <a:r>
              <a:rPr lang="es-PE" sz="1800" dirty="0" smtClean="0"/>
              <a:t>o valor </a:t>
            </a:r>
            <a:r>
              <a:rPr lang="es-PE" sz="1800" dirty="0"/>
              <a:t>promedio poblacional de la primera en términos de los valores conocidos o </a:t>
            </a:r>
            <a:r>
              <a:rPr lang="es-PE" sz="1800" dirty="0" err="1" smtClean="0"/>
              <a:t>ﬁjos</a:t>
            </a:r>
            <a:r>
              <a:rPr lang="es-PE" sz="1800" dirty="0" smtClean="0"/>
              <a:t> </a:t>
            </a:r>
            <a:r>
              <a:rPr lang="es-PE" sz="1800" dirty="0"/>
              <a:t>(en muestras repetidas) de las segundas.</a:t>
            </a:r>
          </a:p>
        </p:txBody>
      </p:sp>
      <p:pic>
        <p:nvPicPr>
          <p:cNvPr id="2050" name="Picture 2" descr="\includegraphics[angle=0, width=1\textwidth]{fig03-08.e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0339" y="1926902"/>
            <a:ext cx="4795253" cy="3384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160596"/>
      </p:ext>
    </p:extLst>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ES" sz="3200" b="1" dirty="0" smtClean="0"/>
              <a:t>ANÁLISIS PREDICTIVOS PARA LA INVESTIGACIÓN</a:t>
            </a:r>
            <a:endParaRPr lang="es-PE" sz="3200" b="1" dirty="0"/>
          </a:p>
        </p:txBody>
      </p:sp>
      <p:sp>
        <p:nvSpPr>
          <p:cNvPr id="2" name="1 Rectángulo"/>
          <p:cNvSpPr/>
          <p:nvPr/>
        </p:nvSpPr>
        <p:spPr>
          <a:xfrm>
            <a:off x="755576" y="2796425"/>
            <a:ext cx="3422054" cy="493589"/>
          </a:xfrm>
          <a:prstGeom prst="rect">
            <a:avLst/>
          </a:prstGeom>
          <a:solidFill>
            <a:srgbClr val="80000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s-PE" sz="2000" b="1" dirty="0" smtClean="0">
                <a:effectLst>
                  <a:outerShdw blurRad="38100" dist="38100" dir="2700000" algn="tl">
                    <a:srgbClr val="000000">
                      <a:alpha val="43137"/>
                    </a:srgbClr>
                  </a:outerShdw>
                </a:effectLst>
              </a:rPr>
              <a:t>Regresiones Lineales</a:t>
            </a:r>
            <a:endParaRPr lang="es-PE" sz="2000" b="1" dirty="0">
              <a:effectLst>
                <a:outerShdw blurRad="38100" dist="38100" dir="2700000" algn="tl">
                  <a:srgbClr val="000000">
                    <a:alpha val="43137"/>
                  </a:srgbClr>
                </a:outerShdw>
              </a:effectLst>
            </a:endParaRPr>
          </a:p>
        </p:txBody>
      </p:sp>
      <p:sp>
        <p:nvSpPr>
          <p:cNvPr id="4" name="3 CuadroTexto"/>
          <p:cNvSpPr txBox="1"/>
          <p:nvPr/>
        </p:nvSpPr>
        <p:spPr>
          <a:xfrm>
            <a:off x="721246" y="3325348"/>
            <a:ext cx="4608512" cy="1506566"/>
          </a:xfrm>
          <a:prstGeom prst="rect">
            <a:avLst/>
          </a:prstGeom>
          <a:noFill/>
        </p:spPr>
        <p:txBody>
          <a:bodyPr wrap="square" rtlCol="0">
            <a:spAutoFit/>
          </a:bodyPr>
          <a:lstStyle/>
          <a:p>
            <a:pPr marL="171450" indent="-171450" algn="l">
              <a:lnSpc>
                <a:spcPct val="250000"/>
              </a:lnSpc>
              <a:buFontTx/>
              <a:buChar char="-"/>
            </a:pPr>
            <a:r>
              <a:rPr lang="es-PE" sz="2000" dirty="0" smtClean="0">
                <a:latin typeface="+mn-lt"/>
              </a:rPr>
              <a:t>Regresión Lineal Simple</a:t>
            </a:r>
          </a:p>
          <a:p>
            <a:pPr marL="171450" indent="-171450" algn="l">
              <a:lnSpc>
                <a:spcPct val="250000"/>
              </a:lnSpc>
              <a:buFontTx/>
              <a:buChar char="-"/>
            </a:pPr>
            <a:r>
              <a:rPr lang="es-PE" sz="2000" dirty="0">
                <a:latin typeface="+mn-lt"/>
              </a:rPr>
              <a:t>Regresión Lineal </a:t>
            </a:r>
            <a:r>
              <a:rPr lang="es-PE" sz="2000" dirty="0" smtClean="0">
                <a:latin typeface="+mn-lt"/>
              </a:rPr>
              <a:t>Múltiple</a:t>
            </a:r>
            <a:endParaRPr lang="es-PE" sz="2000" dirty="0">
              <a:latin typeface="+mn-lt"/>
            </a:endParaRPr>
          </a:p>
        </p:txBody>
      </p:sp>
      <p:sp>
        <p:nvSpPr>
          <p:cNvPr id="26" name="25 Rectángulo"/>
          <p:cNvSpPr/>
          <p:nvPr/>
        </p:nvSpPr>
        <p:spPr>
          <a:xfrm>
            <a:off x="4788024" y="2784065"/>
            <a:ext cx="3422054" cy="493589"/>
          </a:xfrm>
          <a:prstGeom prst="rect">
            <a:avLst/>
          </a:prstGeom>
          <a:solidFill>
            <a:srgbClr val="80000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s-PE" sz="2000" b="1" dirty="0" smtClean="0">
                <a:effectLst>
                  <a:outerShdw blurRad="38100" dist="38100" dir="2700000" algn="tl">
                    <a:srgbClr val="000000">
                      <a:alpha val="43137"/>
                    </a:srgbClr>
                  </a:outerShdw>
                </a:effectLst>
              </a:rPr>
              <a:t>Regresiones Logísticas</a:t>
            </a:r>
            <a:endParaRPr lang="es-PE" sz="2000" b="1" dirty="0">
              <a:effectLst>
                <a:outerShdw blurRad="38100" dist="38100" dir="2700000" algn="tl">
                  <a:srgbClr val="000000">
                    <a:alpha val="43137"/>
                  </a:srgbClr>
                </a:outerShdw>
              </a:effectLst>
            </a:endParaRPr>
          </a:p>
        </p:txBody>
      </p:sp>
      <p:sp>
        <p:nvSpPr>
          <p:cNvPr id="6" name="5 CuadroTexto"/>
          <p:cNvSpPr txBox="1"/>
          <p:nvPr/>
        </p:nvSpPr>
        <p:spPr>
          <a:xfrm>
            <a:off x="3275856" y="1196752"/>
            <a:ext cx="2304256" cy="468270"/>
          </a:xfrm>
          <a:prstGeom prst="rect">
            <a:avLst/>
          </a:prstGeom>
          <a:noFill/>
        </p:spPr>
        <p:txBody>
          <a:bodyPr wrap="square" rtlCol="0">
            <a:spAutoFit/>
          </a:bodyPr>
          <a:lstStyle/>
          <a:p>
            <a:r>
              <a:rPr lang="es-PE" sz="2800" b="1" dirty="0" smtClean="0">
                <a:effectLst>
                  <a:outerShdw blurRad="38100" dist="38100" dir="2700000" algn="tl">
                    <a:srgbClr val="000000">
                      <a:alpha val="43137"/>
                    </a:srgbClr>
                  </a:outerShdw>
                </a:effectLst>
                <a:latin typeface="+mn-lt"/>
              </a:rPr>
              <a:t>Endógena</a:t>
            </a:r>
            <a:endParaRPr lang="es-PE" sz="2400" b="1" dirty="0">
              <a:effectLst>
                <a:outerShdw blurRad="38100" dist="38100" dir="2700000" algn="tl">
                  <a:srgbClr val="000000">
                    <a:alpha val="43137"/>
                  </a:srgbClr>
                </a:outerShdw>
              </a:effectLst>
              <a:latin typeface="+mn-lt"/>
            </a:endParaRPr>
          </a:p>
        </p:txBody>
      </p:sp>
      <p:sp>
        <p:nvSpPr>
          <p:cNvPr id="28" name="27 CuadroTexto"/>
          <p:cNvSpPr txBox="1"/>
          <p:nvPr/>
        </p:nvSpPr>
        <p:spPr>
          <a:xfrm>
            <a:off x="1873374" y="2423966"/>
            <a:ext cx="2304256" cy="360099"/>
          </a:xfrm>
          <a:prstGeom prst="rect">
            <a:avLst/>
          </a:prstGeom>
          <a:noFill/>
        </p:spPr>
        <p:txBody>
          <a:bodyPr wrap="square" rtlCol="0">
            <a:spAutoFit/>
          </a:bodyPr>
          <a:lstStyle/>
          <a:p>
            <a:pPr algn="r"/>
            <a:r>
              <a:rPr lang="es-PE" sz="2000" b="1" dirty="0" smtClean="0">
                <a:latin typeface="+mn-lt"/>
              </a:rPr>
              <a:t>Numérica</a:t>
            </a:r>
            <a:endParaRPr lang="es-PE" sz="2000" b="1" dirty="0">
              <a:latin typeface="+mn-lt"/>
            </a:endParaRPr>
          </a:p>
        </p:txBody>
      </p:sp>
      <p:sp>
        <p:nvSpPr>
          <p:cNvPr id="29" name="28 CuadroTexto"/>
          <p:cNvSpPr txBox="1"/>
          <p:nvPr/>
        </p:nvSpPr>
        <p:spPr>
          <a:xfrm>
            <a:off x="4820940" y="2436326"/>
            <a:ext cx="2304256" cy="360099"/>
          </a:xfrm>
          <a:prstGeom prst="rect">
            <a:avLst/>
          </a:prstGeom>
          <a:noFill/>
        </p:spPr>
        <p:txBody>
          <a:bodyPr wrap="square" rtlCol="0">
            <a:spAutoFit/>
          </a:bodyPr>
          <a:lstStyle/>
          <a:p>
            <a:pPr algn="l"/>
            <a:r>
              <a:rPr lang="es-PE" sz="2000" b="1" dirty="0" smtClean="0">
                <a:latin typeface="+mn-lt"/>
              </a:rPr>
              <a:t>Categórica</a:t>
            </a:r>
            <a:endParaRPr lang="es-PE" sz="2000" b="1" dirty="0">
              <a:latin typeface="+mn-lt"/>
            </a:endParaRPr>
          </a:p>
        </p:txBody>
      </p:sp>
      <p:cxnSp>
        <p:nvCxnSpPr>
          <p:cNvPr id="23" name="22 Conector recto de flecha"/>
          <p:cNvCxnSpPr/>
          <p:nvPr/>
        </p:nvCxnSpPr>
        <p:spPr>
          <a:xfrm flipH="1">
            <a:off x="3702542" y="1665022"/>
            <a:ext cx="581426" cy="72544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4" name="33 Conector recto de flecha"/>
          <p:cNvCxnSpPr>
            <a:stCxn id="6" idx="2"/>
          </p:cNvCxnSpPr>
          <p:nvPr/>
        </p:nvCxnSpPr>
        <p:spPr>
          <a:xfrm>
            <a:off x="4427984" y="1665022"/>
            <a:ext cx="720080" cy="72544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40" name="39 CuadroTexto"/>
          <p:cNvSpPr txBox="1"/>
          <p:nvPr/>
        </p:nvSpPr>
        <p:spPr>
          <a:xfrm>
            <a:off x="4791224" y="3301002"/>
            <a:ext cx="4352776" cy="3170099"/>
          </a:xfrm>
          <a:prstGeom prst="rect">
            <a:avLst/>
          </a:prstGeom>
          <a:noFill/>
        </p:spPr>
        <p:txBody>
          <a:bodyPr wrap="square" rtlCol="0">
            <a:spAutoFit/>
          </a:bodyPr>
          <a:lstStyle/>
          <a:p>
            <a:pPr marL="171450" indent="-171450" algn="l">
              <a:lnSpc>
                <a:spcPct val="250000"/>
              </a:lnSpc>
              <a:buFontTx/>
              <a:buChar char="-"/>
            </a:pPr>
            <a:r>
              <a:rPr lang="es-PE" sz="2000" dirty="0" smtClean="0">
                <a:latin typeface="+mn-lt"/>
              </a:rPr>
              <a:t>Regresión Logística Binaria</a:t>
            </a:r>
          </a:p>
          <a:p>
            <a:pPr marL="171450" indent="-171450" algn="l">
              <a:lnSpc>
                <a:spcPct val="250000"/>
              </a:lnSpc>
              <a:buFontTx/>
              <a:buChar char="-"/>
            </a:pPr>
            <a:r>
              <a:rPr lang="es-PE" sz="2000" dirty="0" smtClean="0">
                <a:latin typeface="+mn-lt"/>
              </a:rPr>
              <a:t>Regresión Logística </a:t>
            </a:r>
            <a:r>
              <a:rPr lang="es-PE" sz="2000" dirty="0" err="1" smtClean="0">
                <a:latin typeface="+mn-lt"/>
              </a:rPr>
              <a:t>Multinomial</a:t>
            </a:r>
            <a:endParaRPr lang="es-PE" sz="2000" dirty="0" smtClean="0">
              <a:latin typeface="+mn-lt"/>
            </a:endParaRPr>
          </a:p>
          <a:p>
            <a:pPr marL="171450" indent="-171450" algn="l">
              <a:lnSpc>
                <a:spcPct val="250000"/>
              </a:lnSpc>
              <a:buFontTx/>
              <a:buChar char="-"/>
            </a:pPr>
            <a:r>
              <a:rPr lang="es-PE" sz="2000" dirty="0">
                <a:latin typeface="+mn-lt"/>
              </a:rPr>
              <a:t>Regresión Logística </a:t>
            </a:r>
            <a:r>
              <a:rPr lang="es-PE" sz="2000" dirty="0" smtClean="0">
                <a:latin typeface="+mn-lt"/>
              </a:rPr>
              <a:t>Ordinal</a:t>
            </a:r>
            <a:endParaRPr lang="es-PE" sz="2000" dirty="0">
              <a:latin typeface="+mn-lt"/>
            </a:endParaRPr>
          </a:p>
          <a:p>
            <a:pPr marL="171450" indent="-171450" algn="l">
              <a:lnSpc>
                <a:spcPct val="250000"/>
              </a:lnSpc>
              <a:buFontTx/>
              <a:buChar char="-"/>
            </a:pPr>
            <a:endParaRPr lang="es-PE" sz="2000" dirty="0">
              <a:latin typeface="+mn-lt"/>
            </a:endParaRPr>
          </a:p>
        </p:txBody>
      </p:sp>
    </p:spTree>
    <p:extLst>
      <p:ext uri="{BB962C8B-B14F-4D97-AF65-F5344CB8AC3E}">
        <p14:creationId xmlns:p14="http://schemas.microsoft.com/office/powerpoint/2010/main" val="1074038265"/>
      </p:ext>
    </p:extLst>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ES" sz="3200" b="1" dirty="0" smtClean="0"/>
              <a:t>ANÁLISIS PREDICTIVOS PARA LA INVESTIGACIÓN</a:t>
            </a:r>
            <a:endParaRPr lang="es-PE" sz="32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980728"/>
            <a:ext cx="1238250"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6 Conector recto"/>
          <p:cNvCxnSpPr/>
          <p:nvPr/>
        </p:nvCxnSpPr>
        <p:spPr>
          <a:xfrm>
            <a:off x="4716016" y="1279212"/>
            <a:ext cx="0" cy="5328592"/>
          </a:xfrm>
          <a:prstGeom prst="line">
            <a:avLst/>
          </a:prstGeom>
        </p:spPr>
        <p:style>
          <a:lnRef idx="3">
            <a:schemeClr val="accent2"/>
          </a:lnRef>
          <a:fillRef idx="0">
            <a:schemeClr val="accent2"/>
          </a:fillRef>
          <a:effectRef idx="2">
            <a:schemeClr val="accent2"/>
          </a:effectRef>
          <a:fontRef idx="minor">
            <a:schemeClr val="tx1"/>
          </a:fontRef>
        </p:style>
      </p:cxn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620" y="2338958"/>
            <a:ext cx="1276350"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3645024"/>
            <a:ext cx="1190625" cy="1247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4993729"/>
            <a:ext cx="1247775" cy="117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5816" y="3140968"/>
            <a:ext cx="1143000"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19 CuadroTexto"/>
          <p:cNvSpPr txBox="1"/>
          <p:nvPr/>
        </p:nvSpPr>
        <p:spPr>
          <a:xfrm>
            <a:off x="323528" y="6197242"/>
            <a:ext cx="1368152" cy="338554"/>
          </a:xfrm>
          <a:prstGeom prst="rect">
            <a:avLst/>
          </a:prstGeom>
          <a:noFill/>
        </p:spPr>
        <p:txBody>
          <a:bodyPr wrap="square" rtlCol="0">
            <a:spAutoFit/>
          </a:bodyPr>
          <a:lstStyle/>
          <a:p>
            <a:pPr>
              <a:lnSpc>
                <a:spcPct val="100000"/>
              </a:lnSpc>
            </a:pPr>
            <a:r>
              <a:rPr lang="es-PE" sz="1600" dirty="0" smtClean="0">
                <a:latin typeface="+mn-lt"/>
              </a:rPr>
              <a:t>Exógenas</a:t>
            </a:r>
            <a:endParaRPr lang="es-PE" sz="1600" dirty="0">
              <a:latin typeface="+mn-lt"/>
            </a:endParaRPr>
          </a:p>
        </p:txBody>
      </p:sp>
      <p:sp>
        <p:nvSpPr>
          <p:cNvPr id="21" name="20 CuadroTexto"/>
          <p:cNvSpPr txBox="1"/>
          <p:nvPr/>
        </p:nvSpPr>
        <p:spPr>
          <a:xfrm>
            <a:off x="2843808" y="4437112"/>
            <a:ext cx="1368152" cy="338554"/>
          </a:xfrm>
          <a:prstGeom prst="rect">
            <a:avLst/>
          </a:prstGeom>
          <a:noFill/>
        </p:spPr>
        <p:txBody>
          <a:bodyPr wrap="square" rtlCol="0">
            <a:spAutoFit/>
          </a:bodyPr>
          <a:lstStyle/>
          <a:p>
            <a:pPr>
              <a:lnSpc>
                <a:spcPct val="100000"/>
              </a:lnSpc>
            </a:pPr>
            <a:r>
              <a:rPr lang="es-PE" sz="1600" dirty="0" smtClean="0">
                <a:latin typeface="+mn-lt"/>
              </a:rPr>
              <a:t>Endógena</a:t>
            </a:r>
            <a:endParaRPr lang="es-PE" sz="1600" dirty="0">
              <a:latin typeface="+mn-lt"/>
            </a:endParaRPr>
          </a:p>
        </p:txBody>
      </p:sp>
      <p:sp>
        <p:nvSpPr>
          <p:cNvPr id="22" name="21 CuadroTexto"/>
          <p:cNvSpPr txBox="1"/>
          <p:nvPr/>
        </p:nvSpPr>
        <p:spPr>
          <a:xfrm>
            <a:off x="2843560" y="4876596"/>
            <a:ext cx="1368152" cy="369332"/>
          </a:xfrm>
          <a:prstGeom prst="rect">
            <a:avLst/>
          </a:prstGeom>
          <a:noFill/>
        </p:spPr>
        <p:txBody>
          <a:bodyPr wrap="square" rtlCol="0">
            <a:spAutoFit/>
          </a:bodyPr>
          <a:lstStyle/>
          <a:p>
            <a:pPr>
              <a:lnSpc>
                <a:spcPct val="100000"/>
              </a:lnSpc>
            </a:pPr>
            <a:r>
              <a:rPr lang="es-PE" sz="1800" b="1" dirty="0" smtClean="0">
                <a:latin typeface="+mn-lt"/>
              </a:rPr>
              <a:t>Numérica</a:t>
            </a:r>
            <a:endParaRPr lang="es-PE" sz="1800" b="1" dirty="0">
              <a:latin typeface="+mn-lt"/>
            </a:endParaRPr>
          </a:p>
        </p:txBody>
      </p:sp>
      <p:sp>
        <p:nvSpPr>
          <p:cNvPr id="24" name="23 Rectángulo"/>
          <p:cNvSpPr/>
          <p:nvPr/>
        </p:nvSpPr>
        <p:spPr>
          <a:xfrm>
            <a:off x="2411760" y="5404603"/>
            <a:ext cx="2232248" cy="493589"/>
          </a:xfrm>
          <a:prstGeom prst="rect">
            <a:avLst/>
          </a:prstGeom>
          <a:solidFill>
            <a:srgbClr val="800000"/>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s-PE" sz="1800" b="1" dirty="0" smtClean="0">
                <a:effectLst>
                  <a:outerShdw blurRad="38100" dist="38100" dir="2700000" algn="tl">
                    <a:srgbClr val="000000">
                      <a:alpha val="43137"/>
                    </a:srgbClr>
                  </a:outerShdw>
                </a:effectLst>
              </a:rPr>
              <a:t>Regresión Lineal</a:t>
            </a:r>
            <a:endParaRPr lang="es-PE" sz="1800" b="1" dirty="0">
              <a:effectLst>
                <a:outerShdw blurRad="38100" dist="38100" dir="2700000" algn="tl">
                  <a:srgbClr val="000000">
                    <a:alpha val="43137"/>
                  </a:srgbClr>
                </a:outerShdw>
              </a:effectLst>
            </a:endParaRPr>
          </a:p>
        </p:txBody>
      </p:sp>
      <p:cxnSp>
        <p:nvCxnSpPr>
          <p:cNvPr id="9" name="8 Conector recto de flecha"/>
          <p:cNvCxnSpPr/>
          <p:nvPr/>
        </p:nvCxnSpPr>
        <p:spPr>
          <a:xfrm>
            <a:off x="1658169" y="1772816"/>
            <a:ext cx="1401663" cy="136815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7" name="26 Conector recto de flecha"/>
          <p:cNvCxnSpPr/>
          <p:nvPr/>
        </p:nvCxnSpPr>
        <p:spPr>
          <a:xfrm flipV="1">
            <a:off x="1658169" y="3861049"/>
            <a:ext cx="1257647" cy="154355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0" name="29 Conector recto de flecha"/>
          <p:cNvCxnSpPr>
            <a:stCxn id="6148" idx="3"/>
          </p:cNvCxnSpPr>
          <p:nvPr/>
        </p:nvCxnSpPr>
        <p:spPr>
          <a:xfrm flipV="1">
            <a:off x="1658169" y="3645024"/>
            <a:ext cx="1185391" cy="6238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5" name="34 Conector recto de flecha"/>
          <p:cNvCxnSpPr>
            <a:stCxn id="6147" idx="3"/>
          </p:cNvCxnSpPr>
          <p:nvPr/>
        </p:nvCxnSpPr>
        <p:spPr>
          <a:xfrm>
            <a:off x="1692970" y="2919983"/>
            <a:ext cx="1222846" cy="50027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pic>
        <p:nvPicPr>
          <p:cNvPr id="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980728"/>
            <a:ext cx="1238250"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9108" y="2338958"/>
            <a:ext cx="1276350" cy="11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3645024"/>
            <a:ext cx="1190625" cy="1247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4993729"/>
            <a:ext cx="1247775" cy="117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5" name="54 CuadroTexto"/>
          <p:cNvSpPr txBox="1"/>
          <p:nvPr/>
        </p:nvSpPr>
        <p:spPr>
          <a:xfrm>
            <a:off x="4716016" y="6197242"/>
            <a:ext cx="1368152" cy="338554"/>
          </a:xfrm>
          <a:prstGeom prst="rect">
            <a:avLst/>
          </a:prstGeom>
          <a:noFill/>
        </p:spPr>
        <p:txBody>
          <a:bodyPr wrap="square" rtlCol="0">
            <a:spAutoFit/>
          </a:bodyPr>
          <a:lstStyle/>
          <a:p>
            <a:pPr>
              <a:lnSpc>
                <a:spcPct val="100000"/>
              </a:lnSpc>
            </a:pPr>
            <a:r>
              <a:rPr lang="es-PE" sz="1600" dirty="0" smtClean="0">
                <a:latin typeface="+mn-lt"/>
              </a:rPr>
              <a:t>Exógenas</a:t>
            </a:r>
            <a:endParaRPr lang="es-PE" sz="1600" dirty="0">
              <a:latin typeface="+mn-lt"/>
            </a:endParaRPr>
          </a:p>
        </p:txBody>
      </p:sp>
      <p:sp>
        <p:nvSpPr>
          <p:cNvPr id="56" name="55 CuadroTexto"/>
          <p:cNvSpPr txBox="1"/>
          <p:nvPr/>
        </p:nvSpPr>
        <p:spPr>
          <a:xfrm>
            <a:off x="7236296" y="4437112"/>
            <a:ext cx="1368152" cy="338554"/>
          </a:xfrm>
          <a:prstGeom prst="rect">
            <a:avLst/>
          </a:prstGeom>
          <a:noFill/>
        </p:spPr>
        <p:txBody>
          <a:bodyPr wrap="square" rtlCol="0">
            <a:spAutoFit/>
          </a:bodyPr>
          <a:lstStyle/>
          <a:p>
            <a:pPr>
              <a:lnSpc>
                <a:spcPct val="100000"/>
              </a:lnSpc>
            </a:pPr>
            <a:r>
              <a:rPr lang="es-PE" sz="1600" dirty="0" smtClean="0">
                <a:latin typeface="+mn-lt"/>
              </a:rPr>
              <a:t>Endógena</a:t>
            </a:r>
            <a:endParaRPr lang="es-PE" sz="1600" dirty="0">
              <a:latin typeface="+mn-lt"/>
            </a:endParaRPr>
          </a:p>
        </p:txBody>
      </p:sp>
      <p:sp>
        <p:nvSpPr>
          <p:cNvPr id="57" name="56 CuadroTexto"/>
          <p:cNvSpPr txBox="1"/>
          <p:nvPr/>
        </p:nvSpPr>
        <p:spPr>
          <a:xfrm>
            <a:off x="7236048" y="4876596"/>
            <a:ext cx="1368152" cy="369332"/>
          </a:xfrm>
          <a:prstGeom prst="rect">
            <a:avLst/>
          </a:prstGeom>
          <a:noFill/>
        </p:spPr>
        <p:txBody>
          <a:bodyPr wrap="square" rtlCol="0">
            <a:spAutoFit/>
          </a:bodyPr>
          <a:lstStyle/>
          <a:p>
            <a:pPr>
              <a:lnSpc>
                <a:spcPct val="100000"/>
              </a:lnSpc>
            </a:pPr>
            <a:r>
              <a:rPr lang="es-PE" sz="1800" b="1" dirty="0" smtClean="0">
                <a:latin typeface="+mn-lt"/>
              </a:rPr>
              <a:t>Categórica</a:t>
            </a:r>
            <a:endParaRPr lang="es-PE" sz="1800" b="1" dirty="0">
              <a:latin typeface="+mn-lt"/>
            </a:endParaRPr>
          </a:p>
        </p:txBody>
      </p:sp>
      <p:sp>
        <p:nvSpPr>
          <p:cNvPr id="58" name="57 Rectángulo"/>
          <p:cNvSpPr/>
          <p:nvPr/>
        </p:nvSpPr>
        <p:spPr>
          <a:xfrm>
            <a:off x="6804248" y="5394135"/>
            <a:ext cx="2232248" cy="493589"/>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s-PE" sz="1800" b="1" dirty="0" smtClean="0">
                <a:effectLst>
                  <a:outerShdw blurRad="38100" dist="38100" dir="2700000" algn="tl">
                    <a:srgbClr val="000000">
                      <a:alpha val="43137"/>
                    </a:srgbClr>
                  </a:outerShdw>
                </a:effectLst>
              </a:rPr>
              <a:t>Regresión Logística</a:t>
            </a:r>
            <a:endParaRPr lang="es-PE" sz="1800" b="1" dirty="0">
              <a:effectLst>
                <a:outerShdw blurRad="38100" dist="38100" dir="2700000" algn="tl">
                  <a:srgbClr val="000000">
                    <a:alpha val="43137"/>
                  </a:srgbClr>
                </a:outerShdw>
              </a:effectLst>
            </a:endParaRPr>
          </a:p>
        </p:txBody>
      </p:sp>
      <p:cxnSp>
        <p:nvCxnSpPr>
          <p:cNvPr id="59" name="58 Conector recto de flecha"/>
          <p:cNvCxnSpPr/>
          <p:nvPr/>
        </p:nvCxnSpPr>
        <p:spPr>
          <a:xfrm>
            <a:off x="6050657" y="1772816"/>
            <a:ext cx="1401663" cy="136815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60" name="59 Conector recto de flecha"/>
          <p:cNvCxnSpPr/>
          <p:nvPr/>
        </p:nvCxnSpPr>
        <p:spPr>
          <a:xfrm flipV="1">
            <a:off x="6050657" y="3861049"/>
            <a:ext cx="1257647" cy="154355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61" name="60 Conector recto de flecha"/>
          <p:cNvCxnSpPr>
            <a:stCxn id="52" idx="3"/>
          </p:cNvCxnSpPr>
          <p:nvPr/>
        </p:nvCxnSpPr>
        <p:spPr>
          <a:xfrm flipV="1">
            <a:off x="6050657" y="3645024"/>
            <a:ext cx="1185391" cy="6238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62" name="61 Conector recto de flecha"/>
          <p:cNvCxnSpPr>
            <a:stCxn id="51" idx="3"/>
          </p:cNvCxnSpPr>
          <p:nvPr/>
        </p:nvCxnSpPr>
        <p:spPr>
          <a:xfrm>
            <a:off x="6085458" y="2919983"/>
            <a:ext cx="1222846" cy="519469"/>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pic>
        <p:nvPicPr>
          <p:cNvPr id="6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0999" y="2919983"/>
            <a:ext cx="1238250"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CuadroTexto"/>
          <p:cNvSpPr txBox="1"/>
          <p:nvPr/>
        </p:nvSpPr>
        <p:spPr>
          <a:xfrm>
            <a:off x="1691680" y="1196752"/>
            <a:ext cx="1224136" cy="226216"/>
          </a:xfrm>
          <a:prstGeom prst="rect">
            <a:avLst/>
          </a:prstGeom>
          <a:noFill/>
        </p:spPr>
        <p:txBody>
          <a:bodyPr wrap="square" rtlCol="0">
            <a:spAutoFit/>
          </a:bodyPr>
          <a:lstStyle/>
          <a:p>
            <a:pPr algn="l"/>
            <a:r>
              <a:rPr lang="es-ES" dirty="0" smtClean="0"/>
              <a:t>Dicotómica</a:t>
            </a:r>
            <a:endParaRPr lang="es-ES" dirty="0"/>
          </a:p>
        </p:txBody>
      </p:sp>
      <p:sp>
        <p:nvSpPr>
          <p:cNvPr id="31" name="30 CuadroTexto"/>
          <p:cNvSpPr txBox="1"/>
          <p:nvPr/>
        </p:nvSpPr>
        <p:spPr>
          <a:xfrm>
            <a:off x="1547664" y="2564904"/>
            <a:ext cx="1224136" cy="226216"/>
          </a:xfrm>
          <a:prstGeom prst="rect">
            <a:avLst/>
          </a:prstGeom>
          <a:noFill/>
        </p:spPr>
        <p:txBody>
          <a:bodyPr wrap="square" rtlCol="0">
            <a:spAutoFit/>
          </a:bodyPr>
          <a:lstStyle/>
          <a:p>
            <a:pPr algn="l"/>
            <a:r>
              <a:rPr lang="es-ES" dirty="0" err="1" smtClean="0"/>
              <a:t>Politómica</a:t>
            </a:r>
            <a:endParaRPr lang="es-ES" dirty="0"/>
          </a:p>
        </p:txBody>
      </p:sp>
      <p:sp>
        <p:nvSpPr>
          <p:cNvPr id="32" name="31 CuadroTexto"/>
          <p:cNvSpPr txBox="1"/>
          <p:nvPr/>
        </p:nvSpPr>
        <p:spPr>
          <a:xfrm>
            <a:off x="1475656" y="3645024"/>
            <a:ext cx="1224136" cy="226216"/>
          </a:xfrm>
          <a:prstGeom prst="rect">
            <a:avLst/>
          </a:prstGeom>
          <a:noFill/>
        </p:spPr>
        <p:txBody>
          <a:bodyPr wrap="square" rtlCol="0">
            <a:spAutoFit/>
          </a:bodyPr>
          <a:lstStyle/>
          <a:p>
            <a:pPr algn="l"/>
            <a:r>
              <a:rPr lang="es-ES" dirty="0" smtClean="0"/>
              <a:t>Ordinal</a:t>
            </a:r>
            <a:endParaRPr lang="es-ES" dirty="0"/>
          </a:p>
        </p:txBody>
      </p:sp>
      <p:sp>
        <p:nvSpPr>
          <p:cNvPr id="33" name="32 CuadroTexto"/>
          <p:cNvSpPr txBox="1"/>
          <p:nvPr/>
        </p:nvSpPr>
        <p:spPr>
          <a:xfrm>
            <a:off x="1351127" y="4948154"/>
            <a:ext cx="1224136" cy="226216"/>
          </a:xfrm>
          <a:prstGeom prst="rect">
            <a:avLst/>
          </a:prstGeom>
          <a:noFill/>
        </p:spPr>
        <p:txBody>
          <a:bodyPr wrap="square" rtlCol="0">
            <a:spAutoFit/>
          </a:bodyPr>
          <a:lstStyle/>
          <a:p>
            <a:pPr algn="l"/>
            <a:r>
              <a:rPr lang="es-ES" dirty="0" smtClean="0"/>
              <a:t>Escalar</a:t>
            </a:r>
            <a:endParaRPr lang="es-ES" dirty="0"/>
          </a:p>
        </p:txBody>
      </p:sp>
      <p:sp>
        <p:nvSpPr>
          <p:cNvPr id="34" name="33 CuadroTexto"/>
          <p:cNvSpPr txBox="1"/>
          <p:nvPr/>
        </p:nvSpPr>
        <p:spPr>
          <a:xfrm>
            <a:off x="6139420" y="1318248"/>
            <a:ext cx="1224136" cy="226216"/>
          </a:xfrm>
          <a:prstGeom prst="rect">
            <a:avLst/>
          </a:prstGeom>
          <a:noFill/>
        </p:spPr>
        <p:txBody>
          <a:bodyPr wrap="square" rtlCol="0">
            <a:spAutoFit/>
          </a:bodyPr>
          <a:lstStyle/>
          <a:p>
            <a:pPr algn="l"/>
            <a:r>
              <a:rPr lang="es-ES" dirty="0" smtClean="0"/>
              <a:t>Dicotómica</a:t>
            </a:r>
            <a:endParaRPr lang="es-ES" dirty="0"/>
          </a:p>
        </p:txBody>
      </p:sp>
      <p:sp>
        <p:nvSpPr>
          <p:cNvPr id="36" name="35 CuadroTexto"/>
          <p:cNvSpPr txBox="1"/>
          <p:nvPr/>
        </p:nvSpPr>
        <p:spPr>
          <a:xfrm>
            <a:off x="5995404" y="2686400"/>
            <a:ext cx="1224136" cy="226216"/>
          </a:xfrm>
          <a:prstGeom prst="rect">
            <a:avLst/>
          </a:prstGeom>
          <a:noFill/>
        </p:spPr>
        <p:txBody>
          <a:bodyPr wrap="square" rtlCol="0">
            <a:spAutoFit/>
          </a:bodyPr>
          <a:lstStyle/>
          <a:p>
            <a:pPr algn="l"/>
            <a:r>
              <a:rPr lang="es-ES" dirty="0" err="1" smtClean="0"/>
              <a:t>Politómica</a:t>
            </a:r>
            <a:endParaRPr lang="es-ES" dirty="0"/>
          </a:p>
        </p:txBody>
      </p:sp>
      <p:sp>
        <p:nvSpPr>
          <p:cNvPr id="37" name="36 CuadroTexto"/>
          <p:cNvSpPr txBox="1"/>
          <p:nvPr/>
        </p:nvSpPr>
        <p:spPr>
          <a:xfrm>
            <a:off x="5923396" y="3766520"/>
            <a:ext cx="1224136" cy="226216"/>
          </a:xfrm>
          <a:prstGeom prst="rect">
            <a:avLst/>
          </a:prstGeom>
          <a:noFill/>
        </p:spPr>
        <p:txBody>
          <a:bodyPr wrap="square" rtlCol="0">
            <a:spAutoFit/>
          </a:bodyPr>
          <a:lstStyle/>
          <a:p>
            <a:pPr algn="l"/>
            <a:r>
              <a:rPr lang="es-ES" dirty="0" smtClean="0"/>
              <a:t>Ordinal</a:t>
            </a:r>
            <a:endParaRPr lang="es-ES" dirty="0"/>
          </a:p>
        </p:txBody>
      </p:sp>
      <p:sp>
        <p:nvSpPr>
          <p:cNvPr id="38" name="37 CuadroTexto"/>
          <p:cNvSpPr txBox="1"/>
          <p:nvPr/>
        </p:nvSpPr>
        <p:spPr>
          <a:xfrm>
            <a:off x="5724128" y="4958892"/>
            <a:ext cx="1224136" cy="226216"/>
          </a:xfrm>
          <a:prstGeom prst="rect">
            <a:avLst/>
          </a:prstGeom>
          <a:noFill/>
        </p:spPr>
        <p:txBody>
          <a:bodyPr wrap="square" rtlCol="0">
            <a:spAutoFit/>
          </a:bodyPr>
          <a:lstStyle/>
          <a:p>
            <a:pPr algn="l"/>
            <a:r>
              <a:rPr lang="es-ES" dirty="0" smtClean="0"/>
              <a:t>Escalar</a:t>
            </a:r>
            <a:endParaRPr lang="es-ES" dirty="0"/>
          </a:p>
        </p:txBody>
      </p:sp>
    </p:spTree>
    <p:extLst>
      <p:ext uri="{BB962C8B-B14F-4D97-AF65-F5344CB8AC3E}">
        <p14:creationId xmlns:p14="http://schemas.microsoft.com/office/powerpoint/2010/main" val="2313849844"/>
      </p:ext>
    </p:extLst>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andra, Author at Sandra Villapalos . com - Página 4 d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3" y="1073250"/>
            <a:ext cx="2036842" cy="2715790"/>
          </a:xfrm>
          <a:prstGeom prst="rect">
            <a:avLst/>
          </a:prstGeom>
          <a:noFill/>
          <a:extLst>
            <a:ext uri="{909E8E84-426E-40DD-AFC4-6F175D3DCCD1}">
              <a14:hiddenFill xmlns:a14="http://schemas.microsoft.com/office/drawing/2010/main">
                <a:solidFill>
                  <a:srgbClr val="FFFFFF"/>
                </a:solidFill>
              </a14:hiddenFill>
            </a:ext>
          </a:extLst>
        </p:spPr>
      </p:pic>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l"/>
            <a:r>
              <a:rPr lang="es-ES" sz="3200" b="1" dirty="0" smtClean="0"/>
              <a:t>POR EJEMPLO….</a:t>
            </a:r>
            <a:endParaRPr lang="es-PE" sz="3200" b="1" dirty="0"/>
          </a:p>
        </p:txBody>
      </p:sp>
      <p:sp>
        <p:nvSpPr>
          <p:cNvPr id="6" name="Rectángulo 5"/>
          <p:cNvSpPr/>
          <p:nvPr/>
        </p:nvSpPr>
        <p:spPr>
          <a:xfrm>
            <a:off x="1907704" y="1124744"/>
            <a:ext cx="7038528" cy="2664296"/>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just">
              <a:lnSpc>
                <a:spcPct val="100000"/>
              </a:lnSpc>
              <a:spcAft>
                <a:spcPts val="1200"/>
              </a:spcAft>
            </a:pPr>
            <a:r>
              <a:rPr lang="es-PE" sz="1800" dirty="0"/>
              <a:t>Por ejemplo, podemos estar interesados en estudiar la relación entre el tiempo empleado en estudiar y las calificaciones. Es cierto que en algunos estudiantes pueden darse horas y obtener bajas calificaciones, mientras que otros logran elevadas calificaciones en corto periodo de estudio. Sin embargo en la mayoría de los casos los que dedican poco tiempo para estudiar obtienen bajas calificaciones, mientras que a mayor dedicación dará mejores calificaciones.</a:t>
            </a:r>
          </a:p>
        </p:txBody>
      </p:sp>
    </p:spTree>
    <p:extLst>
      <p:ext uri="{BB962C8B-B14F-4D97-AF65-F5344CB8AC3E}">
        <p14:creationId xmlns:p14="http://schemas.microsoft.com/office/powerpoint/2010/main" val="3320998474"/>
      </p:ext>
    </p:extLst>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PE" b="1" dirty="0"/>
              <a:t>PROCEDIMIENTO PARA REALIZAR UN ANÁLISIS DE REGRESIÓN</a:t>
            </a:r>
          </a:p>
        </p:txBody>
      </p:sp>
      <p:sp>
        <p:nvSpPr>
          <p:cNvPr id="19" name="AutoShape 8"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sp>
        <p:nvSpPr>
          <p:cNvPr id="20" name="AutoShape 10" descr="data:image/jpeg;base64,/9j/4AAQSkZJRgABAQAAAQABAAD/2wCEAAkGBhISERUUExQUFRQVGBgWFhgYGBcXGBgXGBcXGBgVFxUXHCYeGBojHBUUHy8gJCcpLCwsFh8xNTAqNSYrLCkBCQoKDgwOGg8PGikkHyQqKS8sLC8qLCwsLiwsLCwpLCwsLCksKSwsLCwpLCwsLCwsKSwpLCwsLCwsLCwpKSwsLP/AABEIAKABOwMBIgACEQEDEQH/xAAcAAABBQEBAQAAAAAAAAAAAAAAAgMEBQYHAQj/xABHEAABAwIDAwgGBwYFAwUAAAABAAIRAyEEEjEFBkETIlFhcYGRoRQyQrHB0Qc0UoKSsvAVIzNicuEWU6LC8QgkQ0RUc9Li/8QAGQEBAAMBAQAAAAAAAAAAAAAAAAECAwQF/8QALxEAAgIBAwMDAgQHAQAAAAAAAAECAxEEEjETIUEUMqEiUQVhcbFCkaLB0eHwFf/aAAwDAQACEQMRAD8A4ahCEAIQhAabdzYHKUjVLoBdkA6gJJ84V3hN0mPc1ueJ9o6AakmOgL3dEg4RgjRz/eLrQ7JpvFVuWo2lEnlDMNsTJi/V3rDc8s6pxSwvyXz3KnG7mUqeUNqtqEkhxAc1rSC2Dmd6whwMjSCOCl43cfD0g3LiGVJdDi1s5Wx69jzr8OKstsUmsFNra7azQ0gFocAwZpygOvxJnrUMvLmkF1gFDkysa93BGqbvYBtSkG1HvpmeVdlLS2NA1mWfM9yk1dlbPFYZG1XUMpzXioXcCJgD3KAarZ1lPNe22qncT0/u0PuwWD5UltB5pZQA1z8rswMlznCZkWt08ErDtw9Oo53otNzS1rWse7MBGpJcOcXcdOpR6lRoEngOnsXlGswxcd5UZZPTj5kPtewPqOFKiC8gtloPJFogcnNhrxB4FRa+Ga57nHLmcSTAgSegDRSC9gtmb+hCS7GUhq4W7Eyxth9xkTpJv+vivDT1u6Tr16D5L07VoC5cmH7x4ccfNPqGK8+RXI9qTUw3Uo7978OOBKjVN9KR0YT4fBTiQzWTxg9dP1/yk1MLHBVp3qefUonwcfgm3bYxbtKcT2D3qM45ZZw3L6Yv5LZuEmLFKdgXQTCpDjsV9tre/wCQQMJiKl3V4HefKyh2RXLLems+zLyjtd4Iw4ynPNo0HFxPV5q2/wANMc0c8gjqHHqWM2YOTxcF2Y6ZuldGwr10xSayccm08FI/c9/svae0FvzUapuzXb7Gb+kg/wB1sGFPMcmxEKbRgsQ7k2Q+lUBj2mOA8YXaPokr59m03ZsxLnE9RMW8IWdpscRYjslSMPWq0vULmceaYHbAUKGPJaU1JcHTV4WrB0d5sQ325/qAP91YUd8antMaewkfNWwULDbO6dGuHSA0u9bmhzXf103c13br1ri29v0JOY9z6ThTaZIs51GeDQ4S6nPQ4EX1XaMPvbSdZzXN69R5X8lyT/qE2rWp4nCuo1qjGvou/hvc0GH68031VcYBxd7CCQdQYPckoQpAIQhACEIQAt3uz9Vp/e/O5YRbvdn6rT+9+dyAwiEIQAhCEBqdg7cZSw+U5s7XkiNIIHxUp29LuHuKzmxNnOr1gxrsupJ6AOr9arS4ndF49V5f06AjsHFYylCDxI7YV2XRTj47EepvK88CmnbffEJ8bviYyvMQCZt1qwfsCi0WDc3ZPmVDsgvDKKp+ZIzp206dR4pX7VqHTMewErT4PZVKL68YaPkrmhs2iWmBOXKAImS4wJKo9Rjsom0dJlJ7jA8piXizKh7kunsvFO9kjtcPgt6/DOYNGi8QB1A/EKWNmCTzgBJFxe03Mdnms3qZeEjT0kFzIwDd3sUfWcwfiJ9y8du3VGr3HsbHvK6CcLTbGZ8a9HXw4cPFNDknDUg26+28dfkqO+x9zSOnqXfDZghu07jnPa4D3J5m7I6B3klavO0NcHG8tItMgZpHVqEipiWlpAbGkacJn9dSdSTXJ1KmpcQX/fqUWH3cHAMn+mVbUNhtAkut2ABWGExWgA4R5RZR8ZVvHALJ5k8ZIz32pJCqezG8J8IXtbZLYu3xKc9IqkB3Nvx7R8mqUS5zQSRpe068OsKsoJGTlKL5KCts9oAJaL3HdZKFdtNugnoT+OMGJJ43+AVbihK1ik+zNLHJ15XJT4+t/wB01+maPKy6Hssh2WdDEx0HW651thkGm6Igrd7CqyxvYvTr9vY8GxPPc3L9z2+zXqDoDsjh7gT4po7p1x6tSk/olrmeYLvcrioOUZTPJtqSAbmIkDQpttDKB+6rs/ofmA7p+CuZlMdi4pv/AIg7+h7T+fKmHtrM9anWH3HOHi2QtQ/FgF01ajCYjOyzTMwLXtZONxxJGSrQdYWJLSTx48T1IDI+mtJu4T12PgVIpuWwBe4ND6LXTIdDmuAvE31EXUF2z8MTzsK5hJiRTgTpOan8UBQysp9JG6WIx7KBw4zvo5xkkCWuymWlxAmW6da2O82ApUcOa2HL81OrSa9pc5wyOqsY+Q7+VxII6FJ2OGmqwOAILoINxeQofBKxnufNe1N3cVhiRXoVaUWlzHAdzog9xVcvp/6T94m7LoU6gpmq2rU5M03OBZGUknK8OB0A4ar5nxtcPqPe1gYHOc4Mb6rQSSGjqEx3Kib8l5JeGMIQhSVBCEIAW73Z+q0/vfncsIt3uz9Vp/e/O5AYRCEIAQhCA0u40Cs89DPe4fJbyhRL2kh7W84MgzJJjo0Akea5vupXy4gD7Qc3yke5dFwO2GNEOay4gnLzjYjXvXFbhWZZ6Vbm9Piv7vInHbOqYXnlstILZmRLgRYhUXLqfjcTRzRNQN1yl0t7pUUinctaYHEu+SdaJnHSW+UN06vHPlVthsUMjocTJBnSY0+KoKuLZrATv7UAZPh1LKct3B6FWmdbTkzZU9nPgSZBiL2OZuaR3CF4+iSO4nthZPD71OF5vzY09kQ3wBS/8Qk8Vg4PPDKzUk+7RZV2QSXO4ONhPqmI+KW0NFw8GDpaSIBmJ6TCz2L2o1181/EKM3apEhrXHuXT05SXZFnqK8e41uKbR5SS9rWObIgyQ7KNQJI5xPgVXelUgLkeraJPO4kjo1hUGeq4+o/yHvSjgK7uDR2kk+S1jprX/CZ+soisOZft2owGW2Fu4xcX1XuJrB1wb9Czr8I9urx2Nb8ypODwtR5hpe60+yLDU6J6OxPwYy1tK7xbLWniXiJJAHX8l5jduACJPimaWwy+SQ4wJMuMR2SlM2Iwey3wXQvw+cuZI5pfiUM52srau2TNgkDaj3GzHeBVsKdMe0LdH9k/TwoK2joIeZES/FZLiBldpVXubzxEXHj0LZ7rVpptWM2iC44hw9lwaOxpgrSbnV+ZHQVWKUcqJjbNze6XLSOw4ACphmSwPiLE5dDFjwMJ1tIANHJ1mQbZXTE8ddLd0qFu84Pw7mkZoJtMTIkCeF1Nos9nk69PX2pAt0gnosrGI7TxoZY1KvA89kwNTcDjMTwXvKkkkPw740ztyuvcCeyLppmOAua1Vo6H0+gRJta909Tc5zfXoPtIzNyyGmCT1A9CAXTwQy/wWhxMHknxAI9YHxsneSyzbENydDswcJgRMk9KY9D4ihScLfw35TOvgl5MpByYlsiTldnA1sRdAQ9v0zXwOLpNqOe91CpkDmFhDg0lt4vzg1VOyccHMp1W6OayoO8BwWqw1cF+U1Kjg6Rlcy0xeHx1FYHdQRhmUzrSL6B7aL3UvcwHvQB/1IXwWFPDlj503fJfPq+jPpo2dUxWx6LqTXPdTqsc5rGlzoyPYbC9iQvnNULAhCEAIQhAC3e7P1Wn9787lhFu92fqtP7353IDCIQhACEIQD2ExJpva8atMqe/b7zpbzVUhUlCMu7RrXdOvtFl3g8aakyHuPSDEKfTzxzWu73K+2BsmmMNStdzQ8niS6/ugdynjAsC7a9JDGWctuttbxkybqDzqGjtkobh+l7R2AfFamrToBzOUAyzeRoOJUzCckXPAZTaGhrhlcHNyvBa2HWkZnNMrntsjXNxjHg7qaHbUrJzff7frgytHZJd9s90fJSqewBxaT2lXOI2uGEluUZK+TQGzWRx4SHFKO2HuNYCoxjs7sxOUfumhwiIuNLDpCy9VJcRRq9BDGW5fz/T8vzINHYYHsAcU/QwbZ0Cj4neJhohogOy0iTmMmHPlmXQRId3prA7VzT0rei+ydiTfYx1OkqqplOKec47ss2UWnMGiS3Xv6yvaezqlUHIGtGnOPyCrsFtZrKtVrjAe0EEzGkQpmzN4qdNpDi65tDXH4JdfducYo4IVwwmyrr4LLULDBIMGNFdbMptax5tMAddzwVJiMaHVnvE5TJEiPipeD2gDmaYu23aFvTB7My5KWTW7CLkEMY8Etnm2kHXouq+tW5p7D7lBw+0wA9pMZhbtGihux/WunHJjngssPUAHAC0RxEDXvlJo4kZndqqvTgBA0CR6cAesqMJY7lst5G8DSkYkcc7z4yQpG51a5Ci4LGtp1HudOV4vAmCOrsSd2qmWr1T/wALzMYk0ehJ5in+R2ncutOdvSAfePirFmUSAMWyOiXD4rPbnVorAfaa4fH4LTViGkjNiG3JkNLm31ixsrmY9TxMSOXfLgYzsFjYzMXMcEuhiZkGrQeMpAkAGesToeKZo4yZAxFw2eeyIA9YnTpCUyoHxz8M+0HS5vHwCAdds9s2oU3GASWvynNF4HAKWynD2AMrBrYAIdLb35wJkxMXUMYUkEmhTJt6j4nvtxASvRzeaVZvNvkqanXKBPWUBZ0ceHOyw8G55zSBbr0XP8Kzk8VjqegbiS8dlamyqf8AU562BflmamIA0u3MBI10k6LK7dbk2o88K+GpPHWaT3scY7H00JMLvrvvi8DjS2iWhrmNePWBvIN2uE3adVzfa+1amJrPr1SC+o7M6BA7AOyFu/pkw3Pw9Tpa9hPYQR+YrnCphJl3OUkk2CEIQqCEIQAt3uz9Vp/e/O5YRbvdn6rT+9+dyAwiEIQAhCEAIQr3drdd2KzOnKxtieJd0DuvPYobSWWWjFyeEaXYeOBw9Lqbl/Db4KYcUm9nboikIFRxBvEj/wCqmf4cbxcfxH4ALrjralFZMJfh9zbwvkq8diXQCww5pkKtr1a73Fz3y51iZiQIgQ0ARYWWoG7dLt7S4/7kpu7tL7Lfwz7yuW26ic9zTPRor1VVagtv78mPdSdxePE69KaNFvGoFuaewqQ0A/Az5JxuyWDgfAD3BYO6le2PydCWqfNiX6IwPJs+0T2f8J2g8NPNDzPUT8F0LB4Ck3M9+jRfNpdMtxdAuhjdeJHuC2hakt6SXycVytlLpSk5fCMJW2gR7LvCEydoOPslbnGillcS0Ht6VXbNpU85OVunQFPq7GslXooRkovlmW9JqcKbkE1j7HmuiOotHAcOAgzpEd/gmy3s4eeiwetm/J1LQ1L7nPuSxB9kI9CxB/4K6FyfWP1N/IrxpAcQbwJPhKo9XJ+S60tS8MwNPZ9bj+Upz9mVjxd3N/stzlB7YE9F4/umargI48e5V68n5NFRUvBjBsSqdeUPdHwScC0065abERMrduAAEcVi9s83Fz9poPlHwWtU233ObUQio5isdzo+7VeK1M/zAeNvitrjKmV88rUZYaNzMHlrZc62NWsx3RB8IK6XiMSAAM+Qu9UxN7W6OOi6jhGWY/QekMn+ZkcLH3dqcaC7/wBq7pixmLdPFMjG5jathyANCOq51txTxpOPsYd4IE3iTabx0yhB7UwMyTQpk8Cx+Uu7uBi6cDDZpp12ZREtfwudQbn5pL8DI/gNMdD44xY29kAqRhqjmWFGpBg+tmAJAkSTIjqQC6WMAOYmuAABlc0kaAZhAkm0ntWZ31I9JwNYTDuXw+keswVBIN9aB8Vqae1ASQWVWxcyw/BZ3fqux+EZVZJ5DE0HXaQRmeKbjBE+rVchJz/6WMOXYNjv8uoCemHAt95auRLum/eFD8BXHQ0u/Dzv9q4WqskEIQoAIQhAC3e7P1Wn9787lhFu92fqtP7353IDCIQhACEIQAt9uTXy4cAcXuJ8vgFgVc7G2oKbS0mLyPBZXJuOEdOlkoz7nSnY1oIta8+JGv60STtMDokHucJ/XisM7bQHFNHbg6T4Fcaokel1avMkbv8AaQ5wnjAMj9EIO1W9NiB3EDX9dKwR24P5vBJG2SdA4q3ppvwUeopX8Ru37abOvFp8NR+uhJftpsaxaPKFi24qqdGHvKcZTrHgPFWWkkV9TT9zXDG8sHgESHMeAdDlmx7VGrYh5I5oA43k9QHUqfCYes10gtHBTW4aq72vALphpm0k/B59upSm5QF4nHyMth0niqvA7Yy1SNdQD0wVYv2FmMuLp7Y9yVT3XpAzBn+o/NTHSySaYlrYuSljg8/bhGnw6/mUl23j1TY69GllYUt3qfBgPmpB2RTYJLWjuCxnRCHuaRutepe2DZSN286dZ/XV2leHa1QkkA36A5auhspmWYCepYdh0hKoVWd4y/sUs104P2fJkBXrnRjvA/FO08NinaUz/p+a1eIxDaVjrwGnVroE82rw7fJbenj4Mv8A0bPsjI1MNiKYl5Y0Gwl1+HADsVHtuk9r6b3jiWg8DB4HjqtdiGcti6jTdtNlMAdbi5xPu8FV777LyUKbxwqAHsLTHmAsorbPBpK+Vlf1FrsKrLGrptHEnkaTg9rZDQS4SDbTWxsuS7tVpYun7FqzhR6vNkc/1bHj3FdZysllz4/9M9x0GktM6E96d9FsAaFCImzgIJ4C3GG3TIovdZ1KgYbzSDI19WLEDVOOoulpOHaSI0eLZTYDSdAhA5h8GBc4eHDTLUmb9sDvSjTiDydcEBtg8nQxFzqIum8kT+4qc/1srwT60iL9ImyeD7jm4kS3JxIFgJ1160B6KuUetiGxcy3NZwsJA4FQN4qRr4DF0xUdUc6g8szNyEOaDB0HtAeCnemDnHNXbpqw82IkgEcYunMPXDnFhql+YEZXMyzI4GOhQSYypFfDGIIqU5HWHN/uvn1zSCQdRYrvW7Qy4ZjONLNRPbSe6n/tXFt5MKaeLrs6KjyOwmW+RChklahCFABCEIAW73Z+q0/vfncsIt3uz9Vp/e/O5AYRCEIAQhCAvtjYGnyeZ4knSeAFtFo9lbJpua6o5oyNtpqf7LJ4PFQwDoVzgt6nU2BmUODZLbxc3v0qlynsxXyWhjPcscfuxSc9raQMxL3Os2ToB3dHSp+G3KwzYzkvJiwOVt50i50PFMYneCk+lTqFzWkgEgGSHDUAdsqrxO+r9KTQ0fadznHu0C4Yy1Nn0x7Y5f8Av/Bq+nHuzXUNk0Gfw8PTBg3LQT1XPcrAGNMo04N+AXL628Nd3rVXnvgeUKMdoOOrie0kq3oLJe6f9/3I66XCOsOqOJNhln+U2TXJNJGemy+pyj3j9XXMG7RPSfEp+ntuo3So8feKn0E17ZkddPmJ0GthqAE5CJ4An5rxraLYIzCZ492ixFLemsP/ACE9sH4KQ3e1/Et8FPQ1Meyn8ld9T5ia8GkL84z19CXTxFM6N0jXrKyH+Lz/AC+H90l29x6QO5VdOqlzL+oKdK4j8Gy9MfoAGjp6p4dyh16eZxvPabALLHeocSV63epo6VavQYeZy/l/krLUPiMTV4nFva2Gm36myl4LFNyghYd+9IPSmqe8waIaIHer16SMLN+e3ft+xWdspQ24N5i3F2hiY6OBnihmIgkmOPmZWFdvc5NHepy6+DHYzoWxcHNWtU4PLI+60i/ivd+8Bm2dWI1Zkf8AhcJ8pXPsNvjVpuzNJB6uI6CDwV3V+kflsNVoVKZmpTczMIAkiAYlYNNSydMfbhjO6daR4fFdS3XfNJ7YBg6HQyND4LkO6VWHR2hdV3Qq8546Wg+B/uulFGXPoLdfR2kw3Rw7wOzzS2YNthyDwHWMP9W4vrpxt0JptFvOHI1BY6OsZtzYPgEsEETyeIbBER2RYTpa6ED7WgScmIEEWzEz2AE20ntRSI0BxTIGpGonS44SmHOaCSXYrgYh0AESRpZPuxDQ8nlKw6spLRI4GOw3QDj68D+NWbBIMsBvw4aJ4Y67P3xgwbsgOBtE8CSNFHZjOaYxD56TTFoubRfUeCd9NuQMQ2TDmgs4a94hAZKk3JicXTiA3EOcOyqxlWfxPcuR/SRhMmOeftta/wAsv+xdj22I2g8gjLVoUnjta6o1x8DT8FzL6WsNFWi+NWuaT2QR+ZyqyTAoQhQSCEIQAt3uz9Vp/e/O5YRbvdn6rT+9+dyAwiEIQApWz8FyriMwaAJk3UVSsC+CUBbUthNA/jf6T805+wmcajvAKIyub30ToqHm3s7yvF/eq7i2CVT2FQ+0+emyebsLD/af+L+ygvqlsydCOwg6EFOU6hOW/rGOxRv85GCaNhYb+c/eShsTC/Zd+JyrjiypJxIzZdNYM6mJE9COQ2kkbFwv2D+J3zS/2ThvseZ+agPxECZ4D8XFLdiILeg2PaNfgq7ydpMGy8N/ljz+aWzZWH4U2qvfiQBI0kR5yD1pVHaA6VDl2yjaipWT2ssHbKoD/wAbPBJ9Aw/+Wz8IUOrtQRqm6WPBBEweB4WBsVEZPGSdRSq54RN/ZtD/AC2eCP2XQ+wPP5qMzH+qRoQP/wBT5o/aALZFxmPhCtuZhtHnbGofZ8z802dh0Oh34nJA2m3SbxPzXrtqNtcSR8Sm5jB6dhUf5vxJVHdqm4SM0f1D5KMdqt6VIw28DWAjWe2xSe7H0iOPIVN3KbTBzAxOoTf7Gpg2LvH+yXU201xBLrwAe5NjabJ196Rb8hpeBO71TLWy9Z+S6puvVis3rBHlPwXIdn1oxAPAu+K6hsSvFSmf5h52+K3RmbCu1ozXriXXyyRpNo0BzeS9pOBAAqYgZjAkHhw0tObXqT7sc1rwwyCRM2jjqe5Sm4hv2m+IUkEKligRHLVbXMsvEgR6vT706MVcgYgjKTMsBi8ASReCpVXFta3MTbqv5BNN2zRgnMba8x/THQgEjFkEziW2BmWARHEnqS3Yp1/39KRZ0si5JjjYEW64UrD12vGZtxJFwQbGDY3T2QdA8AgMbvaBy2Dq5g7M2tQluhJDaojo/guWF+lKhmwrH/ZePAhw+S6Jvy9hw7HsgmhiaUgWy53ck7h0VSVkN9MNymz64+yA/wDA4OPkCoJOLoQhVJBCEIAW73Z+q0/vfncsIt3uz9Vp/e/O5AYRCEIAS6ToKQhAS21iJ6xCV6WYjgII6iF5svCmrWZTHtG/UNSfAFW20tiljzl9Xh2JtyMlW7FOII4TI6uodS8GJdEd39+1OehuS27Pd1qVURvGH1iZniZ7zqh9YkzxtcdWnuUtuyHFSGbAcVdUsq7EVZquPHjm7+le8s7p4z39Ku2btjiU+zdpnFT0GV6yM2ahvfXX/hGbrWtpbt0vshSWbu0fsN8FPQCvw8oxJd1oz9a2r9i0QPUb4BRTsun9lvgnRwW6295ZkuU60ZwtaNmU/sjwXrtms4NCjpDcZHlAvc61R2e3oCHbOb0J0ydxls/ajMeg+C0/oDUirhWNBcdAJPco6Y3Gcv0FLaxx9k+C2O72yG1KLXubd8u46SY8oWkwu7dM+z5lZtpFsM5ixuV7V0jZ9WWBUP0i7HbQdh3NEBwe09rS0jyJVnsKrNNvYpTBduxDjqSe0z70CqohxTYJmwMT1zEDpvZe8uJi866Gw0v0KxBPpYhw0cR2GPcnhjqn23eJVazGNibxMCxuZi3TdO+lNmJ0Emxgdp4G2iAsBjqn23eKWNoVPtlVrMY2BrfQQZ6Zjo60r0tt76GNDrMQOkyUBYV8Y+ow03uLmOiQYvBBHXYgJrF0OUo1GH22Ob4tIUf0kac4njDSY7Y0UvDVQf72PeCoBwMheKft3D8niazOio/wzGPKFAVSQQhCAFu92fqtP7353LCLd7s/Vaf3vzuQGEQhKFMoBKE6MO5LGCcgLnc2n+9e/wCy2B94/wBitLXcDqs1sKkWNqTYmPKfmrE4ghvYrxKyFmiL9sJ0UmCZOhjRQn4iPGfJeVcRr1ke5bpsxaLJrGWubidBwnr6k6zKRYnjFugSVVMxOn9HzS24nmmNYdHZafJTkjBZtidT6oOnExbzTtMTx0IB7+hVzMYMxteWgmZ4j5LzB4yJ7R5SU3MjaXVNoJsfZJHcTbySamIAaOtVrMdlIPABsdY4/FNY3ERboUqXcq4k3E4wRZQW4hQamJTbcSkmaQWEXDa2iSayrxiUn0lMklm2okGooXpWi8biRN9FBOCcaigbaq/uXdcDzUjF4sGMsZeA4zxnrVZtOrNMjr+BVW+xZHS9iYUcjSjTI38oWjwOHVVsCn+4o/8Axs/KFo8IxcT5NkY36X8F/wBlSeB6lYA9j2OHvAWb3YrzTHUuh/STgy/ZWIjVgZU/BUaT/pzLl26lXmwtIlWXvozSKrS8hsl2nqOPO1m/SnHUTmpvzHO4ZTzfWbHATwHWdUjkRyjrnnNBeLRGk+Xkm2BvJsOZ3NdFN1umI16+KsQOnDtDHjO7I10tMTldYxrfo4KW2iC+5dL2nlGxqB7WttR0pkYamXPac0FoNQWsdM3TPYiiG5aTufmNmmW3bGh4DTTpQCmUhkYQ90tdlpmBzhcEa/LRLqUGgVRncGDnm3qPiem/Z1pFRlOKvrZWmdRzXWPNHATa/Wn20GF8GSXU+eJEOFxOlz2dAQkbr1gxwJqFr3NlwI1AIGbX+YDip2ysWHAw4OIN/gqSq8NfhqkmDmYCTJyuAdBgWIyFWOFqj0okGc9IC2kscfOH+SEHPvpBw2THVD9sNf4gD3grOLou/wBgaTqtN77EsLReJymf9yx9TCURx81UkqkKa+lTTLmtQDC3e7P1Wn9787lhnQtzuz9Vp/e/O5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PE"/>
          </a:p>
        </p:txBody>
      </p:sp>
      <p:graphicFrame>
        <p:nvGraphicFramePr>
          <p:cNvPr id="16" name="Diagrama 15"/>
          <p:cNvGraphicFramePr/>
          <p:nvPr>
            <p:extLst>
              <p:ext uri="{D42A27DB-BD31-4B8C-83A1-F6EECF244321}">
                <p14:modId xmlns:p14="http://schemas.microsoft.com/office/powerpoint/2010/main" val="1472938236"/>
              </p:ext>
            </p:extLst>
          </p:nvPr>
        </p:nvGraphicFramePr>
        <p:xfrm>
          <a:off x="971600" y="1232756"/>
          <a:ext cx="7200799" cy="10081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3" name="Diagrama 22"/>
          <p:cNvGraphicFramePr/>
          <p:nvPr>
            <p:extLst>
              <p:ext uri="{D42A27DB-BD31-4B8C-83A1-F6EECF244321}">
                <p14:modId xmlns:p14="http://schemas.microsoft.com/office/powerpoint/2010/main" val="3626410177"/>
              </p:ext>
            </p:extLst>
          </p:nvPr>
        </p:nvGraphicFramePr>
        <p:xfrm>
          <a:off x="931175" y="2492896"/>
          <a:ext cx="7200799" cy="10081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31" name="Grupo 30"/>
          <p:cNvGrpSpPr/>
          <p:nvPr/>
        </p:nvGrpSpPr>
        <p:grpSpPr>
          <a:xfrm>
            <a:off x="975117" y="3789040"/>
            <a:ext cx="7193766" cy="1008112"/>
            <a:chOff x="0" y="0"/>
            <a:chExt cx="7193766" cy="1008112"/>
          </a:xfrm>
        </p:grpSpPr>
        <p:sp>
          <p:nvSpPr>
            <p:cNvPr id="32" name="Cheurón 31"/>
            <p:cNvSpPr/>
            <p:nvPr/>
          </p:nvSpPr>
          <p:spPr>
            <a:xfrm>
              <a:off x="0" y="0"/>
              <a:ext cx="7193766" cy="1008112"/>
            </a:xfrm>
            <a:prstGeom prst="chevron">
              <a:avLst/>
            </a:prstGeom>
            <a:solidFill>
              <a:schemeClr val="accent5">
                <a:lumMod val="75000"/>
              </a:schemeClr>
            </a:solidFill>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33" name="Cheurón 4"/>
            <p:cNvSpPr/>
            <p:nvPr/>
          </p:nvSpPr>
          <p:spPr>
            <a:xfrm>
              <a:off x="504056" y="0"/>
              <a:ext cx="6185654" cy="10081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26670" rIns="26670" bIns="26670" numCol="1" spcCol="1270" anchor="ctr" anchorCtr="0">
              <a:noAutofit/>
            </a:bodyPr>
            <a:lstStyle/>
            <a:p>
              <a:pPr lvl="0" algn="just" defTabSz="889000">
                <a:lnSpc>
                  <a:spcPct val="90000"/>
                </a:lnSpc>
                <a:spcAft>
                  <a:spcPct val="35000"/>
                </a:spcAft>
              </a:pPr>
              <a:r>
                <a:rPr lang="es-PE" sz="2000" b="1" dirty="0" smtClean="0"/>
                <a:t>3. Seleccionar </a:t>
              </a:r>
              <a:r>
                <a:rPr lang="es-PE" sz="2000" b="1" dirty="0"/>
                <a:t>un modelo matemático que exprese la relación entre la variable o variables.</a:t>
              </a:r>
              <a:endParaRPr lang="es-PE" sz="2000" b="1" kern="1200" dirty="0"/>
            </a:p>
          </p:txBody>
        </p:sp>
      </p:grpSp>
      <p:grpSp>
        <p:nvGrpSpPr>
          <p:cNvPr id="34" name="Grupo 33"/>
          <p:cNvGrpSpPr/>
          <p:nvPr/>
        </p:nvGrpSpPr>
        <p:grpSpPr>
          <a:xfrm>
            <a:off x="1009040" y="5301208"/>
            <a:ext cx="7193766" cy="1008112"/>
            <a:chOff x="0" y="0"/>
            <a:chExt cx="7193766" cy="1008112"/>
          </a:xfrm>
        </p:grpSpPr>
        <p:sp>
          <p:nvSpPr>
            <p:cNvPr id="35" name="Cheurón 34"/>
            <p:cNvSpPr/>
            <p:nvPr/>
          </p:nvSpPr>
          <p:spPr>
            <a:xfrm>
              <a:off x="0" y="0"/>
              <a:ext cx="7193766" cy="1008112"/>
            </a:xfrm>
            <a:prstGeom prst="chevron">
              <a:avLst/>
            </a:prstGeom>
            <a:solidFill>
              <a:schemeClr val="accent6"/>
            </a:solidFill>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36" name="Cheurón 4"/>
            <p:cNvSpPr/>
            <p:nvPr/>
          </p:nvSpPr>
          <p:spPr>
            <a:xfrm>
              <a:off x="504056" y="0"/>
              <a:ext cx="6185654" cy="10081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0010" tIns="26670" rIns="26670" bIns="26670" numCol="1" spcCol="1270" anchor="ctr" anchorCtr="0">
              <a:noAutofit/>
            </a:bodyPr>
            <a:lstStyle/>
            <a:p>
              <a:pPr lvl="0" algn="just" defTabSz="889000">
                <a:lnSpc>
                  <a:spcPct val="90000"/>
                </a:lnSpc>
                <a:spcAft>
                  <a:spcPct val="35000"/>
                </a:spcAft>
              </a:pPr>
              <a:r>
                <a:rPr lang="es-PE" sz="2000" b="1" dirty="0" smtClean="0"/>
                <a:t>4. Evaluar </a:t>
              </a:r>
              <a:r>
                <a:rPr lang="es-PE" sz="2000" b="1" dirty="0"/>
                <a:t>el modelo.</a:t>
              </a:r>
              <a:endParaRPr lang="es-PE" sz="2000" b="1" kern="1200" dirty="0"/>
            </a:p>
          </p:txBody>
        </p:sp>
      </p:grpSp>
    </p:spTree>
    <p:extLst>
      <p:ext uri="{BB962C8B-B14F-4D97-AF65-F5344CB8AC3E}">
        <p14:creationId xmlns:p14="http://schemas.microsoft.com/office/powerpoint/2010/main" val="1288971192"/>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graphicEl>
                                              <a:dgm id="{BBC8602B-954D-428F-A91D-9237DBBA3AAE}"/>
                                            </p:graphicEl>
                                          </p:spTgt>
                                        </p:tgtEl>
                                        <p:attrNameLst>
                                          <p:attrName>style.visibility</p:attrName>
                                        </p:attrNameLst>
                                      </p:cBhvr>
                                      <p:to>
                                        <p:strVal val="visible"/>
                                      </p:to>
                                    </p:set>
                                    <p:animEffect transition="in" filter="dissolve">
                                      <p:cBhvr>
                                        <p:cTn id="7" dur="500"/>
                                        <p:tgtEl>
                                          <p:spTgt spid="16">
                                            <p:graphicEl>
                                              <a:dgm id="{BBC8602B-954D-428F-A91D-9237DBBA3AA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
                                            <p:graphicEl>
                                              <a:dgm id="{BBC8602B-954D-428F-A91D-9237DBBA3AAE}"/>
                                            </p:graphicEl>
                                          </p:spTgt>
                                        </p:tgtEl>
                                        <p:attrNameLst>
                                          <p:attrName>style.visibility</p:attrName>
                                        </p:attrNameLst>
                                      </p:cBhvr>
                                      <p:to>
                                        <p:strVal val="visible"/>
                                      </p:to>
                                    </p:set>
                                    <p:animEffect transition="in" filter="dissolve">
                                      <p:cBhvr>
                                        <p:cTn id="12" dur="500"/>
                                        <p:tgtEl>
                                          <p:spTgt spid="23">
                                            <p:graphicEl>
                                              <a:dgm id="{BBC8602B-954D-428F-A91D-9237DBBA3AA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dissolv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dissolve">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Graphic spid="23"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0" y="0"/>
            <a:ext cx="9144000" cy="908720"/>
          </a:xfrm>
          <a:prstGeom prst="rect">
            <a:avLst/>
          </a:prstGeom>
          <a:solidFill>
            <a:srgbClr val="800000"/>
          </a:solidFill>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s-ES" sz="3200" b="1" dirty="0"/>
              <a:t>DIAGRAMA DE DISPERSIÓN</a:t>
            </a:r>
            <a:endParaRPr lang="es-PE" sz="3200" b="1" dirty="0"/>
          </a:p>
        </p:txBody>
      </p:sp>
      <p:sp>
        <p:nvSpPr>
          <p:cNvPr id="6" name="Rectángulo 5"/>
          <p:cNvSpPr/>
          <p:nvPr/>
        </p:nvSpPr>
        <p:spPr>
          <a:xfrm>
            <a:off x="179512" y="1052736"/>
            <a:ext cx="3528392" cy="568863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a:lnSpc>
                <a:spcPct val="130000"/>
              </a:lnSpc>
              <a:spcAft>
                <a:spcPts val="1200"/>
              </a:spcAft>
            </a:pPr>
            <a:r>
              <a:rPr lang="es-PE" sz="1600" dirty="0"/>
              <a:t>Llamado también gráfico de esparcimiento o nube de puntos. Es un gráfico bidimensional consiste en representar los pares de valores: (x1, y1), (x2, y2), (x3, y3)… (</a:t>
            </a:r>
            <a:r>
              <a:rPr lang="es-PE" sz="1600" dirty="0" err="1"/>
              <a:t>xn</a:t>
            </a:r>
            <a:r>
              <a:rPr lang="es-PE" sz="1600" dirty="0"/>
              <a:t>, </a:t>
            </a:r>
            <a:r>
              <a:rPr lang="es-PE" sz="1600" dirty="0" err="1"/>
              <a:t>yn</a:t>
            </a:r>
            <a:r>
              <a:rPr lang="es-PE" sz="1600" dirty="0"/>
              <a:t>) en el plano cartesiano, se asigna los valores de la variable independiente X al eje horizontal y los valores de la variable dependiente. Y al eje vertical, entonces el gráfico constará de tantos puntos como parte de observaciones se tenga. El diagrama de dispersión nos visualiza si existe relación lineal entre las variables, y la forma de esta relación.</a:t>
            </a:r>
          </a:p>
          <a:p>
            <a:pPr algn="just">
              <a:lnSpc>
                <a:spcPct val="130000"/>
              </a:lnSpc>
              <a:spcAft>
                <a:spcPts val="1200"/>
              </a:spcAft>
            </a:pPr>
            <a:r>
              <a:rPr lang="es-PE" sz="1600" dirty="0"/>
              <a:t>A continuación se presentan diagramas de dispersión que explican diferentes tipos de relaciones entre X e Y.</a:t>
            </a:r>
          </a:p>
        </p:txBody>
      </p:sp>
      <p:pic>
        <p:nvPicPr>
          <p:cNvPr id="2" name="Imagen 1"/>
          <p:cNvPicPr>
            <a:picLocks noChangeAspect="1"/>
          </p:cNvPicPr>
          <p:nvPr/>
        </p:nvPicPr>
        <p:blipFill>
          <a:blip r:embed="rId2" cstate="print"/>
          <a:stretch>
            <a:fillRect/>
          </a:stretch>
        </p:blipFill>
        <p:spPr>
          <a:xfrm>
            <a:off x="3491880" y="1109089"/>
            <a:ext cx="5761943" cy="5625295"/>
          </a:xfrm>
          <a:prstGeom prst="rect">
            <a:avLst/>
          </a:prstGeom>
        </p:spPr>
      </p:pic>
    </p:spTree>
    <p:extLst>
      <p:ext uri="{BB962C8B-B14F-4D97-AF65-F5344CB8AC3E}">
        <p14:creationId xmlns:p14="http://schemas.microsoft.com/office/powerpoint/2010/main" val="2605110824"/>
      </p:ext>
    </p:extLst>
  </p:cSld>
  <p:clrMapOvr>
    <a:masterClrMapping/>
  </p:clrMapOvr>
  <p:transition spd="slow">
    <p:zoom/>
  </p:transition>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4220</TotalTime>
  <Words>1536</Words>
  <Application>Microsoft Office PowerPoint</Application>
  <PresentationFormat>Presentación en pantalla (4:3)</PresentationFormat>
  <Paragraphs>329</Paragraphs>
  <Slides>31</Slides>
  <Notes>0</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ANÁLISIS DE REGRESIÓN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Universidade de Vigo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tema 1: introducción a la ingeniería del software</dc:title>
  <dc:subject>transparencias asignatura ESX</dc:subject>
  <dc:creator>Enrique Barreiro Alonso</dc:creator>
  <cp:lastModifiedBy>docente</cp:lastModifiedBy>
  <cp:revision>691</cp:revision>
  <cp:lastPrinted>2015-05-20T20:16:35Z</cp:lastPrinted>
  <dcterms:created xsi:type="dcterms:W3CDTF">1999-09-14T19:07:46Z</dcterms:created>
  <dcterms:modified xsi:type="dcterms:W3CDTF">2016-10-18T20:27:38Z</dcterms:modified>
</cp:coreProperties>
</file>