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81"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65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E32FA400-D51A-4675-8CD0-6E3D98794C33}" type="datetimeFigureOut">
              <a:rPr lang="es-ES" smtClean="0"/>
              <a:t>05/11/2016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0003E038-A527-4DA2-85B0-A546799D4505}" type="slidenum">
              <a:rPr lang="es-ES" smtClean="0"/>
              <a:t>‹Nº›</a:t>
            </a:fld>
            <a:endParaRPr lang="es-ES"/>
          </a:p>
        </p:txBody>
      </p:sp>
    </p:spTree>
    <p:extLst>
      <p:ext uri="{BB962C8B-B14F-4D97-AF65-F5344CB8AC3E}">
        <p14:creationId xmlns:p14="http://schemas.microsoft.com/office/powerpoint/2010/main" val="3982689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32FA400-D51A-4675-8CD0-6E3D98794C33}" type="datetimeFigureOut">
              <a:rPr lang="es-ES" smtClean="0"/>
              <a:t>05/11/2016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0003E038-A527-4DA2-85B0-A546799D4505}" type="slidenum">
              <a:rPr lang="es-ES" smtClean="0"/>
              <a:t>‹Nº›</a:t>
            </a:fld>
            <a:endParaRPr lang="es-ES"/>
          </a:p>
        </p:txBody>
      </p:sp>
    </p:spTree>
    <p:extLst>
      <p:ext uri="{BB962C8B-B14F-4D97-AF65-F5344CB8AC3E}">
        <p14:creationId xmlns:p14="http://schemas.microsoft.com/office/powerpoint/2010/main" val="9771896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32FA400-D51A-4675-8CD0-6E3D98794C33}" type="datetimeFigureOut">
              <a:rPr lang="es-ES" smtClean="0"/>
              <a:t>05/11/2016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0003E038-A527-4DA2-85B0-A546799D4505}" type="slidenum">
              <a:rPr lang="es-ES" smtClean="0"/>
              <a:t>‹Nº›</a:t>
            </a:fld>
            <a:endParaRPr lang="es-ES"/>
          </a:p>
        </p:txBody>
      </p:sp>
    </p:spTree>
    <p:extLst>
      <p:ext uri="{BB962C8B-B14F-4D97-AF65-F5344CB8AC3E}">
        <p14:creationId xmlns:p14="http://schemas.microsoft.com/office/powerpoint/2010/main" val="735319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377825" y="1676400"/>
            <a:ext cx="8389938" cy="4421188"/>
            <a:chOff x="238" y="1056"/>
            <a:chExt cx="5285" cy="2785"/>
          </a:xfrm>
        </p:grpSpPr>
        <p:grpSp>
          <p:nvGrpSpPr>
            <p:cNvPr id="5" name="Group 3"/>
            <p:cNvGrpSpPr>
              <a:grpSpLocks/>
            </p:cNvGrpSpPr>
            <p:nvPr/>
          </p:nvGrpSpPr>
          <p:grpSpPr bwMode="auto">
            <a:xfrm>
              <a:off x="238" y="1056"/>
              <a:ext cx="5285" cy="1393"/>
              <a:chOff x="238" y="1056"/>
              <a:chExt cx="5285" cy="1393"/>
            </a:xfrm>
          </p:grpSpPr>
          <p:sp>
            <p:nvSpPr>
              <p:cNvPr id="14" name="Rectangle 4"/>
              <p:cNvSpPr>
                <a:spLocks noChangeArrowheads="1"/>
              </p:cNvSpPr>
              <p:nvPr/>
            </p:nvSpPr>
            <p:spPr bwMode="auto">
              <a:xfrm>
                <a:off x="243" y="1057"/>
                <a:ext cx="5272" cy="1391"/>
              </a:xfrm>
              <a:prstGeom prst="rect">
                <a:avLst/>
              </a:prstGeom>
              <a:solidFill>
                <a:srgbClr val="EAEAE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0" fontAlgn="base" hangingPunct="0">
                  <a:spcBef>
                    <a:spcPct val="0"/>
                  </a:spcBef>
                  <a:spcAft>
                    <a:spcPct val="0"/>
                  </a:spcAft>
                  <a:defRPr/>
                </a:pPr>
                <a:endParaRPr lang="es-ES" altLang="es-ES" smtClean="0">
                  <a:solidFill>
                    <a:srgbClr val="000000"/>
                  </a:solidFill>
                </a:endParaRPr>
              </a:p>
            </p:txBody>
          </p:sp>
          <p:sp>
            <p:nvSpPr>
              <p:cNvPr id="15" name="Freeform 5"/>
              <p:cNvSpPr>
                <a:spLocks/>
              </p:cNvSpPr>
              <p:nvPr/>
            </p:nvSpPr>
            <p:spPr bwMode="auto">
              <a:xfrm>
                <a:off x="238" y="1056"/>
                <a:ext cx="5273" cy="1393"/>
              </a:xfrm>
              <a:custGeom>
                <a:avLst/>
                <a:gdLst>
                  <a:gd name="T0" fmla="*/ 5272 w 5273"/>
                  <a:gd name="T1" fmla="*/ 0 h 1393"/>
                  <a:gd name="T2" fmla="*/ 0 w 5273"/>
                  <a:gd name="T3" fmla="*/ 0 h 1393"/>
                  <a:gd name="T4" fmla="*/ 0 w 5273"/>
                  <a:gd name="T5" fmla="*/ 1392 h 1393"/>
                  <a:gd name="T6" fmla="*/ 0 60000 65536"/>
                  <a:gd name="T7" fmla="*/ 0 60000 65536"/>
                  <a:gd name="T8" fmla="*/ 0 60000 65536"/>
                </a:gdLst>
                <a:ahLst/>
                <a:cxnLst>
                  <a:cxn ang="T6">
                    <a:pos x="T0" y="T1"/>
                  </a:cxn>
                  <a:cxn ang="T7">
                    <a:pos x="T2" y="T3"/>
                  </a:cxn>
                  <a:cxn ang="T8">
                    <a:pos x="T4" y="T5"/>
                  </a:cxn>
                </a:cxnLst>
                <a:rect l="0" t="0" r="r" b="b"/>
                <a:pathLst>
                  <a:path w="5273" h="1393">
                    <a:moveTo>
                      <a:pt x="5272" y="0"/>
                    </a:moveTo>
                    <a:lnTo>
                      <a:pt x="0" y="0"/>
                    </a:lnTo>
                    <a:lnTo>
                      <a:pt x="0" y="1392"/>
                    </a:lnTo>
                  </a:path>
                </a:pathLst>
              </a:custGeom>
              <a:noFill/>
              <a:ln w="12700" cap="rnd" cmpd="sng">
                <a:solidFill>
                  <a:srgbClr val="B2B2B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s-PE" sz="2400" smtClean="0">
                  <a:solidFill>
                    <a:srgbClr val="000000"/>
                  </a:solidFill>
                </a:endParaRPr>
              </a:p>
            </p:txBody>
          </p:sp>
          <p:sp>
            <p:nvSpPr>
              <p:cNvPr id="16" name="Freeform 6"/>
              <p:cNvSpPr>
                <a:spLocks/>
              </p:cNvSpPr>
              <p:nvPr/>
            </p:nvSpPr>
            <p:spPr bwMode="auto">
              <a:xfrm>
                <a:off x="250" y="1056"/>
                <a:ext cx="5273" cy="1393"/>
              </a:xfrm>
              <a:custGeom>
                <a:avLst/>
                <a:gdLst>
                  <a:gd name="T0" fmla="*/ 5272 w 5273"/>
                  <a:gd name="T1" fmla="*/ 0 h 1393"/>
                  <a:gd name="T2" fmla="*/ 5272 w 5273"/>
                  <a:gd name="T3" fmla="*/ 1392 h 1393"/>
                  <a:gd name="T4" fmla="*/ 0 w 5273"/>
                  <a:gd name="T5" fmla="*/ 1392 h 1393"/>
                  <a:gd name="T6" fmla="*/ 0 60000 65536"/>
                  <a:gd name="T7" fmla="*/ 0 60000 65536"/>
                  <a:gd name="T8" fmla="*/ 0 60000 65536"/>
                </a:gdLst>
                <a:ahLst/>
                <a:cxnLst>
                  <a:cxn ang="T6">
                    <a:pos x="T0" y="T1"/>
                  </a:cxn>
                  <a:cxn ang="T7">
                    <a:pos x="T2" y="T3"/>
                  </a:cxn>
                  <a:cxn ang="T8">
                    <a:pos x="T4" y="T5"/>
                  </a:cxn>
                </a:cxnLst>
                <a:rect l="0" t="0" r="r" b="b"/>
                <a:pathLst>
                  <a:path w="5273" h="1393">
                    <a:moveTo>
                      <a:pt x="5272" y="0"/>
                    </a:moveTo>
                    <a:lnTo>
                      <a:pt x="5272" y="1392"/>
                    </a:lnTo>
                    <a:lnTo>
                      <a:pt x="0" y="1392"/>
                    </a:lnTo>
                  </a:path>
                </a:pathLst>
              </a:custGeom>
              <a:noFill/>
              <a:ln w="12700" cap="rnd"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s-PE" sz="2400" smtClean="0">
                  <a:solidFill>
                    <a:srgbClr val="000000"/>
                  </a:solidFill>
                </a:endParaRPr>
              </a:p>
            </p:txBody>
          </p:sp>
        </p:grpSp>
        <p:grpSp>
          <p:nvGrpSpPr>
            <p:cNvPr id="6" name="Group 7"/>
            <p:cNvGrpSpPr>
              <a:grpSpLocks/>
            </p:cNvGrpSpPr>
            <p:nvPr/>
          </p:nvGrpSpPr>
          <p:grpSpPr bwMode="auto">
            <a:xfrm>
              <a:off x="240" y="3744"/>
              <a:ext cx="5281" cy="97"/>
              <a:chOff x="240" y="3744"/>
              <a:chExt cx="5281" cy="97"/>
            </a:xfrm>
          </p:grpSpPr>
          <p:sp>
            <p:nvSpPr>
              <p:cNvPr id="11" name="Rectangle 8"/>
              <p:cNvSpPr>
                <a:spLocks noChangeArrowheads="1"/>
              </p:cNvSpPr>
              <p:nvPr/>
            </p:nvSpPr>
            <p:spPr bwMode="auto">
              <a:xfrm>
                <a:off x="240" y="3744"/>
                <a:ext cx="5280" cy="96"/>
              </a:xfrm>
              <a:prstGeom prst="rect">
                <a:avLst/>
              </a:prstGeom>
              <a:solidFill>
                <a:srgbClr val="EAEAE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0" fontAlgn="base" hangingPunct="0">
                  <a:spcBef>
                    <a:spcPct val="0"/>
                  </a:spcBef>
                  <a:spcAft>
                    <a:spcPct val="0"/>
                  </a:spcAft>
                  <a:defRPr/>
                </a:pPr>
                <a:endParaRPr lang="es-ES" altLang="es-ES" smtClean="0">
                  <a:solidFill>
                    <a:srgbClr val="000000"/>
                  </a:solidFill>
                </a:endParaRPr>
              </a:p>
            </p:txBody>
          </p:sp>
          <p:sp>
            <p:nvSpPr>
              <p:cNvPr id="12" name="Freeform 9"/>
              <p:cNvSpPr>
                <a:spLocks/>
              </p:cNvSpPr>
              <p:nvPr/>
            </p:nvSpPr>
            <p:spPr bwMode="auto">
              <a:xfrm>
                <a:off x="240" y="3744"/>
                <a:ext cx="5281" cy="97"/>
              </a:xfrm>
              <a:custGeom>
                <a:avLst/>
                <a:gdLst>
                  <a:gd name="T0" fmla="*/ 5280 w 5281"/>
                  <a:gd name="T1" fmla="*/ 0 h 97"/>
                  <a:gd name="T2" fmla="*/ 0 w 5281"/>
                  <a:gd name="T3" fmla="*/ 0 h 97"/>
                  <a:gd name="T4" fmla="*/ 0 w 5281"/>
                  <a:gd name="T5" fmla="*/ 96 h 97"/>
                  <a:gd name="T6" fmla="*/ 0 60000 65536"/>
                  <a:gd name="T7" fmla="*/ 0 60000 65536"/>
                  <a:gd name="T8" fmla="*/ 0 60000 65536"/>
                </a:gdLst>
                <a:ahLst/>
                <a:cxnLst>
                  <a:cxn ang="T6">
                    <a:pos x="T0" y="T1"/>
                  </a:cxn>
                  <a:cxn ang="T7">
                    <a:pos x="T2" y="T3"/>
                  </a:cxn>
                  <a:cxn ang="T8">
                    <a:pos x="T4" y="T5"/>
                  </a:cxn>
                </a:cxnLst>
                <a:rect l="0" t="0" r="r" b="b"/>
                <a:pathLst>
                  <a:path w="5281" h="97">
                    <a:moveTo>
                      <a:pt x="5280" y="0"/>
                    </a:moveTo>
                    <a:lnTo>
                      <a:pt x="0" y="0"/>
                    </a:lnTo>
                    <a:lnTo>
                      <a:pt x="0" y="96"/>
                    </a:lnTo>
                  </a:path>
                </a:pathLst>
              </a:custGeom>
              <a:noFill/>
              <a:ln w="12700" cap="rnd" cmpd="sng">
                <a:solidFill>
                  <a:srgbClr val="B2B2B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s-PE" sz="2400" smtClean="0">
                  <a:solidFill>
                    <a:srgbClr val="000000"/>
                  </a:solidFill>
                </a:endParaRPr>
              </a:p>
            </p:txBody>
          </p:sp>
          <p:sp>
            <p:nvSpPr>
              <p:cNvPr id="13" name="Freeform 10"/>
              <p:cNvSpPr>
                <a:spLocks/>
              </p:cNvSpPr>
              <p:nvPr/>
            </p:nvSpPr>
            <p:spPr bwMode="auto">
              <a:xfrm>
                <a:off x="240" y="3744"/>
                <a:ext cx="5281" cy="97"/>
              </a:xfrm>
              <a:custGeom>
                <a:avLst/>
                <a:gdLst>
                  <a:gd name="T0" fmla="*/ 5280 w 5281"/>
                  <a:gd name="T1" fmla="*/ 0 h 97"/>
                  <a:gd name="T2" fmla="*/ 5280 w 5281"/>
                  <a:gd name="T3" fmla="*/ 96 h 97"/>
                  <a:gd name="T4" fmla="*/ 0 w 5281"/>
                  <a:gd name="T5" fmla="*/ 96 h 97"/>
                  <a:gd name="T6" fmla="*/ 0 60000 65536"/>
                  <a:gd name="T7" fmla="*/ 0 60000 65536"/>
                  <a:gd name="T8" fmla="*/ 0 60000 65536"/>
                </a:gdLst>
                <a:ahLst/>
                <a:cxnLst>
                  <a:cxn ang="T6">
                    <a:pos x="T0" y="T1"/>
                  </a:cxn>
                  <a:cxn ang="T7">
                    <a:pos x="T2" y="T3"/>
                  </a:cxn>
                  <a:cxn ang="T8">
                    <a:pos x="T4" y="T5"/>
                  </a:cxn>
                </a:cxnLst>
                <a:rect l="0" t="0" r="r" b="b"/>
                <a:pathLst>
                  <a:path w="5281" h="97">
                    <a:moveTo>
                      <a:pt x="5280" y="0"/>
                    </a:moveTo>
                    <a:lnTo>
                      <a:pt x="5280" y="96"/>
                    </a:lnTo>
                    <a:lnTo>
                      <a:pt x="0" y="96"/>
                    </a:lnTo>
                  </a:path>
                </a:pathLst>
              </a:custGeom>
              <a:noFill/>
              <a:ln w="12700" cap="rnd"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s-PE" sz="2400" smtClean="0">
                  <a:solidFill>
                    <a:srgbClr val="000000"/>
                  </a:solidFill>
                </a:endParaRPr>
              </a:p>
            </p:txBody>
          </p:sp>
        </p:grpSp>
        <p:grpSp>
          <p:nvGrpSpPr>
            <p:cNvPr id="7" name="Group 11"/>
            <p:cNvGrpSpPr>
              <a:grpSpLocks/>
            </p:cNvGrpSpPr>
            <p:nvPr/>
          </p:nvGrpSpPr>
          <p:grpSpPr bwMode="auto">
            <a:xfrm>
              <a:off x="338" y="1200"/>
              <a:ext cx="97" cy="1104"/>
              <a:chOff x="338" y="1200"/>
              <a:chExt cx="97" cy="1104"/>
            </a:xfrm>
          </p:grpSpPr>
          <p:sp useBgFill="1">
            <p:nvSpPr>
              <p:cNvPr id="8" name="Rectangle 12"/>
              <p:cNvSpPr>
                <a:spLocks noChangeArrowheads="1"/>
              </p:cNvSpPr>
              <p:nvPr/>
            </p:nvSpPr>
            <p:spPr bwMode="auto">
              <a:xfrm>
                <a:off x="338" y="1201"/>
                <a:ext cx="96" cy="1103"/>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0" fontAlgn="base" hangingPunct="0">
                  <a:spcBef>
                    <a:spcPct val="0"/>
                  </a:spcBef>
                  <a:spcAft>
                    <a:spcPct val="0"/>
                  </a:spcAft>
                  <a:defRPr/>
                </a:pPr>
                <a:endParaRPr lang="es-ES" altLang="es-ES" smtClean="0">
                  <a:solidFill>
                    <a:srgbClr val="000000"/>
                  </a:solidFill>
                </a:endParaRPr>
              </a:p>
            </p:txBody>
          </p:sp>
          <p:sp>
            <p:nvSpPr>
              <p:cNvPr id="9" name="Freeform 13"/>
              <p:cNvSpPr>
                <a:spLocks/>
              </p:cNvSpPr>
              <p:nvPr/>
            </p:nvSpPr>
            <p:spPr bwMode="auto">
              <a:xfrm>
                <a:off x="338" y="1200"/>
                <a:ext cx="97" cy="1104"/>
              </a:xfrm>
              <a:custGeom>
                <a:avLst/>
                <a:gdLst>
                  <a:gd name="T0" fmla="*/ 0 w 97"/>
                  <a:gd name="T1" fmla="*/ 1103 h 1104"/>
                  <a:gd name="T2" fmla="*/ 96 w 97"/>
                  <a:gd name="T3" fmla="*/ 1103 h 1104"/>
                  <a:gd name="T4" fmla="*/ 96 w 97"/>
                  <a:gd name="T5" fmla="*/ 0 h 1104"/>
                  <a:gd name="T6" fmla="*/ 0 60000 65536"/>
                  <a:gd name="T7" fmla="*/ 0 60000 65536"/>
                  <a:gd name="T8" fmla="*/ 0 60000 65536"/>
                </a:gdLst>
                <a:ahLst/>
                <a:cxnLst>
                  <a:cxn ang="T6">
                    <a:pos x="T0" y="T1"/>
                  </a:cxn>
                  <a:cxn ang="T7">
                    <a:pos x="T2" y="T3"/>
                  </a:cxn>
                  <a:cxn ang="T8">
                    <a:pos x="T4" y="T5"/>
                  </a:cxn>
                </a:cxnLst>
                <a:rect l="0" t="0" r="r" b="b"/>
                <a:pathLst>
                  <a:path w="97" h="1104">
                    <a:moveTo>
                      <a:pt x="0" y="1103"/>
                    </a:moveTo>
                    <a:lnTo>
                      <a:pt x="96" y="1103"/>
                    </a:lnTo>
                    <a:lnTo>
                      <a:pt x="96" y="0"/>
                    </a:lnTo>
                  </a:path>
                </a:pathLst>
              </a:custGeom>
              <a:noFill/>
              <a:ln w="12700" cap="rnd" cmpd="sng">
                <a:solidFill>
                  <a:srgbClr val="B2B2B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s-PE" sz="2400" smtClean="0">
                  <a:solidFill>
                    <a:srgbClr val="000000"/>
                  </a:solidFill>
                </a:endParaRPr>
              </a:p>
            </p:txBody>
          </p:sp>
          <p:sp>
            <p:nvSpPr>
              <p:cNvPr id="10" name="Freeform 14"/>
              <p:cNvSpPr>
                <a:spLocks/>
              </p:cNvSpPr>
              <p:nvPr/>
            </p:nvSpPr>
            <p:spPr bwMode="auto">
              <a:xfrm>
                <a:off x="338" y="1200"/>
                <a:ext cx="97" cy="1104"/>
              </a:xfrm>
              <a:custGeom>
                <a:avLst/>
                <a:gdLst>
                  <a:gd name="T0" fmla="*/ 0 w 97"/>
                  <a:gd name="T1" fmla="*/ 1103 h 1104"/>
                  <a:gd name="T2" fmla="*/ 0 w 97"/>
                  <a:gd name="T3" fmla="*/ 0 h 1104"/>
                  <a:gd name="T4" fmla="*/ 96 w 97"/>
                  <a:gd name="T5" fmla="*/ 0 h 1104"/>
                  <a:gd name="T6" fmla="*/ 0 60000 65536"/>
                  <a:gd name="T7" fmla="*/ 0 60000 65536"/>
                  <a:gd name="T8" fmla="*/ 0 60000 65536"/>
                </a:gdLst>
                <a:ahLst/>
                <a:cxnLst>
                  <a:cxn ang="T6">
                    <a:pos x="T0" y="T1"/>
                  </a:cxn>
                  <a:cxn ang="T7">
                    <a:pos x="T2" y="T3"/>
                  </a:cxn>
                  <a:cxn ang="T8">
                    <a:pos x="T4" y="T5"/>
                  </a:cxn>
                </a:cxnLst>
                <a:rect l="0" t="0" r="r" b="b"/>
                <a:pathLst>
                  <a:path w="97" h="1104">
                    <a:moveTo>
                      <a:pt x="0" y="1103"/>
                    </a:moveTo>
                    <a:lnTo>
                      <a:pt x="0" y="0"/>
                    </a:lnTo>
                    <a:lnTo>
                      <a:pt x="96" y="0"/>
                    </a:lnTo>
                  </a:path>
                </a:pathLst>
              </a:custGeom>
              <a:noFill/>
              <a:ln w="12700" cap="rnd"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s-PE" sz="2400" smtClean="0">
                  <a:solidFill>
                    <a:srgbClr val="000000"/>
                  </a:solidFill>
                </a:endParaRPr>
              </a:p>
            </p:txBody>
          </p:sp>
        </p:grpSp>
      </p:grpSp>
      <p:sp>
        <p:nvSpPr>
          <p:cNvPr id="3087" name="Rectangle 15"/>
          <p:cNvSpPr>
            <a:spLocks noGrp="1" noChangeArrowheads="1"/>
          </p:cNvSpPr>
          <p:nvPr>
            <p:ph type="ctrTitle" sz="quarter"/>
          </p:nvPr>
        </p:nvSpPr>
        <p:spPr>
          <a:xfrm>
            <a:off x="836613" y="2133600"/>
            <a:ext cx="7772400" cy="1143000"/>
          </a:xfrm>
        </p:spPr>
        <p:txBody>
          <a:bodyPr/>
          <a:lstStyle>
            <a:lvl1pPr>
              <a:defRPr/>
            </a:lvl1pPr>
          </a:lstStyle>
          <a:p>
            <a:r>
              <a:rPr lang="en-US"/>
              <a:t>Haga clic para modificar el estilo de título del patrón</a:t>
            </a:r>
          </a:p>
        </p:txBody>
      </p:sp>
      <p:sp>
        <p:nvSpPr>
          <p:cNvPr id="3088" name="Rectangle 16"/>
          <p:cNvSpPr>
            <a:spLocks noGrp="1" noChangeArrowheads="1"/>
          </p:cNvSpPr>
          <p:nvPr>
            <p:ph type="subTitle" sz="quarter" idx="1"/>
          </p:nvPr>
        </p:nvSpPr>
        <p:spPr>
          <a:xfrm>
            <a:off x="1371600" y="4038600"/>
            <a:ext cx="6400800" cy="1752600"/>
          </a:xfrm>
        </p:spPr>
        <p:txBody>
          <a:bodyPr anchor="ctr"/>
          <a:lstStyle>
            <a:lvl1pPr marL="0" indent="0" algn="ctr">
              <a:buFont typeface="Monotype Sorts" pitchFamily="2" charset="2"/>
              <a:buNone/>
              <a:defRPr/>
            </a:lvl1pPr>
          </a:lstStyle>
          <a:p>
            <a:r>
              <a:rPr lang="en-US"/>
              <a:t>Haga clic para modificar el estilo de subtítulo del patrón</a:t>
            </a:r>
          </a:p>
        </p:txBody>
      </p:sp>
      <p:sp>
        <p:nvSpPr>
          <p:cNvPr id="17" name="Rectangle 17"/>
          <p:cNvSpPr>
            <a:spLocks noGrp="1" noChangeArrowheads="1"/>
          </p:cNvSpPr>
          <p:nvPr>
            <p:ph type="dt" sz="quarter" idx="10"/>
          </p:nvPr>
        </p:nvSpPr>
        <p:spPr>
          <a:xfrm>
            <a:off x="381000" y="6324600"/>
            <a:ext cx="1905000" cy="457200"/>
          </a:xfrm>
        </p:spPr>
        <p:txBody>
          <a:bodyPr/>
          <a:lstStyle>
            <a:lvl1pPr>
              <a:defRPr/>
            </a:lvl1pPr>
          </a:lstStyle>
          <a:p>
            <a:pPr>
              <a:defRPr/>
            </a:pPr>
            <a:endParaRPr lang="en-US">
              <a:solidFill>
                <a:srgbClr val="000000"/>
              </a:solidFill>
            </a:endParaRPr>
          </a:p>
        </p:txBody>
      </p:sp>
      <p:sp>
        <p:nvSpPr>
          <p:cNvPr id="18" name="Rectangle 18"/>
          <p:cNvSpPr>
            <a:spLocks noGrp="1" noChangeArrowheads="1"/>
          </p:cNvSpPr>
          <p:nvPr>
            <p:ph type="ftr" sz="quarter" idx="11"/>
          </p:nvPr>
        </p:nvSpPr>
        <p:spPr>
          <a:xfrm>
            <a:off x="3124200" y="6324600"/>
            <a:ext cx="2895600" cy="457200"/>
          </a:xfrm>
        </p:spPr>
        <p:txBody>
          <a:bodyPr/>
          <a:lstStyle>
            <a:lvl1pPr>
              <a:defRPr/>
            </a:lvl1pPr>
          </a:lstStyle>
          <a:p>
            <a:pPr>
              <a:defRPr/>
            </a:pPr>
            <a:endParaRPr lang="en-US">
              <a:solidFill>
                <a:srgbClr val="000000"/>
              </a:solidFill>
            </a:endParaRPr>
          </a:p>
        </p:txBody>
      </p:sp>
      <p:sp>
        <p:nvSpPr>
          <p:cNvPr id="19" name="Rectangle 19"/>
          <p:cNvSpPr>
            <a:spLocks noGrp="1" noChangeArrowheads="1"/>
          </p:cNvSpPr>
          <p:nvPr>
            <p:ph type="sldNum" sz="quarter" idx="12"/>
          </p:nvPr>
        </p:nvSpPr>
        <p:spPr>
          <a:xfrm>
            <a:off x="6858000" y="6324600"/>
            <a:ext cx="1905000" cy="457200"/>
          </a:xfrm>
        </p:spPr>
        <p:txBody>
          <a:bodyPr/>
          <a:lstStyle>
            <a:lvl1pPr>
              <a:defRPr/>
            </a:lvl1pPr>
          </a:lstStyle>
          <a:p>
            <a:pPr>
              <a:defRPr/>
            </a:pPr>
            <a:fld id="{4FA85CA0-D89D-4CF0-AEF2-4D43F2A4197B}"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val="38744198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1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F86F12DE-0C47-4CA2-A74E-9D6A644D5920}"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val="34124177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1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8F0F1DBD-F40E-42E5-93F1-AC8CE22C8D91}"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val="867250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838200" y="1752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800600" y="1752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1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613C087E-F59A-4E08-8E99-66D2076C3F67}"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val="4106201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1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1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9"/>
          <p:cNvSpPr>
            <a:spLocks noGrp="1" noChangeArrowheads="1"/>
          </p:cNvSpPr>
          <p:nvPr>
            <p:ph type="sldNum" sz="quarter" idx="12"/>
          </p:nvPr>
        </p:nvSpPr>
        <p:spPr>
          <a:ln/>
        </p:spPr>
        <p:txBody>
          <a:bodyPr/>
          <a:lstStyle>
            <a:lvl1pPr>
              <a:defRPr/>
            </a:lvl1pPr>
          </a:lstStyle>
          <a:p>
            <a:pPr>
              <a:defRPr/>
            </a:pPr>
            <a:fld id="{B837F6E6-464E-4AB3-BF2F-74B22B78912D}"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val="15546489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1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9"/>
          <p:cNvSpPr>
            <a:spLocks noGrp="1" noChangeArrowheads="1"/>
          </p:cNvSpPr>
          <p:nvPr>
            <p:ph type="sldNum" sz="quarter" idx="12"/>
          </p:nvPr>
        </p:nvSpPr>
        <p:spPr>
          <a:ln/>
        </p:spPr>
        <p:txBody>
          <a:bodyPr/>
          <a:lstStyle>
            <a:lvl1pPr>
              <a:defRPr/>
            </a:lvl1pPr>
          </a:lstStyle>
          <a:p>
            <a:pPr>
              <a:defRPr/>
            </a:pPr>
            <a:fld id="{4554AF5E-4030-4732-B6A2-ADEE0E335B75}"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val="34845311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1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9"/>
          <p:cNvSpPr>
            <a:spLocks noGrp="1" noChangeArrowheads="1"/>
          </p:cNvSpPr>
          <p:nvPr>
            <p:ph type="sldNum" sz="quarter" idx="12"/>
          </p:nvPr>
        </p:nvSpPr>
        <p:spPr>
          <a:ln/>
        </p:spPr>
        <p:txBody>
          <a:bodyPr/>
          <a:lstStyle>
            <a:lvl1pPr>
              <a:defRPr/>
            </a:lvl1pPr>
          </a:lstStyle>
          <a:p>
            <a:pPr>
              <a:defRPr/>
            </a:pPr>
            <a:fld id="{A75334EF-D3BB-4E94-B584-6A839B50BB4A}"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val="3995192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1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5D064305-6102-4DA2-A895-E2DDF173881A}"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val="2696950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32FA400-D51A-4675-8CD0-6E3D98794C33}" type="datetimeFigureOut">
              <a:rPr lang="es-ES" smtClean="0"/>
              <a:t>05/11/2016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0003E038-A527-4DA2-85B0-A546799D4505}" type="slidenum">
              <a:rPr lang="es-ES" smtClean="0"/>
              <a:t>‹Nº›</a:t>
            </a:fld>
            <a:endParaRPr lang="es-ES"/>
          </a:p>
        </p:txBody>
      </p:sp>
    </p:spTree>
    <p:extLst>
      <p:ext uri="{BB962C8B-B14F-4D97-AF65-F5344CB8AC3E}">
        <p14:creationId xmlns:p14="http://schemas.microsoft.com/office/powerpoint/2010/main" val="20176424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1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1EBD25D1-E1E6-4633-97EE-7D5DCD576A7F}"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val="23545024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1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E127E14A-E348-4014-92D1-587A591A35DD}"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val="5798590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67500" y="342900"/>
            <a:ext cx="1943100" cy="5524500"/>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838200" y="342900"/>
            <a:ext cx="5676900" cy="55245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1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A2B5D013-7442-4436-870A-310AAC3B7F73}" type="slidenum">
              <a:rPr lang="en-US">
                <a:solidFill>
                  <a:srgbClr val="000000"/>
                </a:solidFill>
              </a:rPr>
              <a:pPr>
                <a:defRPr/>
              </a:pPr>
              <a:t>‹Nº›</a:t>
            </a:fld>
            <a:endParaRPr lang="en-US">
              <a:solidFill>
                <a:srgbClr val="000000"/>
              </a:solidFill>
            </a:endParaRPr>
          </a:p>
        </p:txBody>
      </p:sp>
    </p:spTree>
    <p:extLst>
      <p:ext uri="{BB962C8B-B14F-4D97-AF65-F5344CB8AC3E}">
        <p14:creationId xmlns:p14="http://schemas.microsoft.com/office/powerpoint/2010/main" val="1641292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E32FA400-D51A-4675-8CD0-6E3D98794C33}" type="datetimeFigureOut">
              <a:rPr lang="es-ES" smtClean="0"/>
              <a:t>05/11/2016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0003E038-A527-4DA2-85B0-A546799D4505}" type="slidenum">
              <a:rPr lang="es-ES" smtClean="0"/>
              <a:t>‹Nº›</a:t>
            </a:fld>
            <a:endParaRPr lang="es-ES"/>
          </a:p>
        </p:txBody>
      </p:sp>
    </p:spTree>
    <p:extLst>
      <p:ext uri="{BB962C8B-B14F-4D97-AF65-F5344CB8AC3E}">
        <p14:creationId xmlns:p14="http://schemas.microsoft.com/office/powerpoint/2010/main" val="3595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E32FA400-D51A-4675-8CD0-6E3D98794C33}" type="datetimeFigureOut">
              <a:rPr lang="es-ES" smtClean="0"/>
              <a:t>05/11/2016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0003E038-A527-4DA2-85B0-A546799D4505}" type="slidenum">
              <a:rPr lang="es-ES" smtClean="0"/>
              <a:t>‹Nº›</a:t>
            </a:fld>
            <a:endParaRPr lang="es-ES"/>
          </a:p>
        </p:txBody>
      </p:sp>
    </p:spTree>
    <p:extLst>
      <p:ext uri="{BB962C8B-B14F-4D97-AF65-F5344CB8AC3E}">
        <p14:creationId xmlns:p14="http://schemas.microsoft.com/office/powerpoint/2010/main" val="3046933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E32FA400-D51A-4675-8CD0-6E3D98794C33}" type="datetimeFigureOut">
              <a:rPr lang="es-ES" smtClean="0"/>
              <a:t>05/11/2016</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0003E038-A527-4DA2-85B0-A546799D4505}" type="slidenum">
              <a:rPr lang="es-ES" smtClean="0"/>
              <a:t>‹Nº›</a:t>
            </a:fld>
            <a:endParaRPr lang="es-ES"/>
          </a:p>
        </p:txBody>
      </p:sp>
    </p:spTree>
    <p:extLst>
      <p:ext uri="{BB962C8B-B14F-4D97-AF65-F5344CB8AC3E}">
        <p14:creationId xmlns:p14="http://schemas.microsoft.com/office/powerpoint/2010/main" val="2147258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E32FA400-D51A-4675-8CD0-6E3D98794C33}" type="datetimeFigureOut">
              <a:rPr lang="es-ES" smtClean="0"/>
              <a:t>05/11/2016</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0003E038-A527-4DA2-85B0-A546799D4505}" type="slidenum">
              <a:rPr lang="es-ES" smtClean="0"/>
              <a:t>‹Nº›</a:t>
            </a:fld>
            <a:endParaRPr lang="es-ES"/>
          </a:p>
        </p:txBody>
      </p:sp>
    </p:spTree>
    <p:extLst>
      <p:ext uri="{BB962C8B-B14F-4D97-AF65-F5344CB8AC3E}">
        <p14:creationId xmlns:p14="http://schemas.microsoft.com/office/powerpoint/2010/main" val="1848904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32FA400-D51A-4675-8CD0-6E3D98794C33}" type="datetimeFigureOut">
              <a:rPr lang="es-ES" smtClean="0"/>
              <a:t>05/11/2016</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0003E038-A527-4DA2-85B0-A546799D4505}" type="slidenum">
              <a:rPr lang="es-ES" smtClean="0"/>
              <a:t>‹Nº›</a:t>
            </a:fld>
            <a:endParaRPr lang="es-ES"/>
          </a:p>
        </p:txBody>
      </p:sp>
    </p:spTree>
    <p:extLst>
      <p:ext uri="{BB962C8B-B14F-4D97-AF65-F5344CB8AC3E}">
        <p14:creationId xmlns:p14="http://schemas.microsoft.com/office/powerpoint/2010/main" val="582420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32FA400-D51A-4675-8CD0-6E3D98794C33}" type="datetimeFigureOut">
              <a:rPr lang="es-ES" smtClean="0"/>
              <a:t>05/11/2016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0003E038-A527-4DA2-85B0-A546799D4505}" type="slidenum">
              <a:rPr lang="es-ES" smtClean="0"/>
              <a:t>‹Nº›</a:t>
            </a:fld>
            <a:endParaRPr lang="es-ES"/>
          </a:p>
        </p:txBody>
      </p:sp>
    </p:spTree>
    <p:extLst>
      <p:ext uri="{BB962C8B-B14F-4D97-AF65-F5344CB8AC3E}">
        <p14:creationId xmlns:p14="http://schemas.microsoft.com/office/powerpoint/2010/main" val="3877465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32FA400-D51A-4675-8CD0-6E3D98794C33}" type="datetimeFigureOut">
              <a:rPr lang="es-ES" smtClean="0"/>
              <a:t>05/11/2016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0003E038-A527-4DA2-85B0-A546799D4505}" type="slidenum">
              <a:rPr lang="es-ES" smtClean="0"/>
              <a:t>‹Nº›</a:t>
            </a:fld>
            <a:endParaRPr lang="es-ES"/>
          </a:p>
        </p:txBody>
      </p:sp>
    </p:spTree>
    <p:extLst>
      <p:ext uri="{BB962C8B-B14F-4D97-AF65-F5344CB8AC3E}">
        <p14:creationId xmlns:p14="http://schemas.microsoft.com/office/powerpoint/2010/main" val="26503966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2FA400-D51A-4675-8CD0-6E3D98794C33}" type="datetimeFigureOut">
              <a:rPr lang="es-ES" smtClean="0"/>
              <a:t>05/11/2016</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03E038-A527-4DA2-85B0-A546799D4505}" type="slidenum">
              <a:rPr lang="es-ES" smtClean="0"/>
              <a:t>‹Nº›</a:t>
            </a:fld>
            <a:endParaRPr lang="es-ES"/>
          </a:p>
        </p:txBody>
      </p:sp>
    </p:spTree>
    <p:extLst>
      <p:ext uri="{BB962C8B-B14F-4D97-AF65-F5344CB8AC3E}">
        <p14:creationId xmlns:p14="http://schemas.microsoft.com/office/powerpoint/2010/main" val="36497394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381000" y="304800"/>
            <a:ext cx="8383588" cy="6022975"/>
            <a:chOff x="240" y="192"/>
            <a:chExt cx="5281" cy="3794"/>
          </a:xfrm>
        </p:grpSpPr>
        <p:grpSp>
          <p:nvGrpSpPr>
            <p:cNvPr id="1032" name="Group 3"/>
            <p:cNvGrpSpPr>
              <a:grpSpLocks/>
            </p:cNvGrpSpPr>
            <p:nvPr/>
          </p:nvGrpSpPr>
          <p:grpSpPr bwMode="auto">
            <a:xfrm>
              <a:off x="240" y="1008"/>
              <a:ext cx="5281" cy="2978"/>
              <a:chOff x="240" y="1008"/>
              <a:chExt cx="5281" cy="2978"/>
            </a:xfrm>
          </p:grpSpPr>
          <p:sp>
            <p:nvSpPr>
              <p:cNvPr id="1041" name="Rectangle 4"/>
              <p:cNvSpPr>
                <a:spLocks noChangeArrowheads="1"/>
              </p:cNvSpPr>
              <p:nvPr/>
            </p:nvSpPr>
            <p:spPr bwMode="auto">
              <a:xfrm>
                <a:off x="245" y="1010"/>
                <a:ext cx="5269" cy="2976"/>
              </a:xfrm>
              <a:prstGeom prst="rect">
                <a:avLst/>
              </a:prstGeom>
              <a:solidFill>
                <a:srgbClr val="EAEAE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0" fontAlgn="base" hangingPunct="0">
                  <a:spcBef>
                    <a:spcPct val="0"/>
                  </a:spcBef>
                  <a:spcAft>
                    <a:spcPct val="0"/>
                  </a:spcAft>
                  <a:defRPr/>
                </a:pPr>
                <a:endParaRPr lang="es-ES" altLang="es-ES" smtClean="0">
                  <a:solidFill>
                    <a:srgbClr val="000000"/>
                  </a:solidFill>
                </a:endParaRPr>
              </a:p>
            </p:txBody>
          </p:sp>
          <p:sp>
            <p:nvSpPr>
              <p:cNvPr id="1042" name="Freeform 5"/>
              <p:cNvSpPr>
                <a:spLocks/>
              </p:cNvSpPr>
              <p:nvPr/>
            </p:nvSpPr>
            <p:spPr bwMode="auto">
              <a:xfrm>
                <a:off x="240" y="1008"/>
                <a:ext cx="5269" cy="2977"/>
              </a:xfrm>
              <a:custGeom>
                <a:avLst/>
                <a:gdLst>
                  <a:gd name="T0" fmla="*/ 5268 w 5269"/>
                  <a:gd name="T1" fmla="*/ 0 h 2977"/>
                  <a:gd name="T2" fmla="*/ 0 w 5269"/>
                  <a:gd name="T3" fmla="*/ 0 h 2977"/>
                  <a:gd name="T4" fmla="*/ 0 w 5269"/>
                  <a:gd name="T5" fmla="*/ 2976 h 2977"/>
                  <a:gd name="T6" fmla="*/ 0 60000 65536"/>
                  <a:gd name="T7" fmla="*/ 0 60000 65536"/>
                  <a:gd name="T8" fmla="*/ 0 60000 65536"/>
                </a:gdLst>
                <a:ahLst/>
                <a:cxnLst>
                  <a:cxn ang="T6">
                    <a:pos x="T0" y="T1"/>
                  </a:cxn>
                  <a:cxn ang="T7">
                    <a:pos x="T2" y="T3"/>
                  </a:cxn>
                  <a:cxn ang="T8">
                    <a:pos x="T4" y="T5"/>
                  </a:cxn>
                </a:cxnLst>
                <a:rect l="0" t="0" r="r" b="b"/>
                <a:pathLst>
                  <a:path w="5269" h="2977">
                    <a:moveTo>
                      <a:pt x="5268" y="0"/>
                    </a:moveTo>
                    <a:lnTo>
                      <a:pt x="0" y="0"/>
                    </a:lnTo>
                    <a:lnTo>
                      <a:pt x="0" y="2976"/>
                    </a:lnTo>
                  </a:path>
                </a:pathLst>
              </a:custGeom>
              <a:noFill/>
              <a:ln w="12700" cap="rnd" cmpd="sng">
                <a:solidFill>
                  <a:srgbClr val="B2B2B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s-PE" sz="2400" smtClean="0">
                  <a:solidFill>
                    <a:srgbClr val="000000"/>
                  </a:solidFill>
                </a:endParaRPr>
              </a:p>
            </p:txBody>
          </p:sp>
          <p:sp>
            <p:nvSpPr>
              <p:cNvPr id="1043" name="Freeform 6"/>
              <p:cNvSpPr>
                <a:spLocks/>
              </p:cNvSpPr>
              <p:nvPr/>
            </p:nvSpPr>
            <p:spPr bwMode="auto">
              <a:xfrm>
                <a:off x="252" y="1008"/>
                <a:ext cx="5269" cy="2977"/>
              </a:xfrm>
              <a:custGeom>
                <a:avLst/>
                <a:gdLst>
                  <a:gd name="T0" fmla="*/ 5268 w 5269"/>
                  <a:gd name="T1" fmla="*/ 0 h 2977"/>
                  <a:gd name="T2" fmla="*/ 5268 w 5269"/>
                  <a:gd name="T3" fmla="*/ 2976 h 2977"/>
                  <a:gd name="T4" fmla="*/ 0 w 5269"/>
                  <a:gd name="T5" fmla="*/ 2976 h 2977"/>
                  <a:gd name="T6" fmla="*/ 0 60000 65536"/>
                  <a:gd name="T7" fmla="*/ 0 60000 65536"/>
                  <a:gd name="T8" fmla="*/ 0 60000 65536"/>
                </a:gdLst>
                <a:ahLst/>
                <a:cxnLst>
                  <a:cxn ang="T6">
                    <a:pos x="T0" y="T1"/>
                  </a:cxn>
                  <a:cxn ang="T7">
                    <a:pos x="T2" y="T3"/>
                  </a:cxn>
                  <a:cxn ang="T8">
                    <a:pos x="T4" y="T5"/>
                  </a:cxn>
                </a:cxnLst>
                <a:rect l="0" t="0" r="r" b="b"/>
                <a:pathLst>
                  <a:path w="5269" h="2977">
                    <a:moveTo>
                      <a:pt x="5268" y="0"/>
                    </a:moveTo>
                    <a:lnTo>
                      <a:pt x="5268" y="2976"/>
                    </a:lnTo>
                    <a:lnTo>
                      <a:pt x="0" y="2976"/>
                    </a:lnTo>
                  </a:path>
                </a:pathLst>
              </a:custGeom>
              <a:noFill/>
              <a:ln w="12700" cap="rnd"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s-PE" sz="2400" smtClean="0">
                  <a:solidFill>
                    <a:srgbClr val="000000"/>
                  </a:solidFill>
                </a:endParaRPr>
              </a:p>
            </p:txBody>
          </p:sp>
        </p:grpSp>
        <p:grpSp>
          <p:nvGrpSpPr>
            <p:cNvPr id="1033" name="Group 7"/>
            <p:cNvGrpSpPr>
              <a:grpSpLocks/>
            </p:cNvGrpSpPr>
            <p:nvPr/>
          </p:nvGrpSpPr>
          <p:grpSpPr bwMode="auto">
            <a:xfrm>
              <a:off x="336" y="1103"/>
              <a:ext cx="97" cy="2785"/>
              <a:chOff x="336" y="1103"/>
              <a:chExt cx="97" cy="2785"/>
            </a:xfrm>
          </p:grpSpPr>
          <p:sp useBgFill="1">
            <p:nvSpPr>
              <p:cNvPr id="1038" name="Rectangle 8"/>
              <p:cNvSpPr>
                <a:spLocks noChangeArrowheads="1"/>
              </p:cNvSpPr>
              <p:nvPr/>
            </p:nvSpPr>
            <p:spPr bwMode="auto">
              <a:xfrm>
                <a:off x="336" y="1104"/>
                <a:ext cx="96" cy="2784"/>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0" fontAlgn="base" hangingPunct="0">
                  <a:spcBef>
                    <a:spcPct val="0"/>
                  </a:spcBef>
                  <a:spcAft>
                    <a:spcPct val="0"/>
                  </a:spcAft>
                  <a:defRPr/>
                </a:pPr>
                <a:endParaRPr lang="es-ES" altLang="es-ES" smtClean="0">
                  <a:solidFill>
                    <a:srgbClr val="000000"/>
                  </a:solidFill>
                </a:endParaRPr>
              </a:p>
            </p:txBody>
          </p:sp>
          <p:sp>
            <p:nvSpPr>
              <p:cNvPr id="1039" name="Freeform 9"/>
              <p:cNvSpPr>
                <a:spLocks/>
              </p:cNvSpPr>
              <p:nvPr/>
            </p:nvSpPr>
            <p:spPr bwMode="auto">
              <a:xfrm>
                <a:off x="336" y="1103"/>
                <a:ext cx="97" cy="2785"/>
              </a:xfrm>
              <a:custGeom>
                <a:avLst/>
                <a:gdLst>
                  <a:gd name="T0" fmla="*/ 0 w 97"/>
                  <a:gd name="T1" fmla="*/ 2784 h 2785"/>
                  <a:gd name="T2" fmla="*/ 96 w 97"/>
                  <a:gd name="T3" fmla="*/ 2784 h 2785"/>
                  <a:gd name="T4" fmla="*/ 96 w 97"/>
                  <a:gd name="T5" fmla="*/ 0 h 2785"/>
                  <a:gd name="T6" fmla="*/ 0 60000 65536"/>
                  <a:gd name="T7" fmla="*/ 0 60000 65536"/>
                  <a:gd name="T8" fmla="*/ 0 60000 65536"/>
                </a:gdLst>
                <a:ahLst/>
                <a:cxnLst>
                  <a:cxn ang="T6">
                    <a:pos x="T0" y="T1"/>
                  </a:cxn>
                  <a:cxn ang="T7">
                    <a:pos x="T2" y="T3"/>
                  </a:cxn>
                  <a:cxn ang="T8">
                    <a:pos x="T4" y="T5"/>
                  </a:cxn>
                </a:cxnLst>
                <a:rect l="0" t="0" r="r" b="b"/>
                <a:pathLst>
                  <a:path w="97" h="2785">
                    <a:moveTo>
                      <a:pt x="0" y="2784"/>
                    </a:moveTo>
                    <a:lnTo>
                      <a:pt x="96" y="2784"/>
                    </a:lnTo>
                    <a:lnTo>
                      <a:pt x="96" y="0"/>
                    </a:lnTo>
                  </a:path>
                </a:pathLst>
              </a:custGeom>
              <a:noFill/>
              <a:ln w="12700" cap="rnd" cmpd="sng">
                <a:solidFill>
                  <a:srgbClr val="B2B2B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s-PE" sz="2400" smtClean="0">
                  <a:solidFill>
                    <a:srgbClr val="000000"/>
                  </a:solidFill>
                </a:endParaRPr>
              </a:p>
            </p:txBody>
          </p:sp>
          <p:sp>
            <p:nvSpPr>
              <p:cNvPr id="1040" name="Freeform 10"/>
              <p:cNvSpPr>
                <a:spLocks/>
              </p:cNvSpPr>
              <p:nvPr/>
            </p:nvSpPr>
            <p:spPr bwMode="auto">
              <a:xfrm>
                <a:off x="336" y="1103"/>
                <a:ext cx="97" cy="2785"/>
              </a:xfrm>
              <a:custGeom>
                <a:avLst/>
                <a:gdLst>
                  <a:gd name="T0" fmla="*/ 0 w 97"/>
                  <a:gd name="T1" fmla="*/ 2784 h 2785"/>
                  <a:gd name="T2" fmla="*/ 0 w 97"/>
                  <a:gd name="T3" fmla="*/ 0 h 2785"/>
                  <a:gd name="T4" fmla="*/ 96 w 97"/>
                  <a:gd name="T5" fmla="*/ 0 h 2785"/>
                  <a:gd name="T6" fmla="*/ 0 60000 65536"/>
                  <a:gd name="T7" fmla="*/ 0 60000 65536"/>
                  <a:gd name="T8" fmla="*/ 0 60000 65536"/>
                </a:gdLst>
                <a:ahLst/>
                <a:cxnLst>
                  <a:cxn ang="T6">
                    <a:pos x="T0" y="T1"/>
                  </a:cxn>
                  <a:cxn ang="T7">
                    <a:pos x="T2" y="T3"/>
                  </a:cxn>
                  <a:cxn ang="T8">
                    <a:pos x="T4" y="T5"/>
                  </a:cxn>
                </a:cxnLst>
                <a:rect l="0" t="0" r="r" b="b"/>
                <a:pathLst>
                  <a:path w="97" h="2785">
                    <a:moveTo>
                      <a:pt x="0" y="2784"/>
                    </a:moveTo>
                    <a:lnTo>
                      <a:pt x="0" y="0"/>
                    </a:lnTo>
                    <a:lnTo>
                      <a:pt x="96" y="0"/>
                    </a:lnTo>
                  </a:path>
                </a:pathLst>
              </a:custGeom>
              <a:noFill/>
              <a:ln w="12700" cap="rnd"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s-PE" sz="2400" smtClean="0">
                  <a:solidFill>
                    <a:srgbClr val="000000"/>
                  </a:solidFill>
                </a:endParaRPr>
              </a:p>
            </p:txBody>
          </p:sp>
        </p:grpSp>
        <p:grpSp>
          <p:nvGrpSpPr>
            <p:cNvPr id="1034" name="Group 11"/>
            <p:cNvGrpSpPr>
              <a:grpSpLocks/>
            </p:cNvGrpSpPr>
            <p:nvPr/>
          </p:nvGrpSpPr>
          <p:grpSpPr bwMode="auto">
            <a:xfrm>
              <a:off x="240" y="192"/>
              <a:ext cx="193" cy="721"/>
              <a:chOff x="240" y="192"/>
              <a:chExt cx="193" cy="721"/>
            </a:xfrm>
          </p:grpSpPr>
          <p:sp>
            <p:nvSpPr>
              <p:cNvPr id="1035" name="Rectangle 12"/>
              <p:cNvSpPr>
                <a:spLocks noChangeArrowheads="1"/>
              </p:cNvSpPr>
              <p:nvPr/>
            </p:nvSpPr>
            <p:spPr bwMode="auto">
              <a:xfrm>
                <a:off x="240" y="192"/>
                <a:ext cx="192" cy="720"/>
              </a:xfrm>
              <a:prstGeom prst="rect">
                <a:avLst/>
              </a:prstGeom>
              <a:solidFill>
                <a:srgbClr val="EAEAE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0" fontAlgn="base" hangingPunct="0">
                  <a:spcBef>
                    <a:spcPct val="0"/>
                  </a:spcBef>
                  <a:spcAft>
                    <a:spcPct val="0"/>
                  </a:spcAft>
                  <a:defRPr/>
                </a:pPr>
                <a:endParaRPr lang="es-ES" altLang="es-ES" smtClean="0">
                  <a:solidFill>
                    <a:srgbClr val="000000"/>
                  </a:solidFill>
                </a:endParaRPr>
              </a:p>
            </p:txBody>
          </p:sp>
          <p:sp>
            <p:nvSpPr>
              <p:cNvPr id="1036" name="Freeform 13"/>
              <p:cNvSpPr>
                <a:spLocks/>
              </p:cNvSpPr>
              <p:nvPr/>
            </p:nvSpPr>
            <p:spPr bwMode="auto">
              <a:xfrm>
                <a:off x="240" y="192"/>
                <a:ext cx="193" cy="721"/>
              </a:xfrm>
              <a:custGeom>
                <a:avLst/>
                <a:gdLst>
                  <a:gd name="T0" fmla="*/ 192 w 193"/>
                  <a:gd name="T1" fmla="*/ 0 h 721"/>
                  <a:gd name="T2" fmla="*/ 0 w 193"/>
                  <a:gd name="T3" fmla="*/ 0 h 721"/>
                  <a:gd name="T4" fmla="*/ 0 w 193"/>
                  <a:gd name="T5" fmla="*/ 720 h 721"/>
                  <a:gd name="T6" fmla="*/ 0 60000 65536"/>
                  <a:gd name="T7" fmla="*/ 0 60000 65536"/>
                  <a:gd name="T8" fmla="*/ 0 60000 65536"/>
                </a:gdLst>
                <a:ahLst/>
                <a:cxnLst>
                  <a:cxn ang="T6">
                    <a:pos x="T0" y="T1"/>
                  </a:cxn>
                  <a:cxn ang="T7">
                    <a:pos x="T2" y="T3"/>
                  </a:cxn>
                  <a:cxn ang="T8">
                    <a:pos x="T4" y="T5"/>
                  </a:cxn>
                </a:cxnLst>
                <a:rect l="0" t="0" r="r" b="b"/>
                <a:pathLst>
                  <a:path w="193" h="721">
                    <a:moveTo>
                      <a:pt x="192" y="0"/>
                    </a:moveTo>
                    <a:lnTo>
                      <a:pt x="0" y="0"/>
                    </a:lnTo>
                    <a:lnTo>
                      <a:pt x="0" y="720"/>
                    </a:lnTo>
                  </a:path>
                </a:pathLst>
              </a:custGeom>
              <a:noFill/>
              <a:ln w="12700" cap="rnd" cmpd="sng">
                <a:solidFill>
                  <a:srgbClr val="B2B2B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s-PE" sz="2400" smtClean="0">
                  <a:solidFill>
                    <a:srgbClr val="000000"/>
                  </a:solidFill>
                </a:endParaRPr>
              </a:p>
            </p:txBody>
          </p:sp>
          <p:sp>
            <p:nvSpPr>
              <p:cNvPr id="1037" name="Freeform 14"/>
              <p:cNvSpPr>
                <a:spLocks/>
              </p:cNvSpPr>
              <p:nvPr/>
            </p:nvSpPr>
            <p:spPr bwMode="auto">
              <a:xfrm>
                <a:off x="240" y="192"/>
                <a:ext cx="193" cy="721"/>
              </a:xfrm>
              <a:custGeom>
                <a:avLst/>
                <a:gdLst>
                  <a:gd name="T0" fmla="*/ 192 w 193"/>
                  <a:gd name="T1" fmla="*/ 0 h 721"/>
                  <a:gd name="T2" fmla="*/ 192 w 193"/>
                  <a:gd name="T3" fmla="*/ 720 h 721"/>
                  <a:gd name="T4" fmla="*/ 0 w 193"/>
                  <a:gd name="T5" fmla="*/ 720 h 721"/>
                  <a:gd name="T6" fmla="*/ 0 60000 65536"/>
                  <a:gd name="T7" fmla="*/ 0 60000 65536"/>
                  <a:gd name="T8" fmla="*/ 0 60000 65536"/>
                </a:gdLst>
                <a:ahLst/>
                <a:cxnLst>
                  <a:cxn ang="T6">
                    <a:pos x="T0" y="T1"/>
                  </a:cxn>
                  <a:cxn ang="T7">
                    <a:pos x="T2" y="T3"/>
                  </a:cxn>
                  <a:cxn ang="T8">
                    <a:pos x="T4" y="T5"/>
                  </a:cxn>
                </a:cxnLst>
                <a:rect l="0" t="0" r="r" b="b"/>
                <a:pathLst>
                  <a:path w="193" h="721">
                    <a:moveTo>
                      <a:pt x="192" y="0"/>
                    </a:moveTo>
                    <a:lnTo>
                      <a:pt x="192" y="720"/>
                    </a:lnTo>
                    <a:lnTo>
                      <a:pt x="0" y="720"/>
                    </a:lnTo>
                  </a:path>
                </a:pathLst>
              </a:custGeom>
              <a:noFill/>
              <a:ln w="12700" cap="rnd"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s-PE" sz="2400" smtClean="0">
                  <a:solidFill>
                    <a:srgbClr val="000000"/>
                  </a:solidFill>
                </a:endParaRPr>
              </a:p>
            </p:txBody>
          </p:sp>
        </p:grpSp>
      </p:grpSp>
      <p:sp>
        <p:nvSpPr>
          <p:cNvPr id="1027" name="Rectangle 15"/>
          <p:cNvSpPr>
            <a:spLocks noGrp="1" noChangeArrowheads="1"/>
          </p:cNvSpPr>
          <p:nvPr>
            <p:ph type="title"/>
          </p:nvPr>
        </p:nvSpPr>
        <p:spPr bwMode="auto">
          <a:xfrm>
            <a:off x="838200" y="342900"/>
            <a:ext cx="77724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US" altLang="es-ES" smtClean="0"/>
              <a:t>Haga clic para modificar el estilo de título del patrón</a:t>
            </a:r>
          </a:p>
        </p:txBody>
      </p:sp>
      <p:sp>
        <p:nvSpPr>
          <p:cNvPr id="1028" name="Rectangle 16"/>
          <p:cNvSpPr>
            <a:spLocks noGrp="1" noChangeArrowheads="1"/>
          </p:cNvSpPr>
          <p:nvPr>
            <p:ph type="body" idx="1"/>
          </p:nvPr>
        </p:nvSpPr>
        <p:spPr bwMode="auto">
          <a:xfrm>
            <a:off x="838200" y="17526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US" altLang="es-ES" smtClean="0"/>
              <a:t>Haga clic para modificar el estilo de texto del patrón</a:t>
            </a:r>
          </a:p>
          <a:p>
            <a:pPr lvl="1"/>
            <a:r>
              <a:rPr lang="en-US" altLang="es-ES" smtClean="0"/>
              <a:t>Segundo nivel</a:t>
            </a:r>
          </a:p>
          <a:p>
            <a:pPr lvl="2"/>
            <a:r>
              <a:rPr lang="en-US" altLang="es-ES" smtClean="0"/>
              <a:t>Tercer nivel</a:t>
            </a:r>
          </a:p>
          <a:p>
            <a:pPr lvl="3"/>
            <a:r>
              <a:rPr lang="en-US" altLang="es-ES" smtClean="0"/>
              <a:t>Cuarto nivel</a:t>
            </a:r>
          </a:p>
          <a:p>
            <a:pPr lvl="4"/>
            <a:r>
              <a:rPr lang="en-US" altLang="es-ES" smtClean="0"/>
              <a:t>Quinto nivel</a:t>
            </a:r>
          </a:p>
        </p:txBody>
      </p:sp>
      <p:sp>
        <p:nvSpPr>
          <p:cNvPr id="2065" name="Rectangle 17"/>
          <p:cNvSpPr>
            <a:spLocks noGrp="1" noChangeArrowheads="1"/>
          </p:cNvSpPr>
          <p:nvPr>
            <p:ph type="dt" sz="half" idx="2"/>
          </p:nvPr>
        </p:nvSpPr>
        <p:spPr bwMode="auto">
          <a:xfrm>
            <a:off x="381000" y="6323013"/>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a:lvl1pPr>
          </a:lstStyle>
          <a:p>
            <a:pPr eaLnBrk="0" fontAlgn="base" hangingPunct="0">
              <a:spcBef>
                <a:spcPct val="0"/>
              </a:spcBef>
              <a:spcAft>
                <a:spcPct val="0"/>
              </a:spcAft>
              <a:defRPr/>
            </a:pPr>
            <a:endParaRPr lang="en-US">
              <a:solidFill>
                <a:srgbClr val="000000"/>
              </a:solidFill>
            </a:endParaRPr>
          </a:p>
        </p:txBody>
      </p:sp>
      <p:sp>
        <p:nvSpPr>
          <p:cNvPr id="2066" name="Rectangle 18"/>
          <p:cNvSpPr>
            <a:spLocks noGrp="1" noChangeArrowheads="1"/>
          </p:cNvSpPr>
          <p:nvPr>
            <p:ph type="ftr" sz="quarter" idx="3"/>
          </p:nvPr>
        </p:nvSpPr>
        <p:spPr bwMode="auto">
          <a:xfrm>
            <a:off x="3124200" y="6323013"/>
            <a:ext cx="28956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a:lvl1pPr>
          </a:lstStyle>
          <a:p>
            <a:pPr eaLnBrk="0" fontAlgn="base" hangingPunct="0">
              <a:spcBef>
                <a:spcPct val="0"/>
              </a:spcBef>
              <a:spcAft>
                <a:spcPct val="0"/>
              </a:spcAft>
              <a:defRPr/>
            </a:pPr>
            <a:endParaRPr lang="en-US">
              <a:solidFill>
                <a:srgbClr val="000000"/>
              </a:solidFill>
            </a:endParaRPr>
          </a:p>
        </p:txBody>
      </p:sp>
      <p:sp>
        <p:nvSpPr>
          <p:cNvPr id="2067" name="Rectangle 19"/>
          <p:cNvSpPr>
            <a:spLocks noGrp="1" noChangeArrowheads="1"/>
          </p:cNvSpPr>
          <p:nvPr>
            <p:ph type="sldNum" sz="quarter" idx="4"/>
          </p:nvPr>
        </p:nvSpPr>
        <p:spPr bwMode="auto">
          <a:xfrm>
            <a:off x="6858000" y="6323013"/>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a:lvl1pPr>
          </a:lstStyle>
          <a:p>
            <a:pPr eaLnBrk="0" fontAlgn="base" hangingPunct="0">
              <a:spcBef>
                <a:spcPct val="0"/>
              </a:spcBef>
              <a:spcAft>
                <a:spcPct val="0"/>
              </a:spcAft>
              <a:defRPr/>
            </a:pPr>
            <a:fld id="{391404BD-1657-430B-BF7A-764985ED7179}" type="slidenum">
              <a:rPr lang="en-US">
                <a:solidFill>
                  <a:srgbClr val="000000"/>
                </a:solidFill>
              </a:rPr>
              <a:pPr eaLnBrk="0" fontAlgn="base" hangingPunct="0">
                <a:spcBef>
                  <a:spcPct val="0"/>
                </a:spcBef>
                <a:spcAft>
                  <a:spcPct val="0"/>
                </a:spcAft>
                <a:defRPr/>
              </a:pPr>
              <a:t>‹Nº›</a:t>
            </a:fld>
            <a:endParaRPr lang="en-US">
              <a:solidFill>
                <a:srgbClr val="000000"/>
              </a:solidFill>
            </a:endParaRPr>
          </a:p>
        </p:txBody>
      </p:sp>
    </p:spTree>
    <p:extLst>
      <p:ext uri="{BB962C8B-B14F-4D97-AF65-F5344CB8AC3E}">
        <p14:creationId xmlns:p14="http://schemas.microsoft.com/office/powerpoint/2010/main" val="40743564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defRPr>
      </a:lvl2pPr>
      <a:lvl3pPr algn="l" rtl="0" eaLnBrk="0" fontAlgn="base" hangingPunct="0">
        <a:spcBef>
          <a:spcPct val="0"/>
        </a:spcBef>
        <a:spcAft>
          <a:spcPct val="0"/>
        </a:spcAft>
        <a:defRPr sz="4400">
          <a:solidFill>
            <a:schemeClr val="tx2"/>
          </a:solidFill>
          <a:latin typeface="Times New Roman" pitchFamily="18" charset="0"/>
        </a:defRPr>
      </a:lvl3pPr>
      <a:lvl4pPr algn="l" rtl="0" eaLnBrk="0" fontAlgn="base" hangingPunct="0">
        <a:spcBef>
          <a:spcPct val="0"/>
        </a:spcBef>
        <a:spcAft>
          <a:spcPct val="0"/>
        </a:spcAft>
        <a:defRPr sz="4400">
          <a:solidFill>
            <a:schemeClr val="tx2"/>
          </a:solidFill>
          <a:latin typeface="Times New Roman" pitchFamily="18" charset="0"/>
        </a:defRPr>
      </a:lvl4pPr>
      <a:lvl5pPr algn="l" rtl="0" eaLnBrk="0" fontAlgn="base" hangingPunct="0">
        <a:spcBef>
          <a:spcPct val="0"/>
        </a:spcBef>
        <a:spcAft>
          <a:spcPct val="0"/>
        </a:spcAft>
        <a:defRPr sz="4400">
          <a:solidFill>
            <a:schemeClr val="tx2"/>
          </a:solidFill>
          <a:latin typeface="Times New Roman" pitchFamily="18" charset="0"/>
        </a:defRPr>
      </a:lvl5pPr>
      <a:lvl6pPr marL="457200" algn="l" rtl="0" eaLnBrk="0" fontAlgn="base" hangingPunct="0">
        <a:spcBef>
          <a:spcPct val="0"/>
        </a:spcBef>
        <a:spcAft>
          <a:spcPct val="0"/>
        </a:spcAft>
        <a:defRPr sz="4400">
          <a:solidFill>
            <a:schemeClr val="tx2"/>
          </a:solidFill>
          <a:latin typeface="Times New Roman" pitchFamily="18" charset="0"/>
        </a:defRPr>
      </a:lvl6pPr>
      <a:lvl7pPr marL="914400" algn="l" rtl="0" eaLnBrk="0" fontAlgn="base" hangingPunct="0">
        <a:spcBef>
          <a:spcPct val="0"/>
        </a:spcBef>
        <a:spcAft>
          <a:spcPct val="0"/>
        </a:spcAft>
        <a:defRPr sz="4400">
          <a:solidFill>
            <a:schemeClr val="tx2"/>
          </a:solidFill>
          <a:latin typeface="Times New Roman" pitchFamily="18" charset="0"/>
        </a:defRPr>
      </a:lvl7pPr>
      <a:lvl8pPr marL="1371600" algn="l" rtl="0" eaLnBrk="0" fontAlgn="base" hangingPunct="0">
        <a:spcBef>
          <a:spcPct val="0"/>
        </a:spcBef>
        <a:spcAft>
          <a:spcPct val="0"/>
        </a:spcAft>
        <a:defRPr sz="4400">
          <a:solidFill>
            <a:schemeClr val="tx2"/>
          </a:solidFill>
          <a:latin typeface="Times New Roman" pitchFamily="18" charset="0"/>
        </a:defRPr>
      </a:lvl8pPr>
      <a:lvl9pPr marL="1828800" algn="l"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bg2"/>
        </a:buClr>
        <a:buSzPct val="75000"/>
        <a:buFont typeface="Monotype Sort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bg2"/>
        </a:buClr>
        <a:buSzPct val="75000"/>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75000"/>
        <a:buFont typeface="Monotype Sort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bg2"/>
        </a:buClr>
        <a:buSzPct val="75000"/>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SzPct val="75000"/>
        <a:buChar char="•"/>
        <a:defRPr sz="2000">
          <a:solidFill>
            <a:schemeClr val="tx1"/>
          </a:solidFill>
          <a:latin typeface="+mn-lt"/>
        </a:defRPr>
      </a:lvl5pPr>
      <a:lvl6pPr marL="2514600" indent="-228600" algn="l" rtl="0" eaLnBrk="0" fontAlgn="base" hangingPunct="0">
        <a:spcBef>
          <a:spcPct val="20000"/>
        </a:spcBef>
        <a:spcAft>
          <a:spcPct val="0"/>
        </a:spcAft>
        <a:buClr>
          <a:schemeClr val="bg2"/>
        </a:buClr>
        <a:buSzPct val="75000"/>
        <a:buChar char="•"/>
        <a:defRPr sz="2000">
          <a:solidFill>
            <a:schemeClr val="tx1"/>
          </a:solidFill>
          <a:latin typeface="+mn-lt"/>
        </a:defRPr>
      </a:lvl6pPr>
      <a:lvl7pPr marL="2971800" indent="-228600" algn="l" rtl="0" eaLnBrk="0" fontAlgn="base" hangingPunct="0">
        <a:spcBef>
          <a:spcPct val="20000"/>
        </a:spcBef>
        <a:spcAft>
          <a:spcPct val="0"/>
        </a:spcAft>
        <a:buClr>
          <a:schemeClr val="bg2"/>
        </a:buClr>
        <a:buSzPct val="75000"/>
        <a:buChar char="•"/>
        <a:defRPr sz="2000">
          <a:solidFill>
            <a:schemeClr val="tx1"/>
          </a:solidFill>
          <a:latin typeface="+mn-lt"/>
        </a:defRPr>
      </a:lvl7pPr>
      <a:lvl8pPr marL="3429000" indent="-228600" algn="l" rtl="0" eaLnBrk="0" fontAlgn="base" hangingPunct="0">
        <a:spcBef>
          <a:spcPct val="20000"/>
        </a:spcBef>
        <a:spcAft>
          <a:spcPct val="0"/>
        </a:spcAft>
        <a:buClr>
          <a:schemeClr val="bg2"/>
        </a:buClr>
        <a:buSzPct val="75000"/>
        <a:buChar char="•"/>
        <a:defRPr sz="2000">
          <a:solidFill>
            <a:schemeClr val="tx1"/>
          </a:solidFill>
          <a:latin typeface="+mn-lt"/>
        </a:defRPr>
      </a:lvl8pPr>
      <a:lvl9pPr marL="3886200" indent="-228600" algn="l" rtl="0" eaLnBrk="0" fontAlgn="base" hangingPunct="0">
        <a:spcBef>
          <a:spcPct val="20000"/>
        </a:spcBef>
        <a:spcAft>
          <a:spcPct val="0"/>
        </a:spcAft>
        <a:buClr>
          <a:schemeClr val="bg2"/>
        </a:buClr>
        <a:buSzPct val="75000"/>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3"/>
          <p:cNvSpPr txBox="1">
            <a:spLocks noChangeArrowheads="1"/>
          </p:cNvSpPr>
          <p:nvPr/>
        </p:nvSpPr>
        <p:spPr bwMode="auto">
          <a:xfrm>
            <a:off x="647700" y="777037"/>
            <a:ext cx="7924800" cy="8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0" fontAlgn="base" hangingPunct="0">
              <a:lnSpc>
                <a:spcPct val="80000"/>
              </a:lnSpc>
              <a:spcBef>
                <a:spcPct val="50000"/>
              </a:spcBef>
              <a:spcAft>
                <a:spcPct val="0"/>
              </a:spcAft>
            </a:pPr>
            <a:r>
              <a:rPr lang="es-ES_tradnl" altLang="es-ES" sz="2200" i="1" dirty="0" smtClean="0">
                <a:solidFill>
                  <a:srgbClr val="000000"/>
                </a:solidFill>
                <a:latin typeface="Arial Narrow" pitchFamily="34" charset="0"/>
              </a:rPr>
              <a:t>UNIVERSIDAD PRIVADA DE TACNA</a:t>
            </a:r>
          </a:p>
          <a:p>
            <a:pPr algn="ctr" eaLnBrk="0" fontAlgn="base" hangingPunct="0">
              <a:lnSpc>
                <a:spcPct val="80000"/>
              </a:lnSpc>
              <a:spcBef>
                <a:spcPct val="50000"/>
              </a:spcBef>
              <a:spcAft>
                <a:spcPct val="0"/>
              </a:spcAft>
            </a:pPr>
            <a:r>
              <a:rPr lang="es-ES_tradnl" altLang="es-ES" sz="2200" i="1" dirty="0" smtClean="0">
                <a:solidFill>
                  <a:srgbClr val="000000"/>
                </a:solidFill>
                <a:latin typeface="Arial Narrow" pitchFamily="34" charset="0"/>
              </a:rPr>
              <a:t>FACULTAD DE CIENCIAS EMPRESARIALES</a:t>
            </a:r>
          </a:p>
        </p:txBody>
      </p:sp>
      <p:sp>
        <p:nvSpPr>
          <p:cNvPr id="52227" name="Text Box 4"/>
          <p:cNvSpPr txBox="1">
            <a:spLocks noChangeArrowheads="1"/>
          </p:cNvSpPr>
          <p:nvPr/>
        </p:nvSpPr>
        <p:spPr bwMode="auto">
          <a:xfrm>
            <a:off x="381000" y="2971800"/>
            <a:ext cx="8458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0" fontAlgn="base" hangingPunct="0">
              <a:spcBef>
                <a:spcPct val="50000"/>
              </a:spcBef>
              <a:spcAft>
                <a:spcPct val="0"/>
              </a:spcAft>
            </a:pPr>
            <a:r>
              <a:rPr lang="es-ES_tradnl" altLang="es-ES" dirty="0" smtClean="0">
                <a:solidFill>
                  <a:srgbClr val="000000"/>
                </a:solidFill>
                <a:latin typeface="Arial Narrow" pitchFamily="34" charset="0"/>
              </a:rPr>
              <a:t>ANALISIS MULTIVARIADO</a:t>
            </a:r>
          </a:p>
        </p:txBody>
      </p:sp>
      <p:sp>
        <p:nvSpPr>
          <p:cNvPr id="52228" name="Text Box 5"/>
          <p:cNvSpPr txBox="1">
            <a:spLocks noChangeArrowheads="1"/>
          </p:cNvSpPr>
          <p:nvPr/>
        </p:nvSpPr>
        <p:spPr bwMode="auto">
          <a:xfrm>
            <a:off x="762000" y="4419600"/>
            <a:ext cx="7086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0" fontAlgn="base" hangingPunct="0">
              <a:spcBef>
                <a:spcPct val="50000"/>
              </a:spcBef>
              <a:spcAft>
                <a:spcPct val="0"/>
              </a:spcAft>
            </a:pPr>
            <a:r>
              <a:rPr lang="es-ES_tradnl" altLang="es-ES" smtClean="0">
                <a:solidFill>
                  <a:srgbClr val="000000"/>
                </a:solidFill>
                <a:latin typeface="Arial Narrow" pitchFamily="34" charset="0"/>
              </a:rPr>
              <a:t>PROFESOR: Dr. ELMER LIMACHE SANDOVAL</a:t>
            </a:r>
          </a:p>
        </p:txBody>
      </p:sp>
    </p:spTree>
    <p:extLst>
      <p:ext uri="{BB962C8B-B14F-4D97-AF65-F5344CB8AC3E}">
        <p14:creationId xmlns:p14="http://schemas.microsoft.com/office/powerpoint/2010/main" val="17109005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44016" y="236569"/>
            <a:ext cx="8892480" cy="6144759"/>
          </a:xfrm>
          <a:prstGeom prst="rect">
            <a:avLst/>
          </a:prstGeom>
        </p:spPr>
        <p:txBody>
          <a:bodyPr wrap="square">
            <a:spAutoFit/>
          </a:bodyPr>
          <a:lstStyle/>
          <a:p>
            <a:pPr marL="270510" algn="just">
              <a:lnSpc>
                <a:spcPct val="115000"/>
              </a:lnSpc>
              <a:spcAft>
                <a:spcPts val="0"/>
              </a:spcAft>
            </a:pPr>
            <a:r>
              <a:rPr lang="es-ES" b="1" dirty="0" smtClean="0">
                <a:solidFill>
                  <a:srgbClr val="FF0000"/>
                </a:solidFill>
                <a:effectLst/>
                <a:latin typeface="Arial"/>
                <a:ea typeface="Times New Roman"/>
                <a:cs typeface="Times New Roman"/>
              </a:rPr>
              <a:t>Análisis de datos categóricos</a:t>
            </a:r>
            <a:endParaRPr lang="es-ES" sz="1600" dirty="0">
              <a:solidFill>
                <a:srgbClr val="FF0000"/>
              </a:solidFill>
              <a:ea typeface="Times New Roman"/>
              <a:cs typeface="Times New Roman"/>
            </a:endParaRPr>
          </a:p>
          <a:p>
            <a:pPr marL="270510" algn="just">
              <a:lnSpc>
                <a:spcPct val="115000"/>
              </a:lnSpc>
              <a:spcAft>
                <a:spcPts val="0"/>
              </a:spcAft>
            </a:pPr>
            <a:r>
              <a:rPr lang="es-ES" b="1" dirty="0" smtClean="0">
                <a:effectLst/>
                <a:latin typeface="Arial"/>
                <a:ea typeface="Times New Roman"/>
                <a:cs typeface="Times New Roman"/>
              </a:rPr>
              <a:t> </a:t>
            </a:r>
            <a:r>
              <a:rPr lang="es-ES" b="1" dirty="0" smtClean="0">
                <a:solidFill>
                  <a:srgbClr val="002060"/>
                </a:solidFill>
                <a:effectLst/>
                <a:latin typeface="Arial"/>
                <a:ea typeface="Times New Roman"/>
                <a:cs typeface="Times New Roman"/>
              </a:rPr>
              <a:t>Se utiliza para medir variables de carácter categórico (nominal) u ordinal</a:t>
            </a:r>
            <a:r>
              <a:rPr lang="es-ES" dirty="0" smtClean="0">
                <a:effectLst/>
                <a:latin typeface="Arial"/>
                <a:ea typeface="Times New Roman"/>
                <a:cs typeface="Times New Roman"/>
              </a:rPr>
              <a:t>. </a:t>
            </a:r>
            <a:r>
              <a:rPr lang="es-ES" b="1" dirty="0" smtClean="0">
                <a:solidFill>
                  <a:srgbClr val="002060"/>
                </a:solidFill>
                <a:effectLst/>
                <a:latin typeface="Arial"/>
                <a:ea typeface="Times New Roman"/>
                <a:cs typeface="Times New Roman"/>
              </a:rPr>
              <a:t>El objetivo es establecer si existe una relación entre las variables medidas.</a:t>
            </a:r>
            <a:endParaRPr lang="es-ES" sz="1600" b="1" dirty="0">
              <a:solidFill>
                <a:srgbClr val="002060"/>
              </a:solidFill>
              <a:ea typeface="Times New Roman"/>
              <a:cs typeface="Times New Roman"/>
            </a:endParaRPr>
          </a:p>
          <a:p>
            <a:pPr marL="270510" algn="just">
              <a:lnSpc>
                <a:spcPct val="115000"/>
              </a:lnSpc>
              <a:spcAft>
                <a:spcPts val="0"/>
              </a:spcAft>
            </a:pPr>
            <a:r>
              <a:rPr lang="es-ES" dirty="0" smtClean="0">
                <a:effectLst/>
                <a:latin typeface="Arial"/>
                <a:ea typeface="Times New Roman"/>
                <a:cs typeface="Times New Roman"/>
              </a:rPr>
              <a:t>Para analizar la relación entre variables cualitativas se utiliza el análisis de frecuencias de múltiples vías (análisis log-lineal). Cuando solamente hay dos variables se mide la asociación con el estadístico </a:t>
            </a:r>
            <a:r>
              <a:rPr lang="es-ES" dirty="0" smtClean="0">
                <a:effectLst/>
                <a:latin typeface="Symbol"/>
                <a:ea typeface="Times New Roman"/>
                <a:cs typeface="Arial"/>
              </a:rPr>
              <a:t>c</a:t>
            </a:r>
            <a:r>
              <a:rPr lang="es-ES" baseline="30000" dirty="0" smtClean="0">
                <a:effectLst/>
                <a:latin typeface="Arial"/>
                <a:ea typeface="Times New Roman"/>
                <a:cs typeface="Times New Roman"/>
              </a:rPr>
              <a:t>2</a:t>
            </a:r>
            <a:r>
              <a:rPr lang="es-ES" dirty="0" smtClean="0">
                <a:effectLst/>
                <a:latin typeface="Arial"/>
                <a:ea typeface="Times New Roman"/>
                <a:cs typeface="Times New Roman"/>
              </a:rPr>
              <a:t>, pero cuando el número de variables es mayor de dos, se utiliza el análisis de tablas de contingencia múltiples.</a:t>
            </a:r>
            <a:endParaRPr lang="es-ES" sz="1600" dirty="0">
              <a:ea typeface="Times New Roman"/>
              <a:cs typeface="Times New Roman"/>
            </a:endParaRPr>
          </a:p>
          <a:p>
            <a:pPr marL="270510" algn="just">
              <a:lnSpc>
                <a:spcPct val="115000"/>
              </a:lnSpc>
              <a:spcAft>
                <a:spcPts val="0"/>
              </a:spcAft>
            </a:pPr>
            <a:r>
              <a:rPr lang="es-ES" dirty="0" smtClean="0">
                <a:effectLst/>
                <a:latin typeface="Arial"/>
                <a:ea typeface="Times New Roman"/>
                <a:cs typeface="Times New Roman"/>
              </a:rPr>
              <a:t> </a:t>
            </a:r>
            <a:endParaRPr lang="es-ES" sz="1600" dirty="0">
              <a:ea typeface="Times New Roman"/>
              <a:cs typeface="Times New Roman"/>
            </a:endParaRPr>
          </a:p>
          <a:p>
            <a:pPr marL="270510" algn="just">
              <a:lnSpc>
                <a:spcPct val="115000"/>
              </a:lnSpc>
              <a:spcAft>
                <a:spcPts val="0"/>
              </a:spcAft>
            </a:pPr>
            <a:r>
              <a:rPr lang="es-ES" dirty="0" smtClean="0">
                <a:effectLst/>
                <a:latin typeface="Arial"/>
                <a:ea typeface="Times New Roman"/>
                <a:cs typeface="Times New Roman"/>
              </a:rPr>
              <a:t>El análisis de datos categóricos puede también utilizarse por la técnica de análisis por correspondencias simples o múltiples. </a:t>
            </a:r>
            <a:r>
              <a:rPr lang="es-ES" i="1" dirty="0" smtClean="0">
                <a:effectLst/>
                <a:latin typeface="Arial"/>
                <a:ea typeface="Times New Roman"/>
                <a:cs typeface="Times New Roman"/>
              </a:rPr>
              <a:t> </a:t>
            </a:r>
            <a:endParaRPr lang="es-ES" sz="1600" dirty="0">
              <a:ea typeface="Times New Roman"/>
              <a:cs typeface="Times New Roman"/>
            </a:endParaRPr>
          </a:p>
          <a:p>
            <a:pPr marL="270510" algn="just">
              <a:lnSpc>
                <a:spcPct val="115000"/>
              </a:lnSpc>
              <a:spcAft>
                <a:spcPts val="0"/>
              </a:spcAft>
            </a:pPr>
            <a:endParaRPr lang="es-ES" b="1" dirty="0" smtClean="0">
              <a:solidFill>
                <a:srgbClr val="FF0000"/>
              </a:solidFill>
              <a:effectLst/>
              <a:latin typeface="Arial"/>
              <a:ea typeface="Times New Roman"/>
              <a:cs typeface="Times New Roman"/>
            </a:endParaRPr>
          </a:p>
          <a:p>
            <a:pPr marL="270510" algn="just">
              <a:lnSpc>
                <a:spcPct val="115000"/>
              </a:lnSpc>
              <a:spcAft>
                <a:spcPts val="0"/>
              </a:spcAft>
            </a:pPr>
            <a:r>
              <a:rPr lang="es-ES" b="1" dirty="0" smtClean="0">
                <a:solidFill>
                  <a:srgbClr val="FF0000"/>
                </a:solidFill>
                <a:effectLst/>
                <a:latin typeface="Arial"/>
                <a:ea typeface="Times New Roman"/>
                <a:cs typeface="Times New Roman"/>
              </a:rPr>
              <a:t>Correlación canónica</a:t>
            </a:r>
            <a:endParaRPr lang="es-ES" sz="1600" dirty="0">
              <a:solidFill>
                <a:srgbClr val="FF0000"/>
              </a:solidFill>
              <a:ea typeface="Times New Roman"/>
              <a:cs typeface="Times New Roman"/>
            </a:endParaRPr>
          </a:p>
          <a:p>
            <a:pPr marL="270510" algn="just">
              <a:lnSpc>
                <a:spcPct val="115000"/>
              </a:lnSpc>
              <a:spcAft>
                <a:spcPts val="0"/>
              </a:spcAft>
            </a:pPr>
            <a:r>
              <a:rPr lang="es-ES" b="1" dirty="0" smtClean="0">
                <a:effectLst/>
                <a:latin typeface="Arial"/>
                <a:ea typeface="Times New Roman"/>
                <a:cs typeface="Times New Roman"/>
              </a:rPr>
              <a:t> </a:t>
            </a:r>
            <a:r>
              <a:rPr lang="es-ES" dirty="0" smtClean="0">
                <a:effectLst/>
                <a:latin typeface="Arial"/>
                <a:ea typeface="Times New Roman"/>
                <a:cs typeface="Times New Roman"/>
              </a:rPr>
              <a:t>Se mide a un grupo de sujetos dos conjuntos de variables y varias medidas. Se correlacionan combinaciones lineales de las variables de un conjunto con combinaciones lineales de las variables del otro conjunto.</a:t>
            </a:r>
            <a:endParaRPr lang="es-ES" sz="1600" dirty="0">
              <a:ea typeface="Times New Roman"/>
              <a:cs typeface="Times New Roman"/>
            </a:endParaRPr>
          </a:p>
          <a:p>
            <a:pPr marL="270510" algn="just">
              <a:lnSpc>
                <a:spcPct val="115000"/>
              </a:lnSpc>
              <a:spcAft>
                <a:spcPts val="0"/>
              </a:spcAft>
            </a:pPr>
            <a:r>
              <a:rPr lang="es-ES" i="1" dirty="0" smtClean="0">
                <a:effectLst/>
                <a:latin typeface="Arial"/>
                <a:ea typeface="Times New Roman"/>
                <a:cs typeface="Times New Roman"/>
              </a:rPr>
              <a:t> </a:t>
            </a:r>
            <a:endParaRPr lang="es-ES" sz="1600" dirty="0">
              <a:ea typeface="Times New Roman"/>
              <a:cs typeface="Times New Roman"/>
            </a:endParaRPr>
          </a:p>
          <a:p>
            <a:pPr marL="270510" algn="just">
              <a:lnSpc>
                <a:spcPct val="115000"/>
              </a:lnSpc>
              <a:spcAft>
                <a:spcPts val="0"/>
              </a:spcAft>
            </a:pPr>
            <a:r>
              <a:rPr lang="es-ES" b="1" dirty="0" smtClean="0">
                <a:solidFill>
                  <a:srgbClr val="FF0000"/>
                </a:solidFill>
                <a:effectLst/>
                <a:latin typeface="Arial"/>
                <a:ea typeface="Times New Roman"/>
                <a:cs typeface="Times New Roman"/>
              </a:rPr>
              <a:t>Análisis de conglomerados</a:t>
            </a:r>
            <a:endParaRPr lang="es-ES" sz="1600" dirty="0">
              <a:solidFill>
                <a:srgbClr val="FF0000"/>
              </a:solidFill>
              <a:ea typeface="Times New Roman"/>
              <a:cs typeface="Times New Roman"/>
            </a:endParaRPr>
          </a:p>
          <a:p>
            <a:pPr marL="270510" algn="just">
              <a:lnSpc>
                <a:spcPct val="115000"/>
              </a:lnSpc>
              <a:spcAft>
                <a:spcPts val="0"/>
              </a:spcAft>
            </a:pPr>
            <a:r>
              <a:rPr lang="es-ES" b="1" dirty="0" smtClean="0">
                <a:effectLst/>
                <a:latin typeface="Arial"/>
                <a:ea typeface="Times New Roman"/>
                <a:cs typeface="Times New Roman"/>
              </a:rPr>
              <a:t> </a:t>
            </a:r>
            <a:r>
              <a:rPr lang="es-ES" dirty="0" smtClean="0">
                <a:effectLst/>
                <a:latin typeface="Arial"/>
                <a:ea typeface="Times New Roman"/>
                <a:cs typeface="Times New Roman"/>
              </a:rPr>
              <a:t>Permite </a:t>
            </a:r>
            <a:r>
              <a:rPr lang="es-ES" b="1" dirty="0" smtClean="0">
                <a:solidFill>
                  <a:srgbClr val="002060"/>
                </a:solidFill>
                <a:effectLst/>
                <a:latin typeface="Arial"/>
                <a:ea typeface="Times New Roman"/>
                <a:cs typeface="Times New Roman"/>
              </a:rPr>
              <a:t>agrupar individuos </a:t>
            </a:r>
            <a:r>
              <a:rPr lang="es-ES" dirty="0" smtClean="0">
                <a:effectLst/>
                <a:latin typeface="Arial"/>
                <a:ea typeface="Times New Roman"/>
                <a:cs typeface="Times New Roman"/>
              </a:rPr>
              <a:t>o variables </a:t>
            </a:r>
            <a:r>
              <a:rPr lang="es-ES" b="1" dirty="0" smtClean="0">
                <a:solidFill>
                  <a:srgbClr val="002060"/>
                </a:solidFill>
                <a:effectLst/>
                <a:latin typeface="Arial"/>
                <a:ea typeface="Times New Roman"/>
                <a:cs typeface="Times New Roman"/>
              </a:rPr>
              <a:t>en función de su cercanía calculándose índices de </a:t>
            </a:r>
            <a:r>
              <a:rPr lang="es-ES" b="1" dirty="0" err="1" smtClean="0">
                <a:solidFill>
                  <a:srgbClr val="002060"/>
                </a:solidFill>
                <a:effectLst/>
                <a:latin typeface="Arial"/>
                <a:ea typeface="Times New Roman"/>
                <a:cs typeface="Times New Roman"/>
              </a:rPr>
              <a:t>similaridad</a:t>
            </a:r>
            <a:r>
              <a:rPr lang="es-ES" b="1" dirty="0" smtClean="0">
                <a:solidFill>
                  <a:srgbClr val="002060"/>
                </a:solidFill>
                <a:effectLst/>
                <a:latin typeface="Arial"/>
                <a:ea typeface="Times New Roman"/>
                <a:cs typeface="Times New Roman"/>
              </a:rPr>
              <a:t>.</a:t>
            </a:r>
            <a:endParaRPr lang="es-ES" sz="1600" b="1" dirty="0">
              <a:solidFill>
                <a:srgbClr val="002060"/>
              </a:solidFill>
              <a:ea typeface="Times New Roman"/>
              <a:cs typeface="Times New Roman"/>
            </a:endParaRPr>
          </a:p>
        </p:txBody>
      </p:sp>
    </p:spTree>
    <p:extLst>
      <p:ext uri="{BB962C8B-B14F-4D97-AF65-F5344CB8AC3E}">
        <p14:creationId xmlns:p14="http://schemas.microsoft.com/office/powerpoint/2010/main" val="32303731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467544" y="764704"/>
            <a:ext cx="8280920" cy="5507662"/>
          </a:xfrm>
          <a:prstGeom prst="rect">
            <a:avLst/>
          </a:prstGeom>
        </p:spPr>
        <p:txBody>
          <a:bodyPr wrap="square">
            <a:spAutoFit/>
          </a:bodyPr>
          <a:lstStyle/>
          <a:p>
            <a:pPr marL="270510" algn="just">
              <a:lnSpc>
                <a:spcPct val="115000"/>
              </a:lnSpc>
              <a:spcAft>
                <a:spcPts val="0"/>
              </a:spcAft>
            </a:pPr>
            <a:r>
              <a:rPr lang="es-ES" b="1" dirty="0" smtClean="0">
                <a:solidFill>
                  <a:srgbClr val="FF0000"/>
                </a:solidFill>
                <a:effectLst/>
                <a:latin typeface="Arial"/>
                <a:ea typeface="Times New Roman"/>
                <a:cs typeface="Times New Roman"/>
              </a:rPr>
              <a:t>Análisis factorial y de componentes principales</a:t>
            </a:r>
            <a:endParaRPr lang="es-ES" sz="1600" dirty="0">
              <a:solidFill>
                <a:srgbClr val="FF0000"/>
              </a:solidFill>
              <a:ea typeface="Times New Roman"/>
              <a:cs typeface="Times New Roman"/>
            </a:endParaRPr>
          </a:p>
          <a:p>
            <a:pPr marL="270510" algn="just">
              <a:lnSpc>
                <a:spcPct val="115000"/>
              </a:lnSpc>
              <a:spcAft>
                <a:spcPts val="0"/>
              </a:spcAft>
            </a:pPr>
            <a:r>
              <a:rPr lang="es-ES" b="1" dirty="0" smtClean="0">
                <a:effectLst/>
                <a:latin typeface="Arial"/>
                <a:ea typeface="Times New Roman"/>
                <a:cs typeface="Times New Roman"/>
              </a:rPr>
              <a:t> </a:t>
            </a:r>
            <a:endParaRPr lang="es-ES" sz="1600" dirty="0">
              <a:ea typeface="Times New Roman"/>
              <a:cs typeface="Times New Roman"/>
            </a:endParaRPr>
          </a:p>
          <a:p>
            <a:pPr marL="270510" algn="just">
              <a:lnSpc>
                <a:spcPct val="115000"/>
              </a:lnSpc>
              <a:spcAft>
                <a:spcPts val="0"/>
              </a:spcAft>
            </a:pPr>
            <a:r>
              <a:rPr lang="es-ES" b="1" dirty="0" smtClean="0">
                <a:solidFill>
                  <a:srgbClr val="002060"/>
                </a:solidFill>
                <a:effectLst/>
                <a:latin typeface="Arial"/>
                <a:ea typeface="Times New Roman"/>
                <a:cs typeface="Times New Roman"/>
              </a:rPr>
              <a:t>Su objetivo es reducir los datos a partir de las correlaciones para encontrar un número reducido de factores que los expliquen</a:t>
            </a:r>
            <a:r>
              <a:rPr lang="es-ES" dirty="0" smtClean="0">
                <a:effectLst/>
                <a:latin typeface="Arial"/>
                <a:ea typeface="Times New Roman"/>
                <a:cs typeface="Times New Roman"/>
              </a:rPr>
              <a:t>. En las etapas se miden las variables, se computan las correlaciones y arreglan en una matriz para posteriormente extraer los factores (que son combinaciones lineales de las variables). A veces es necesario rotar para interpretar los resultados de forma más efectiva.</a:t>
            </a:r>
            <a:endParaRPr lang="es-ES" sz="1600" dirty="0">
              <a:ea typeface="Times New Roman"/>
              <a:cs typeface="Times New Roman"/>
            </a:endParaRPr>
          </a:p>
          <a:p>
            <a:pPr marL="270510" algn="just">
              <a:lnSpc>
                <a:spcPct val="115000"/>
              </a:lnSpc>
              <a:spcAft>
                <a:spcPts val="0"/>
              </a:spcAft>
            </a:pPr>
            <a:r>
              <a:rPr lang="es-ES" u="none" strike="noStrike" dirty="0" smtClean="0">
                <a:effectLst/>
                <a:latin typeface="Arial"/>
                <a:ea typeface="Times New Roman"/>
                <a:cs typeface="Times New Roman"/>
              </a:rPr>
              <a:t> </a:t>
            </a:r>
            <a:endParaRPr lang="es-ES" sz="1600" dirty="0">
              <a:ea typeface="Times New Roman"/>
              <a:cs typeface="Times New Roman"/>
            </a:endParaRPr>
          </a:p>
          <a:p>
            <a:pPr marL="270510" algn="just">
              <a:lnSpc>
                <a:spcPct val="115000"/>
              </a:lnSpc>
              <a:spcAft>
                <a:spcPts val="0"/>
              </a:spcAft>
            </a:pPr>
            <a:r>
              <a:rPr lang="es-ES" b="1" dirty="0" smtClean="0">
                <a:solidFill>
                  <a:srgbClr val="FF0000"/>
                </a:solidFill>
                <a:effectLst/>
                <a:latin typeface="Arial"/>
                <a:ea typeface="Times New Roman"/>
                <a:cs typeface="Times New Roman"/>
              </a:rPr>
              <a:t>Análisis de supervivencia</a:t>
            </a:r>
            <a:endParaRPr lang="es-ES" sz="1600" dirty="0">
              <a:solidFill>
                <a:srgbClr val="FF0000"/>
              </a:solidFill>
              <a:ea typeface="Times New Roman"/>
              <a:cs typeface="Times New Roman"/>
            </a:endParaRPr>
          </a:p>
          <a:p>
            <a:pPr marL="270510" algn="just">
              <a:lnSpc>
                <a:spcPct val="115000"/>
              </a:lnSpc>
              <a:spcAft>
                <a:spcPts val="0"/>
              </a:spcAft>
            </a:pPr>
            <a:r>
              <a:rPr lang="es-ES" b="1" dirty="0" smtClean="0">
                <a:effectLst/>
                <a:latin typeface="Arial"/>
                <a:ea typeface="Times New Roman"/>
                <a:cs typeface="Times New Roman"/>
              </a:rPr>
              <a:t> </a:t>
            </a:r>
            <a:endParaRPr lang="es-ES" sz="1600" dirty="0">
              <a:ea typeface="Times New Roman"/>
              <a:cs typeface="Times New Roman"/>
            </a:endParaRPr>
          </a:p>
          <a:p>
            <a:pPr marL="270510" algn="just">
              <a:lnSpc>
                <a:spcPct val="115000"/>
              </a:lnSpc>
              <a:spcAft>
                <a:spcPts val="0"/>
              </a:spcAft>
            </a:pPr>
            <a:r>
              <a:rPr lang="es-ES" dirty="0" smtClean="0">
                <a:effectLst/>
                <a:latin typeface="Arial"/>
                <a:ea typeface="Times New Roman"/>
                <a:cs typeface="Times New Roman"/>
              </a:rPr>
              <a:t>El interés se centra en establecer el tiempo necesario que ha de transcurrir para que ocurra algo. Trata de describir la proporción de casos en diferentes momentos del tiempo que permanecen en el estudio. A menudo se emplea más de un grupo. El análisis presenta curvas de supervivencia para cada grupo, aunque también es posible realizar pruebas estadísticas para comparar los grupos.</a:t>
            </a:r>
            <a:endParaRPr lang="es-ES" sz="1600" dirty="0">
              <a:ea typeface="Times New Roman"/>
              <a:cs typeface="Times New Roman"/>
            </a:endParaRPr>
          </a:p>
        </p:txBody>
      </p:sp>
    </p:spTree>
    <p:extLst>
      <p:ext uri="{BB962C8B-B14F-4D97-AF65-F5344CB8AC3E}">
        <p14:creationId xmlns:p14="http://schemas.microsoft.com/office/powerpoint/2010/main" val="40454512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2987824" y="404664"/>
            <a:ext cx="2531462" cy="410882"/>
          </a:xfrm>
          <a:prstGeom prst="rect">
            <a:avLst/>
          </a:prstGeom>
        </p:spPr>
        <p:txBody>
          <a:bodyPr wrap="none">
            <a:spAutoFit/>
          </a:bodyPr>
          <a:lstStyle/>
          <a:p>
            <a:pPr algn="just">
              <a:lnSpc>
                <a:spcPct val="115000"/>
              </a:lnSpc>
              <a:spcAft>
                <a:spcPts val="0"/>
              </a:spcAft>
            </a:pPr>
            <a:r>
              <a:rPr lang="es-ES" b="1" dirty="0" smtClean="0">
                <a:solidFill>
                  <a:srgbClr val="FF0000"/>
                </a:solidFill>
                <a:effectLst/>
                <a:latin typeface="Arial"/>
                <a:ea typeface="Times New Roman"/>
                <a:cs typeface="Times New Roman"/>
              </a:rPr>
              <a:t>Definiciones básicas </a:t>
            </a:r>
            <a:endParaRPr lang="es-ES" sz="1600" dirty="0">
              <a:ea typeface="Times New Roman"/>
              <a:cs typeface="Times New Roman"/>
            </a:endParaRPr>
          </a:p>
        </p:txBody>
      </p:sp>
      <p:sp>
        <p:nvSpPr>
          <p:cNvPr id="5" name="4 Rectángulo"/>
          <p:cNvSpPr/>
          <p:nvPr/>
        </p:nvSpPr>
        <p:spPr>
          <a:xfrm>
            <a:off x="683568" y="1312267"/>
            <a:ext cx="8064896" cy="2322174"/>
          </a:xfrm>
          <a:prstGeom prst="rect">
            <a:avLst/>
          </a:prstGeom>
        </p:spPr>
        <p:txBody>
          <a:bodyPr wrap="square">
            <a:spAutoFit/>
          </a:bodyPr>
          <a:lstStyle/>
          <a:p>
            <a:pPr marL="180340" algn="just">
              <a:lnSpc>
                <a:spcPct val="115000"/>
              </a:lnSpc>
              <a:spcAft>
                <a:spcPts val="0"/>
              </a:spcAft>
            </a:pPr>
            <a:r>
              <a:rPr lang="es-ES" b="1" dirty="0" smtClean="0">
                <a:effectLst/>
                <a:latin typeface="Arial"/>
                <a:ea typeface="Times New Roman"/>
                <a:cs typeface="Times New Roman"/>
              </a:rPr>
              <a:t>Variables</a:t>
            </a:r>
            <a:endParaRPr lang="es-ES" sz="1600" dirty="0">
              <a:ea typeface="Times New Roman"/>
              <a:cs typeface="Times New Roman"/>
            </a:endParaRPr>
          </a:p>
          <a:p>
            <a:pPr marL="180340" algn="just">
              <a:lnSpc>
                <a:spcPct val="115000"/>
              </a:lnSpc>
              <a:spcAft>
                <a:spcPts val="0"/>
              </a:spcAft>
            </a:pPr>
            <a:r>
              <a:rPr lang="es-ES" dirty="0" smtClean="0">
                <a:effectLst/>
                <a:latin typeface="Arial"/>
                <a:ea typeface="Times New Roman"/>
                <a:cs typeface="Times New Roman"/>
              </a:rPr>
              <a:t>Se denomina así a una característica de los individuos de una población. En general suelen dividirse en cualitativas (cuando </a:t>
            </a:r>
            <a:r>
              <a:rPr lang="es-ES" b="1" dirty="0" smtClean="0">
                <a:solidFill>
                  <a:srgbClr val="002060"/>
                </a:solidFill>
                <a:effectLst/>
                <a:latin typeface="Arial"/>
                <a:ea typeface="Times New Roman"/>
                <a:cs typeface="Times New Roman"/>
              </a:rPr>
              <a:t>la característica no es métrica</a:t>
            </a:r>
            <a:r>
              <a:rPr lang="es-ES" dirty="0" smtClean="0">
                <a:effectLst/>
                <a:latin typeface="Arial"/>
                <a:ea typeface="Times New Roman"/>
                <a:cs typeface="Times New Roman"/>
              </a:rPr>
              <a:t>, y solo puede designarse las categorías, por lo que toman el nombre de categóricas), y cuantitativas (cuando </a:t>
            </a:r>
            <a:r>
              <a:rPr lang="es-ES" b="1" dirty="0" smtClean="0">
                <a:solidFill>
                  <a:srgbClr val="002060"/>
                </a:solidFill>
                <a:effectLst/>
                <a:latin typeface="Arial"/>
                <a:ea typeface="Times New Roman"/>
                <a:cs typeface="Times New Roman"/>
              </a:rPr>
              <a:t>la característica es métrica</a:t>
            </a:r>
            <a:r>
              <a:rPr lang="es-ES" dirty="0" smtClean="0">
                <a:effectLst/>
                <a:latin typeface="Arial"/>
                <a:ea typeface="Times New Roman"/>
                <a:cs typeface="Times New Roman"/>
              </a:rPr>
              <a:t>, y se expresan por números enteros o reales dando lugar a las cuantitativas discretas y continuas. Suelen ser denominadas numéricas).</a:t>
            </a:r>
            <a:endParaRPr lang="es-ES" sz="1600" dirty="0">
              <a:ea typeface="Times New Roman"/>
              <a:cs typeface="Times New Roman"/>
            </a:endParaRPr>
          </a:p>
        </p:txBody>
      </p:sp>
    </p:spTree>
    <p:extLst>
      <p:ext uri="{BB962C8B-B14F-4D97-AF65-F5344CB8AC3E}">
        <p14:creationId xmlns:p14="http://schemas.microsoft.com/office/powerpoint/2010/main" val="28669068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5496" y="53468"/>
            <a:ext cx="8928992" cy="6417141"/>
          </a:xfrm>
          <a:prstGeom prst="rect">
            <a:avLst/>
          </a:prstGeom>
        </p:spPr>
        <p:txBody>
          <a:bodyPr wrap="square">
            <a:spAutoFit/>
          </a:bodyPr>
          <a:lstStyle/>
          <a:p>
            <a:pPr marL="180340" algn="just">
              <a:lnSpc>
                <a:spcPct val="115000"/>
              </a:lnSpc>
              <a:spcAft>
                <a:spcPts val="0"/>
              </a:spcAft>
            </a:pPr>
            <a:r>
              <a:rPr lang="es-ES" sz="2400" b="1" dirty="0" smtClean="0">
                <a:solidFill>
                  <a:srgbClr val="FF0000"/>
                </a:solidFill>
                <a:effectLst/>
                <a:latin typeface="Arial"/>
                <a:ea typeface="Times New Roman"/>
                <a:cs typeface="Times New Roman"/>
              </a:rPr>
              <a:t>Medición de variables</a:t>
            </a:r>
            <a:endParaRPr lang="es-ES" sz="2400" dirty="0">
              <a:solidFill>
                <a:srgbClr val="FF0000"/>
              </a:solidFill>
              <a:ea typeface="Times New Roman"/>
              <a:cs typeface="Times New Roman"/>
            </a:endParaRPr>
          </a:p>
          <a:p>
            <a:pPr marL="180340" algn="just">
              <a:lnSpc>
                <a:spcPct val="115000"/>
              </a:lnSpc>
              <a:spcAft>
                <a:spcPts val="0"/>
              </a:spcAft>
            </a:pPr>
            <a:r>
              <a:rPr lang="es-ES" dirty="0" smtClean="0">
                <a:effectLst/>
                <a:latin typeface="Arial"/>
                <a:ea typeface="Times New Roman"/>
                <a:cs typeface="Times New Roman"/>
              </a:rPr>
              <a:t>Para la medición de variables se utilizan las diferentes escalas como son:</a:t>
            </a:r>
            <a:endParaRPr lang="es-ES" sz="1600" dirty="0">
              <a:ea typeface="Times New Roman"/>
              <a:cs typeface="Times New Roman"/>
            </a:endParaRPr>
          </a:p>
          <a:p>
            <a:pPr marL="180340" algn="just">
              <a:lnSpc>
                <a:spcPct val="115000"/>
              </a:lnSpc>
              <a:spcAft>
                <a:spcPts val="0"/>
              </a:spcAft>
            </a:pPr>
            <a:r>
              <a:rPr lang="es-ES" dirty="0" smtClean="0">
                <a:effectLst/>
                <a:latin typeface="Arial"/>
                <a:ea typeface="Times New Roman"/>
                <a:cs typeface="Times New Roman"/>
              </a:rPr>
              <a:t> </a:t>
            </a:r>
            <a:endParaRPr lang="es-ES" sz="1600" dirty="0">
              <a:ea typeface="Times New Roman"/>
              <a:cs typeface="Times New Roman"/>
            </a:endParaRPr>
          </a:p>
          <a:p>
            <a:pPr marL="342900" lvl="0" indent="-342900" algn="just">
              <a:spcAft>
                <a:spcPts val="0"/>
              </a:spcAft>
              <a:buFont typeface="+mj-lt"/>
              <a:buAutoNum type="arabicPeriod"/>
            </a:pPr>
            <a:r>
              <a:rPr lang="es-PE" dirty="0" smtClean="0">
                <a:solidFill>
                  <a:srgbClr val="FF0000"/>
                </a:solidFill>
                <a:effectLst/>
                <a:latin typeface="Arial"/>
                <a:ea typeface="Times New Roman"/>
              </a:rPr>
              <a:t>Escala Nominal</a:t>
            </a:r>
            <a:r>
              <a:rPr lang="es-PE" dirty="0" smtClean="0">
                <a:effectLst/>
                <a:latin typeface="Arial"/>
                <a:ea typeface="Times New Roman"/>
              </a:rPr>
              <a:t>: Sólo distinguen entre varias categorías, sin que exista ninguna jerarquía entre ellas. Ejemplos: la variable género: mujer, hombre. La variable colores: azul, violeta, amarillo, etc. </a:t>
            </a:r>
            <a:r>
              <a:rPr lang="es-PE" dirty="0">
                <a:latin typeface="Arial"/>
                <a:ea typeface="Times New Roman"/>
              </a:rPr>
              <a:t>N</a:t>
            </a:r>
            <a:r>
              <a:rPr lang="es-PE" dirty="0" smtClean="0">
                <a:effectLst/>
                <a:latin typeface="Arial"/>
                <a:ea typeface="Times New Roman"/>
              </a:rPr>
              <a:t>o tiene sentido hallar medias o varianzas. Tan sólo modas, números de casos y las llamadas relaciones de contingencia.</a:t>
            </a:r>
            <a:endParaRPr lang="es-ES" dirty="0"/>
          </a:p>
          <a:p>
            <a:pPr marL="342900" lvl="0" indent="-342900" algn="just">
              <a:spcAft>
                <a:spcPts val="0"/>
              </a:spcAft>
              <a:buFont typeface="+mj-lt"/>
              <a:buAutoNum type="arabicPeriod"/>
            </a:pPr>
            <a:r>
              <a:rPr lang="es-PE" dirty="0" smtClean="0">
                <a:solidFill>
                  <a:srgbClr val="FF0000"/>
                </a:solidFill>
                <a:effectLst/>
                <a:latin typeface="Arial"/>
                <a:ea typeface="Times New Roman"/>
              </a:rPr>
              <a:t>Escala Ordinal</a:t>
            </a:r>
            <a:r>
              <a:rPr lang="es-PE" dirty="0" smtClean="0">
                <a:effectLst/>
                <a:latin typeface="Arial"/>
                <a:ea typeface="Times New Roman"/>
              </a:rPr>
              <a:t>: Además de distinguir distintas categorías para una variable, se puede distinguir una relación de orden entre ellas. Por ejemplo, la variable tamaño de letra en un procesador de texto: menuda, pequeña, normal, grande y </a:t>
            </a:r>
            <a:r>
              <a:rPr lang="es-PE" dirty="0" err="1" smtClean="0">
                <a:effectLst/>
                <a:latin typeface="Arial"/>
                <a:ea typeface="Times New Roman"/>
              </a:rPr>
              <a:t>extragrande</a:t>
            </a:r>
            <a:r>
              <a:rPr lang="es-PE" dirty="0" smtClean="0">
                <a:effectLst/>
                <a:latin typeface="Arial"/>
                <a:ea typeface="Times New Roman"/>
              </a:rPr>
              <a:t>. Podríamos recodificarla como 1, 2, 3, 4 y 5 y establecer una relación de orden: 1</a:t>
            </a:r>
            <a:r>
              <a:rPr lang="es-PE" dirty="0" smtClean="0">
                <a:effectLst/>
                <a:latin typeface="Arial"/>
                <a:ea typeface="Cmmi12"/>
              </a:rPr>
              <a:t>&lt;</a:t>
            </a:r>
            <a:r>
              <a:rPr lang="es-PE" dirty="0" smtClean="0">
                <a:effectLst/>
                <a:latin typeface="Arial"/>
                <a:ea typeface="Times New Roman"/>
              </a:rPr>
              <a:t>2</a:t>
            </a:r>
            <a:r>
              <a:rPr lang="es-PE" dirty="0" smtClean="0">
                <a:effectLst/>
                <a:latin typeface="Arial"/>
                <a:ea typeface="Cmmi12"/>
              </a:rPr>
              <a:t>&lt;</a:t>
            </a:r>
            <a:r>
              <a:rPr lang="es-PE" dirty="0" smtClean="0">
                <a:effectLst/>
                <a:latin typeface="Arial"/>
                <a:ea typeface="Times New Roman"/>
              </a:rPr>
              <a:t>3</a:t>
            </a:r>
            <a:r>
              <a:rPr lang="es-PE" dirty="0" smtClean="0">
                <a:effectLst/>
                <a:latin typeface="Arial"/>
                <a:ea typeface="Cmmi12"/>
              </a:rPr>
              <a:t>&lt;</a:t>
            </a:r>
            <a:r>
              <a:rPr lang="es-PE" dirty="0" smtClean="0">
                <a:effectLst/>
                <a:latin typeface="Arial"/>
                <a:ea typeface="Times New Roman"/>
              </a:rPr>
              <a:t>4</a:t>
            </a:r>
            <a:r>
              <a:rPr lang="es-PE" dirty="0" smtClean="0">
                <a:effectLst/>
                <a:latin typeface="Arial"/>
                <a:ea typeface="Cmmi12"/>
              </a:rPr>
              <a:t>&lt;</a:t>
            </a:r>
            <a:r>
              <a:rPr lang="es-PE" dirty="0" smtClean="0">
                <a:effectLst/>
                <a:latin typeface="Arial"/>
                <a:ea typeface="Times New Roman"/>
              </a:rPr>
              <a:t>5. Sin embargo, no se tiene la misma diferencia entre grande y </a:t>
            </a:r>
            <a:r>
              <a:rPr lang="es-PE" dirty="0" err="1" smtClean="0">
                <a:effectLst/>
                <a:latin typeface="Arial"/>
                <a:ea typeface="Times New Roman"/>
              </a:rPr>
              <a:t>extragrande</a:t>
            </a:r>
            <a:r>
              <a:rPr lang="es-PE" dirty="0" smtClean="0">
                <a:effectLst/>
                <a:latin typeface="Arial"/>
                <a:ea typeface="Times New Roman"/>
              </a:rPr>
              <a:t> 5</a:t>
            </a:r>
            <a:r>
              <a:rPr lang="es-PE" dirty="0" smtClean="0">
                <a:effectLst/>
                <a:latin typeface="Arial"/>
                <a:ea typeface="cmsy10"/>
              </a:rPr>
              <a:t>−</a:t>
            </a:r>
            <a:r>
              <a:rPr lang="es-PE" dirty="0" smtClean="0">
                <a:effectLst/>
                <a:latin typeface="Arial"/>
                <a:ea typeface="Times New Roman"/>
              </a:rPr>
              <a:t>4 = 1, que entre pequeña y menuda 2</a:t>
            </a:r>
            <a:r>
              <a:rPr lang="es-PE" dirty="0" smtClean="0">
                <a:effectLst/>
                <a:latin typeface="Arial"/>
                <a:ea typeface="cmsy10"/>
              </a:rPr>
              <a:t>−</a:t>
            </a:r>
            <a:r>
              <a:rPr lang="es-PE" dirty="0" smtClean="0">
                <a:effectLst/>
                <a:latin typeface="Arial"/>
                <a:ea typeface="Times New Roman"/>
              </a:rPr>
              <a:t>1 = 1, aunque los números coincidan. Sólo se puede decir que una es mayor que la otra</a:t>
            </a:r>
            <a:r>
              <a:rPr lang="es-ES" dirty="0" smtClean="0">
                <a:effectLst/>
                <a:latin typeface="Arial"/>
                <a:ea typeface="Times New Roman"/>
              </a:rPr>
              <a:t>.</a:t>
            </a:r>
            <a:endParaRPr lang="es-ES" dirty="0"/>
          </a:p>
          <a:p>
            <a:pPr marL="342900" lvl="0" indent="-342900" algn="just">
              <a:spcAft>
                <a:spcPts val="0"/>
              </a:spcAft>
              <a:buFont typeface="+mj-lt"/>
              <a:buAutoNum type="arabicPeriod"/>
            </a:pPr>
            <a:r>
              <a:rPr lang="es-PE" dirty="0" smtClean="0">
                <a:solidFill>
                  <a:srgbClr val="FF0000"/>
                </a:solidFill>
                <a:effectLst/>
                <a:latin typeface="Arial"/>
                <a:ea typeface="Times New Roman"/>
              </a:rPr>
              <a:t>Escala de Intervalo</a:t>
            </a:r>
            <a:r>
              <a:rPr lang="es-PE" dirty="0" smtClean="0">
                <a:effectLst/>
                <a:latin typeface="Arial"/>
                <a:ea typeface="Times New Roman"/>
              </a:rPr>
              <a:t>: Además de contener las características de las dos anteriores (distingue entre valores y entre la jerarquía de valores) añade el hecho de dotar de sentido a la diferencia entre los valores de la variable. Es decir, la distancia o diferencia entre dos valores consecutivos de la variable es siempre el  mismo. </a:t>
            </a:r>
            <a:r>
              <a:rPr lang="es-PE" dirty="0" smtClean="0">
                <a:effectLst/>
                <a:latin typeface="Arial"/>
                <a:ea typeface="Times New Roman"/>
                <a:cs typeface="Times New Roman"/>
              </a:rPr>
              <a:t> </a:t>
            </a:r>
            <a:endParaRPr lang="es-ES" sz="1600" dirty="0">
              <a:ea typeface="Times New Roman"/>
              <a:cs typeface="Times New Roman"/>
            </a:endParaRPr>
          </a:p>
          <a:p>
            <a:pPr marL="342900" lvl="0" indent="-342900" algn="just">
              <a:spcAft>
                <a:spcPts val="0"/>
              </a:spcAft>
              <a:buFont typeface="+mj-lt"/>
              <a:buAutoNum type="arabicPeriod"/>
            </a:pPr>
            <a:r>
              <a:rPr lang="es-PE" dirty="0" smtClean="0">
                <a:solidFill>
                  <a:srgbClr val="FF0000"/>
                </a:solidFill>
                <a:effectLst/>
                <a:latin typeface="Arial"/>
                <a:ea typeface="Times New Roman"/>
              </a:rPr>
              <a:t>Escala de razón</a:t>
            </a:r>
            <a:r>
              <a:rPr lang="es-PE" dirty="0" smtClean="0">
                <a:effectLst/>
                <a:latin typeface="Arial"/>
                <a:ea typeface="Times New Roman"/>
              </a:rPr>
              <a:t>: Son idénticas a las anteriores salvo que presentan un origen absoluto de medida. En estas variables tiene sentido tomar fracciones de sus valores o razones. Se puede decir que un valor es el doble que otro. Por ej. la edad expresada en años: el 0 tendría el sentido de una persona no nacida. </a:t>
            </a:r>
            <a:endParaRPr lang="es-ES" dirty="0">
              <a:effectLst/>
            </a:endParaRPr>
          </a:p>
        </p:txBody>
      </p:sp>
    </p:spTree>
    <p:extLst>
      <p:ext uri="{BB962C8B-B14F-4D97-AF65-F5344CB8AC3E}">
        <p14:creationId xmlns:p14="http://schemas.microsoft.com/office/powerpoint/2010/main" val="24460008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131840" y="620688"/>
            <a:ext cx="2239074" cy="410882"/>
          </a:xfrm>
          <a:prstGeom prst="rect">
            <a:avLst/>
          </a:prstGeom>
        </p:spPr>
        <p:txBody>
          <a:bodyPr wrap="none">
            <a:spAutoFit/>
          </a:bodyPr>
          <a:lstStyle/>
          <a:p>
            <a:pPr marL="180340" algn="just">
              <a:lnSpc>
                <a:spcPct val="115000"/>
              </a:lnSpc>
              <a:spcAft>
                <a:spcPts val="0"/>
              </a:spcAft>
            </a:pPr>
            <a:r>
              <a:rPr lang="es-ES" b="1" dirty="0" smtClean="0">
                <a:solidFill>
                  <a:srgbClr val="FF0000"/>
                </a:solidFill>
                <a:effectLst/>
                <a:latin typeface="Arial"/>
                <a:ea typeface="Times New Roman"/>
                <a:cs typeface="Times New Roman"/>
              </a:rPr>
              <a:t>Álgebra matricial</a:t>
            </a:r>
            <a:endParaRPr lang="es-ES" sz="1600" dirty="0">
              <a:ea typeface="Times New Roman"/>
              <a:cs typeface="Times New Roman"/>
            </a:endParaRPr>
          </a:p>
        </p:txBody>
      </p:sp>
      <p:sp>
        <p:nvSpPr>
          <p:cNvPr id="7" name="6 Rectángulo"/>
          <p:cNvSpPr/>
          <p:nvPr/>
        </p:nvSpPr>
        <p:spPr>
          <a:xfrm>
            <a:off x="827584" y="1152993"/>
            <a:ext cx="7488832" cy="2640723"/>
          </a:xfrm>
          <a:prstGeom prst="rect">
            <a:avLst/>
          </a:prstGeom>
        </p:spPr>
        <p:txBody>
          <a:bodyPr wrap="square">
            <a:spAutoFit/>
          </a:bodyPr>
          <a:lstStyle/>
          <a:p>
            <a:pPr marL="180340" algn="just">
              <a:lnSpc>
                <a:spcPct val="115000"/>
              </a:lnSpc>
              <a:spcAft>
                <a:spcPts val="0"/>
              </a:spcAft>
            </a:pPr>
            <a:r>
              <a:rPr lang="es-PE" dirty="0" smtClean="0">
                <a:effectLst/>
                <a:latin typeface="Arial"/>
                <a:ea typeface="Times New Roman"/>
                <a:cs typeface="Times New Roman"/>
              </a:rPr>
              <a:t>En el análisis multivariado se presentan de forma habitual </a:t>
            </a:r>
            <a:r>
              <a:rPr lang="es-PE" b="1" dirty="0" smtClean="0">
                <a:effectLst/>
                <a:latin typeface="Arial"/>
                <a:ea typeface="Times New Roman"/>
                <a:cs typeface="Times New Roman"/>
              </a:rPr>
              <a:t>matrices</a:t>
            </a:r>
            <a:r>
              <a:rPr lang="es-PE" dirty="0" smtClean="0">
                <a:effectLst/>
                <a:latin typeface="Arial"/>
                <a:ea typeface="Times New Roman"/>
                <a:cs typeface="Times New Roman"/>
              </a:rPr>
              <a:t> que son </a:t>
            </a:r>
            <a:r>
              <a:rPr lang="es-PE" b="1" dirty="0" smtClean="0">
                <a:solidFill>
                  <a:srgbClr val="002060"/>
                </a:solidFill>
                <a:effectLst/>
                <a:latin typeface="Arial"/>
                <a:ea typeface="Times New Roman"/>
                <a:cs typeface="Times New Roman"/>
              </a:rPr>
              <a:t>disposiciones rectangulares de caracteres en filas y columnas</a:t>
            </a:r>
            <a:r>
              <a:rPr lang="es-PE" dirty="0" smtClean="0">
                <a:effectLst/>
                <a:latin typeface="Arial"/>
                <a:ea typeface="Times New Roman"/>
                <a:cs typeface="Times New Roman"/>
              </a:rPr>
              <a:t>. Las columnas representan las variables en estudio y las filas los individuos. En general, se toman varias variables aleatorias o mediciones que ocupan una serie de columnas y estas mediciones se consideran sobre una serie de objetos o individuos. Por ejemplo, se toman 5 personas y se mide su edad (</a:t>
            </a:r>
            <a:r>
              <a:rPr lang="es-PE" dirty="0" smtClean="0">
                <a:effectLst/>
                <a:latin typeface="Arial"/>
                <a:ea typeface="Cmmi12"/>
                <a:cs typeface="Times New Roman"/>
              </a:rPr>
              <a:t>X</a:t>
            </a:r>
            <a:r>
              <a:rPr lang="es-PE" baseline="-25000" dirty="0" smtClean="0">
                <a:effectLst/>
                <a:latin typeface="Arial"/>
                <a:ea typeface="Times New Roman"/>
                <a:cs typeface="Times New Roman"/>
              </a:rPr>
              <a:t>1</a:t>
            </a:r>
            <a:r>
              <a:rPr lang="es-PE" dirty="0" smtClean="0">
                <a:effectLst/>
                <a:latin typeface="Arial"/>
                <a:ea typeface="Times New Roman"/>
                <a:cs typeface="Times New Roman"/>
              </a:rPr>
              <a:t>), su promedio ponderado de notas (</a:t>
            </a:r>
            <a:r>
              <a:rPr lang="es-PE" dirty="0" smtClean="0">
                <a:effectLst/>
                <a:latin typeface="Arial"/>
                <a:ea typeface="Cmmi12"/>
                <a:cs typeface="Times New Roman"/>
              </a:rPr>
              <a:t>X</a:t>
            </a:r>
            <a:r>
              <a:rPr lang="es-PE" baseline="-25000" dirty="0" smtClean="0">
                <a:effectLst/>
                <a:latin typeface="Arial"/>
                <a:ea typeface="Times New Roman"/>
                <a:cs typeface="Times New Roman"/>
              </a:rPr>
              <a:t>2</a:t>
            </a:r>
            <a:r>
              <a:rPr lang="es-PE" dirty="0" smtClean="0">
                <a:effectLst/>
                <a:latin typeface="Arial"/>
                <a:ea typeface="Times New Roman"/>
                <a:cs typeface="Times New Roman"/>
              </a:rPr>
              <a:t>) y el género (</a:t>
            </a:r>
            <a:r>
              <a:rPr lang="es-PE" dirty="0" smtClean="0">
                <a:effectLst/>
                <a:latin typeface="Arial"/>
                <a:ea typeface="Cmmi12"/>
                <a:cs typeface="Times New Roman"/>
              </a:rPr>
              <a:t>X</a:t>
            </a:r>
            <a:r>
              <a:rPr lang="es-PE" baseline="-25000" dirty="0" smtClean="0">
                <a:effectLst/>
                <a:latin typeface="Arial"/>
                <a:ea typeface="Times New Roman"/>
                <a:cs typeface="Times New Roman"/>
              </a:rPr>
              <a:t>3</a:t>
            </a:r>
            <a:r>
              <a:rPr lang="es-PE" dirty="0" smtClean="0">
                <a:effectLst/>
                <a:latin typeface="Arial"/>
                <a:ea typeface="Times New Roman"/>
                <a:cs typeface="Times New Roman"/>
              </a:rPr>
              <a:t>). Se obtiene:</a:t>
            </a:r>
            <a:endParaRPr lang="es-ES" sz="1600" dirty="0">
              <a:ea typeface="Times New Roman"/>
              <a:cs typeface="Times New Roman"/>
            </a:endParaRPr>
          </a:p>
        </p:txBody>
      </p:sp>
      <p:graphicFrame>
        <p:nvGraphicFramePr>
          <p:cNvPr id="8" name="7 Tabla"/>
          <p:cNvGraphicFramePr>
            <a:graphicFrameLocks noGrp="1"/>
          </p:cNvGraphicFramePr>
          <p:nvPr>
            <p:extLst>
              <p:ext uri="{D42A27DB-BD31-4B8C-83A1-F6EECF244321}">
                <p14:modId xmlns:p14="http://schemas.microsoft.com/office/powerpoint/2010/main" val="4010887734"/>
              </p:ext>
            </p:extLst>
          </p:nvPr>
        </p:nvGraphicFramePr>
        <p:xfrm>
          <a:off x="3654425" y="4581128"/>
          <a:ext cx="1997695" cy="841248"/>
        </p:xfrm>
        <a:graphic>
          <a:graphicData uri="http://schemas.openxmlformats.org/drawingml/2006/table">
            <a:tbl>
              <a:tblPr firstRow="1" firstCol="1" bandRow="1"/>
              <a:tblGrid>
                <a:gridCol w="393700"/>
                <a:gridCol w="539750"/>
                <a:gridCol w="560189"/>
                <a:gridCol w="504056"/>
              </a:tblGrid>
              <a:tr h="0">
                <a:tc>
                  <a:txBody>
                    <a:bodyPr/>
                    <a:lstStyle/>
                    <a:p>
                      <a:pPr algn="just">
                        <a:lnSpc>
                          <a:spcPct val="115000"/>
                        </a:lnSpc>
                        <a:spcAft>
                          <a:spcPts val="0"/>
                        </a:spcAft>
                      </a:pPr>
                      <a:r>
                        <a:rPr lang="es-ES" sz="1200" dirty="0">
                          <a:effectLst/>
                          <a:latin typeface="Arial"/>
                          <a:ea typeface="Times New Roman"/>
                          <a:cs typeface="Times New Roman"/>
                        </a:rPr>
                        <a:t> </a:t>
                      </a:r>
                      <a:endParaRPr lang="es-ES"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1200" b="1" dirty="0">
                          <a:solidFill>
                            <a:srgbClr val="FF0000"/>
                          </a:solidFill>
                          <a:effectLst/>
                          <a:latin typeface="Arial"/>
                          <a:ea typeface="Times New Roman"/>
                          <a:cs typeface="Times New Roman"/>
                        </a:rPr>
                        <a:t>X</a:t>
                      </a:r>
                      <a:r>
                        <a:rPr lang="es-ES" sz="1200" b="1" baseline="-25000" dirty="0">
                          <a:solidFill>
                            <a:srgbClr val="FF0000"/>
                          </a:solidFill>
                          <a:effectLst/>
                          <a:latin typeface="Arial"/>
                          <a:ea typeface="Times New Roman"/>
                          <a:cs typeface="Times New Roman"/>
                        </a:rPr>
                        <a:t>1</a:t>
                      </a:r>
                      <a:endParaRPr lang="es-ES" sz="1100" b="1" dirty="0">
                        <a:solidFill>
                          <a:srgbClr val="FF0000"/>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1200" b="1" dirty="0">
                          <a:solidFill>
                            <a:srgbClr val="FF0000"/>
                          </a:solidFill>
                          <a:effectLst/>
                          <a:latin typeface="Arial"/>
                          <a:ea typeface="Times New Roman"/>
                          <a:cs typeface="Times New Roman"/>
                        </a:rPr>
                        <a:t>X</a:t>
                      </a:r>
                      <a:r>
                        <a:rPr lang="es-ES" sz="1200" b="1" baseline="-25000" dirty="0">
                          <a:solidFill>
                            <a:srgbClr val="FF0000"/>
                          </a:solidFill>
                          <a:effectLst/>
                          <a:latin typeface="Arial"/>
                          <a:ea typeface="Times New Roman"/>
                          <a:cs typeface="Times New Roman"/>
                        </a:rPr>
                        <a:t>2</a:t>
                      </a:r>
                      <a:endParaRPr lang="es-ES" sz="1100" b="1" dirty="0">
                        <a:solidFill>
                          <a:srgbClr val="FF0000"/>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15000"/>
                        </a:lnSpc>
                        <a:spcAft>
                          <a:spcPts val="0"/>
                        </a:spcAft>
                      </a:pPr>
                      <a:r>
                        <a:rPr lang="es-ES" sz="1200" b="1" dirty="0">
                          <a:solidFill>
                            <a:srgbClr val="FF0000"/>
                          </a:solidFill>
                          <a:effectLst/>
                          <a:latin typeface="Arial"/>
                          <a:ea typeface="Times New Roman"/>
                          <a:cs typeface="Times New Roman"/>
                        </a:rPr>
                        <a:t>X</a:t>
                      </a:r>
                      <a:r>
                        <a:rPr lang="es-ES" sz="1200" b="1" baseline="-25000" dirty="0">
                          <a:solidFill>
                            <a:srgbClr val="FF0000"/>
                          </a:solidFill>
                          <a:effectLst/>
                          <a:latin typeface="Arial"/>
                          <a:ea typeface="Times New Roman"/>
                          <a:cs typeface="Times New Roman"/>
                        </a:rPr>
                        <a:t>3</a:t>
                      </a:r>
                      <a:endParaRPr lang="es-ES" sz="1100" b="1" dirty="0">
                        <a:solidFill>
                          <a:srgbClr val="FF0000"/>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lnSpc>
                          <a:spcPct val="115000"/>
                        </a:lnSpc>
                        <a:spcAft>
                          <a:spcPts val="0"/>
                        </a:spcAft>
                      </a:pPr>
                      <a:r>
                        <a:rPr lang="es-ES" sz="1200" b="1" dirty="0">
                          <a:solidFill>
                            <a:srgbClr val="002060"/>
                          </a:solidFill>
                          <a:effectLst/>
                          <a:latin typeface="Arial"/>
                          <a:ea typeface="Times New Roman"/>
                          <a:cs typeface="Times New Roman"/>
                        </a:rPr>
                        <a:t>1</a:t>
                      </a:r>
                      <a:endParaRPr lang="es-ES" sz="1100" b="1" dirty="0">
                        <a:solidFill>
                          <a:srgbClr val="002060"/>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1200">
                          <a:effectLst/>
                          <a:latin typeface="Arial"/>
                          <a:ea typeface="Times New Roman"/>
                          <a:cs typeface="Times New Roman"/>
                        </a:rPr>
                        <a:t>18</a:t>
                      </a:r>
                      <a:endParaRPr lang="es-ES"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1200" dirty="0">
                          <a:effectLst/>
                          <a:latin typeface="Arial"/>
                          <a:ea typeface="Times New Roman"/>
                          <a:cs typeface="Times New Roman"/>
                        </a:rPr>
                        <a:t>15.35</a:t>
                      </a:r>
                      <a:endParaRPr lang="es-ES"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15000"/>
                        </a:lnSpc>
                        <a:spcAft>
                          <a:spcPts val="0"/>
                        </a:spcAft>
                      </a:pPr>
                      <a:r>
                        <a:rPr lang="es-ES" sz="1200">
                          <a:effectLst/>
                          <a:latin typeface="Arial"/>
                          <a:ea typeface="Times New Roman"/>
                          <a:cs typeface="Times New Roman"/>
                        </a:rPr>
                        <a:t>1</a:t>
                      </a:r>
                      <a:endParaRPr lang="es-ES"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lnSpc>
                          <a:spcPct val="115000"/>
                        </a:lnSpc>
                        <a:spcAft>
                          <a:spcPts val="0"/>
                        </a:spcAft>
                      </a:pPr>
                      <a:r>
                        <a:rPr lang="es-ES" sz="1200" b="1" dirty="0">
                          <a:solidFill>
                            <a:srgbClr val="002060"/>
                          </a:solidFill>
                          <a:effectLst/>
                          <a:latin typeface="Arial"/>
                          <a:ea typeface="Times New Roman"/>
                          <a:cs typeface="Times New Roman"/>
                        </a:rPr>
                        <a:t>2</a:t>
                      </a:r>
                      <a:endParaRPr lang="es-ES" sz="1100" b="1" dirty="0">
                        <a:solidFill>
                          <a:srgbClr val="002060"/>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just">
                        <a:lnSpc>
                          <a:spcPct val="115000"/>
                        </a:lnSpc>
                        <a:spcAft>
                          <a:spcPts val="0"/>
                        </a:spcAft>
                      </a:pPr>
                      <a:r>
                        <a:rPr lang="es-ES" sz="1200" dirty="0">
                          <a:effectLst/>
                          <a:latin typeface="Arial"/>
                          <a:ea typeface="Times New Roman"/>
                          <a:cs typeface="Times New Roman"/>
                        </a:rPr>
                        <a:t>18</a:t>
                      </a:r>
                      <a:endParaRPr lang="es-ES"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just">
                        <a:lnSpc>
                          <a:spcPct val="115000"/>
                        </a:lnSpc>
                        <a:spcAft>
                          <a:spcPts val="0"/>
                        </a:spcAft>
                      </a:pPr>
                      <a:r>
                        <a:rPr lang="es-ES" sz="1200" dirty="0">
                          <a:effectLst/>
                          <a:latin typeface="Arial"/>
                          <a:ea typeface="Times New Roman"/>
                          <a:cs typeface="Times New Roman"/>
                        </a:rPr>
                        <a:t>14.33</a:t>
                      </a:r>
                      <a:endParaRPr lang="es-ES"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just">
                        <a:lnSpc>
                          <a:spcPct val="115000"/>
                        </a:lnSpc>
                        <a:spcAft>
                          <a:spcPts val="0"/>
                        </a:spcAft>
                      </a:pPr>
                      <a:r>
                        <a:rPr lang="es-ES" sz="1200" dirty="0">
                          <a:effectLst/>
                          <a:latin typeface="Arial"/>
                          <a:ea typeface="Times New Roman"/>
                          <a:cs typeface="Times New Roman"/>
                        </a:rPr>
                        <a:t>1</a:t>
                      </a:r>
                      <a:endParaRPr lang="es-ES"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0">
                <a:tc>
                  <a:txBody>
                    <a:bodyPr/>
                    <a:lstStyle/>
                    <a:p>
                      <a:pPr algn="just">
                        <a:lnSpc>
                          <a:spcPct val="115000"/>
                        </a:lnSpc>
                        <a:spcAft>
                          <a:spcPts val="0"/>
                        </a:spcAft>
                      </a:pPr>
                      <a:r>
                        <a:rPr lang="es-ES" sz="1200" b="1" dirty="0">
                          <a:solidFill>
                            <a:srgbClr val="002060"/>
                          </a:solidFill>
                          <a:effectLst/>
                          <a:latin typeface="Arial"/>
                          <a:ea typeface="Times New Roman"/>
                          <a:cs typeface="Times New Roman"/>
                        </a:rPr>
                        <a:t>3</a:t>
                      </a:r>
                      <a:endParaRPr lang="es-ES" sz="1100" b="1" dirty="0">
                        <a:solidFill>
                          <a:srgbClr val="002060"/>
                        </a:solidFill>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1200">
                          <a:effectLst/>
                          <a:latin typeface="Arial"/>
                          <a:ea typeface="Times New Roman"/>
                          <a:cs typeface="Times New Roman"/>
                        </a:rPr>
                        <a:t>19</a:t>
                      </a:r>
                      <a:endParaRPr lang="es-ES"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s-ES" sz="1200" dirty="0">
                          <a:effectLst/>
                          <a:latin typeface="Arial"/>
                          <a:ea typeface="Times New Roman"/>
                          <a:cs typeface="Times New Roman"/>
                        </a:rPr>
                        <a:t>11.45</a:t>
                      </a:r>
                      <a:endParaRPr lang="es-ES"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a:lnSpc>
                          <a:spcPct val="115000"/>
                        </a:lnSpc>
                        <a:spcAft>
                          <a:spcPts val="0"/>
                        </a:spcAft>
                      </a:pPr>
                      <a:r>
                        <a:rPr lang="es-ES" sz="1200" dirty="0">
                          <a:effectLst/>
                          <a:latin typeface="Arial"/>
                          <a:ea typeface="Times New Roman"/>
                          <a:cs typeface="Times New Roman"/>
                        </a:rPr>
                        <a:t>0</a:t>
                      </a:r>
                      <a:endParaRPr lang="es-ES"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8 Rectángulo"/>
          <p:cNvSpPr/>
          <p:nvPr/>
        </p:nvSpPr>
        <p:spPr>
          <a:xfrm>
            <a:off x="3086656" y="4077072"/>
            <a:ext cx="2970685" cy="410882"/>
          </a:xfrm>
          <a:prstGeom prst="rect">
            <a:avLst/>
          </a:prstGeom>
        </p:spPr>
        <p:txBody>
          <a:bodyPr wrap="none">
            <a:spAutoFit/>
          </a:bodyPr>
          <a:lstStyle/>
          <a:p>
            <a:pPr algn="ctr">
              <a:lnSpc>
                <a:spcPct val="115000"/>
              </a:lnSpc>
              <a:spcAft>
                <a:spcPts val="0"/>
              </a:spcAft>
            </a:pPr>
            <a:r>
              <a:rPr lang="es-ES" dirty="0" smtClean="0">
                <a:effectLst/>
                <a:latin typeface="Arial"/>
                <a:ea typeface="Times New Roman"/>
                <a:cs typeface="Times New Roman"/>
              </a:rPr>
              <a:t>Cuadro N° 1: Matriz de 3x3</a:t>
            </a:r>
            <a:endParaRPr lang="es-ES" sz="1600" dirty="0">
              <a:ea typeface="Times New Roman"/>
              <a:cs typeface="Times New Roman"/>
            </a:endParaRPr>
          </a:p>
        </p:txBody>
      </p:sp>
    </p:spTree>
    <p:extLst>
      <p:ext uri="{BB962C8B-B14F-4D97-AF65-F5344CB8AC3E}">
        <p14:creationId xmlns:p14="http://schemas.microsoft.com/office/powerpoint/2010/main" val="2807592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23528" y="188640"/>
            <a:ext cx="8280920" cy="1366528"/>
          </a:xfrm>
          <a:prstGeom prst="rect">
            <a:avLst/>
          </a:prstGeom>
        </p:spPr>
        <p:txBody>
          <a:bodyPr wrap="square">
            <a:spAutoFit/>
          </a:bodyPr>
          <a:lstStyle/>
          <a:p>
            <a:pPr marL="180340" algn="just">
              <a:lnSpc>
                <a:spcPct val="115000"/>
              </a:lnSpc>
              <a:spcAft>
                <a:spcPts val="0"/>
              </a:spcAft>
            </a:pPr>
            <a:r>
              <a:rPr lang="es-ES" dirty="0" smtClean="0">
                <a:effectLst/>
                <a:latin typeface="Arial"/>
                <a:ea typeface="Times New Roman"/>
                <a:cs typeface="Times New Roman"/>
              </a:rPr>
              <a:t>Cualquier matriz se representa por letras mayúsculas y su orden es el número de filas y columnas. Así, la siguiente  Matriz de 3x3 (3 filas, 3 columnas). El primer número representa el número de filas y el segundo el número de columnas.</a:t>
            </a:r>
            <a:endParaRPr lang="es-ES" sz="1600" dirty="0">
              <a:ea typeface="Times New Roman"/>
              <a:cs typeface="Times New Roman"/>
            </a:endParaRPr>
          </a:p>
        </p:txBody>
      </p:sp>
      <p:pic>
        <p:nvPicPr>
          <p:cNvPr id="2055"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l="42636" t="40208" r="45066" b="47292"/>
          <a:stretch/>
        </p:blipFill>
        <p:spPr bwMode="auto">
          <a:xfrm>
            <a:off x="3419872" y="1555168"/>
            <a:ext cx="1600200"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12 Rectángulo"/>
          <p:cNvSpPr/>
          <p:nvPr/>
        </p:nvSpPr>
        <p:spPr>
          <a:xfrm>
            <a:off x="467544" y="2467033"/>
            <a:ext cx="8496944" cy="4233467"/>
          </a:xfrm>
          <a:prstGeom prst="rect">
            <a:avLst/>
          </a:prstGeom>
        </p:spPr>
        <p:txBody>
          <a:bodyPr wrap="square">
            <a:spAutoFit/>
          </a:bodyPr>
          <a:lstStyle/>
          <a:p>
            <a:pPr marL="180340" algn="just">
              <a:lnSpc>
                <a:spcPct val="115000"/>
              </a:lnSpc>
              <a:spcAft>
                <a:spcPts val="0"/>
              </a:spcAft>
            </a:pPr>
            <a:r>
              <a:rPr lang="es-PE" dirty="0" smtClean="0">
                <a:effectLst/>
                <a:latin typeface="Arial"/>
                <a:ea typeface="Times New Roman"/>
                <a:cs typeface="Times New Roman"/>
              </a:rPr>
              <a:t>Estas 3 personas son una muestra aleatoria extraída de una población muy grande y se consideran variables aleatorias en el sentido de que su valor (por ej. </a:t>
            </a:r>
            <a:r>
              <a:rPr lang="es-PE" dirty="0" smtClean="0">
                <a:effectLst/>
                <a:latin typeface="Arial"/>
                <a:ea typeface="Cmmi12"/>
                <a:cs typeface="Times New Roman"/>
              </a:rPr>
              <a:t>X</a:t>
            </a:r>
            <a:r>
              <a:rPr lang="es-PE" baseline="-25000" dirty="0" smtClean="0">
                <a:effectLst/>
                <a:latin typeface="Arial"/>
                <a:ea typeface="Times New Roman"/>
                <a:cs typeface="Times New Roman"/>
              </a:rPr>
              <a:t>2</a:t>
            </a:r>
            <a:r>
              <a:rPr lang="es-PE" dirty="0" smtClean="0">
                <a:effectLst/>
                <a:latin typeface="Arial"/>
                <a:ea typeface="Times New Roman"/>
                <a:cs typeface="Times New Roman"/>
              </a:rPr>
              <a:t>: promedio ponderado) no puede ser determinado previamente, sino que depende de muchos factores.</a:t>
            </a:r>
            <a:endParaRPr lang="es-ES" sz="1600" dirty="0">
              <a:ea typeface="Times New Roman"/>
              <a:cs typeface="Times New Roman"/>
            </a:endParaRPr>
          </a:p>
          <a:p>
            <a:pPr marL="180340" algn="just">
              <a:lnSpc>
                <a:spcPct val="115000"/>
              </a:lnSpc>
              <a:spcAft>
                <a:spcPts val="0"/>
              </a:spcAft>
            </a:pPr>
            <a:r>
              <a:rPr lang="es-PE" dirty="0" smtClean="0">
                <a:effectLst/>
                <a:latin typeface="Arial"/>
                <a:ea typeface="Times New Roman"/>
                <a:cs typeface="Times New Roman"/>
              </a:rPr>
              <a:t> </a:t>
            </a:r>
            <a:endParaRPr lang="es-ES" sz="1600" dirty="0">
              <a:ea typeface="Times New Roman"/>
              <a:cs typeface="Times New Roman"/>
            </a:endParaRPr>
          </a:p>
          <a:p>
            <a:pPr marL="180340" algn="just">
              <a:lnSpc>
                <a:spcPct val="115000"/>
              </a:lnSpc>
              <a:spcAft>
                <a:spcPts val="0"/>
              </a:spcAft>
            </a:pPr>
            <a:r>
              <a:rPr lang="es-PE" dirty="0" smtClean="0">
                <a:effectLst/>
                <a:latin typeface="Arial"/>
                <a:ea typeface="Times New Roman"/>
                <a:cs typeface="Times New Roman"/>
              </a:rPr>
              <a:t>Una matriz es un conjunto de vectores: cuando en lugar de medir una variable en cada elemento observamos los valores de </a:t>
            </a:r>
            <a:r>
              <a:rPr lang="es-PE" dirty="0" smtClean="0">
                <a:effectLst/>
                <a:latin typeface="Arial"/>
                <a:ea typeface="Cmmi12"/>
                <a:cs typeface="Times New Roman"/>
              </a:rPr>
              <a:t>k </a:t>
            </a:r>
            <a:r>
              <a:rPr lang="es-PE" dirty="0" smtClean="0">
                <a:effectLst/>
                <a:latin typeface="Arial"/>
                <a:ea typeface="Times New Roman"/>
                <a:cs typeface="Times New Roman"/>
              </a:rPr>
              <a:t>variables, podemos representar la muestra de datos </a:t>
            </a:r>
            <a:r>
              <a:rPr lang="es-PE" dirty="0" err="1" smtClean="0">
                <a:effectLst/>
                <a:latin typeface="Arial"/>
                <a:ea typeface="Times New Roman"/>
                <a:cs typeface="Times New Roman"/>
              </a:rPr>
              <a:t>multivariantes</a:t>
            </a:r>
            <a:r>
              <a:rPr lang="es-PE" dirty="0" smtClean="0">
                <a:effectLst/>
                <a:latin typeface="Arial"/>
                <a:ea typeface="Times New Roman"/>
                <a:cs typeface="Times New Roman"/>
              </a:rPr>
              <a:t> mediante una matriz. Entonces, una variable se representa por un vector, y la matriz está formado por uno o varios vectores, es decir por una o varias variables.</a:t>
            </a:r>
            <a:endParaRPr lang="es-ES" sz="1600" dirty="0">
              <a:ea typeface="Times New Roman"/>
              <a:cs typeface="Times New Roman"/>
            </a:endParaRPr>
          </a:p>
          <a:p>
            <a:pPr marL="180340" algn="just">
              <a:lnSpc>
                <a:spcPct val="115000"/>
              </a:lnSpc>
              <a:spcAft>
                <a:spcPts val="0"/>
              </a:spcAft>
            </a:pPr>
            <a:r>
              <a:rPr lang="es-ES" dirty="0" smtClean="0">
                <a:effectLst/>
                <a:latin typeface="Arial"/>
                <a:ea typeface="Times New Roman"/>
                <a:cs typeface="Times New Roman"/>
              </a:rPr>
              <a:t> </a:t>
            </a:r>
            <a:endParaRPr lang="es-ES" sz="1600" dirty="0">
              <a:ea typeface="Times New Roman"/>
              <a:cs typeface="Times New Roman"/>
            </a:endParaRPr>
          </a:p>
          <a:p>
            <a:pPr marL="180340" algn="just">
              <a:lnSpc>
                <a:spcPct val="115000"/>
              </a:lnSpc>
              <a:spcAft>
                <a:spcPts val="0"/>
              </a:spcAft>
            </a:pPr>
            <a:r>
              <a:rPr lang="es-ES" dirty="0" smtClean="0">
                <a:effectLst/>
                <a:latin typeface="Arial"/>
                <a:ea typeface="Times New Roman"/>
                <a:cs typeface="Times New Roman"/>
              </a:rPr>
              <a:t>Si se intercambian las filas por las columnas se tiene la transpuesta de la matriz y se representa por A’</a:t>
            </a:r>
            <a:endParaRPr lang="es-ES" sz="1600" dirty="0">
              <a:ea typeface="Times New Roman"/>
              <a:cs typeface="Times New Roman"/>
            </a:endParaRPr>
          </a:p>
        </p:txBody>
      </p:sp>
    </p:spTree>
    <p:extLst>
      <p:ext uri="{BB962C8B-B14F-4D97-AF65-F5344CB8AC3E}">
        <p14:creationId xmlns:p14="http://schemas.microsoft.com/office/powerpoint/2010/main" val="3669844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347864" y="260648"/>
            <a:ext cx="1328633" cy="410882"/>
          </a:xfrm>
          <a:prstGeom prst="rect">
            <a:avLst/>
          </a:prstGeom>
        </p:spPr>
        <p:txBody>
          <a:bodyPr wrap="none">
            <a:spAutoFit/>
          </a:bodyPr>
          <a:lstStyle/>
          <a:p>
            <a:pPr marL="180340" algn="just">
              <a:lnSpc>
                <a:spcPct val="115000"/>
              </a:lnSpc>
              <a:spcAft>
                <a:spcPts val="0"/>
              </a:spcAft>
            </a:pPr>
            <a:r>
              <a:rPr lang="es-PE" b="1" dirty="0" smtClean="0">
                <a:solidFill>
                  <a:srgbClr val="FF0000"/>
                </a:solidFill>
                <a:effectLst/>
                <a:latin typeface="Arial"/>
                <a:ea typeface="Times New Roman"/>
                <a:cs typeface="Times New Roman"/>
              </a:rPr>
              <a:t>Vectores</a:t>
            </a:r>
            <a:endParaRPr lang="es-ES" sz="1600" dirty="0">
              <a:ea typeface="Times New Roman"/>
              <a:cs typeface="Times New Roman"/>
            </a:endParaRPr>
          </a:p>
        </p:txBody>
      </p:sp>
      <p:sp>
        <p:nvSpPr>
          <p:cNvPr id="5" name="4 Rectángulo"/>
          <p:cNvSpPr/>
          <p:nvPr/>
        </p:nvSpPr>
        <p:spPr>
          <a:xfrm>
            <a:off x="539552" y="836712"/>
            <a:ext cx="7848872" cy="2322174"/>
          </a:xfrm>
          <a:prstGeom prst="rect">
            <a:avLst/>
          </a:prstGeom>
        </p:spPr>
        <p:txBody>
          <a:bodyPr wrap="square">
            <a:spAutoFit/>
          </a:bodyPr>
          <a:lstStyle/>
          <a:p>
            <a:pPr marL="180340" algn="just">
              <a:lnSpc>
                <a:spcPct val="115000"/>
              </a:lnSpc>
              <a:spcAft>
                <a:spcPts val="0"/>
              </a:spcAft>
            </a:pPr>
            <a:r>
              <a:rPr lang="es-PE" dirty="0" smtClean="0">
                <a:effectLst/>
                <a:latin typeface="Arial"/>
                <a:ea typeface="Times New Roman"/>
                <a:cs typeface="Times New Roman"/>
              </a:rPr>
              <a:t>Una muestra de </a:t>
            </a:r>
            <a:r>
              <a:rPr lang="es-PE" b="1" dirty="0" smtClean="0">
                <a:effectLst/>
                <a:latin typeface="Arial"/>
                <a:ea typeface="Cmmi12"/>
                <a:cs typeface="Times New Roman"/>
              </a:rPr>
              <a:t>n </a:t>
            </a:r>
            <a:r>
              <a:rPr lang="es-PE" dirty="0" smtClean="0">
                <a:effectLst/>
                <a:latin typeface="Arial"/>
                <a:ea typeface="Times New Roman"/>
                <a:cs typeface="Times New Roman"/>
              </a:rPr>
              <a:t>elementos de una variable se representa mediante un vector, aun cuando en general un vector es una matriz de una fila o de una columna. La longitud de un vector se denomina </a:t>
            </a:r>
            <a:r>
              <a:rPr lang="es-PE" i="1" dirty="0" smtClean="0">
                <a:effectLst/>
                <a:latin typeface="Arial"/>
                <a:ea typeface="Times New Roman"/>
                <a:cs typeface="Times New Roman"/>
              </a:rPr>
              <a:t>módulo</a:t>
            </a:r>
            <a:r>
              <a:rPr lang="es-PE" dirty="0" smtClean="0">
                <a:effectLst/>
                <a:latin typeface="Arial"/>
                <a:ea typeface="Times New Roman"/>
                <a:cs typeface="Times New Roman"/>
              </a:rPr>
              <a:t>. En una muestra, el módulo del vector diferencia entre el vector asociado a la muestra y el vector que representa una constante es la desviación típica de la variable. Si el vector representa los valores de una variable de media cero, el módulo del vector es directamente la desviación típica.</a:t>
            </a:r>
            <a:endParaRPr lang="es-ES" sz="1600" dirty="0">
              <a:ea typeface="Times New Roman"/>
              <a:cs typeface="Times New Roman"/>
            </a:endParaRP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837" t="39792" r="33118" b="35484"/>
          <a:stretch/>
        </p:blipFill>
        <p:spPr bwMode="auto">
          <a:xfrm>
            <a:off x="2051720" y="3501008"/>
            <a:ext cx="4689860" cy="18086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380514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95536" y="1124744"/>
            <a:ext cx="8280920" cy="4870564"/>
          </a:xfrm>
          <a:prstGeom prst="rect">
            <a:avLst/>
          </a:prstGeom>
        </p:spPr>
        <p:txBody>
          <a:bodyPr wrap="square">
            <a:spAutoFit/>
          </a:bodyPr>
          <a:lstStyle/>
          <a:p>
            <a:pPr marL="180340" algn="just">
              <a:lnSpc>
                <a:spcPct val="115000"/>
              </a:lnSpc>
              <a:spcAft>
                <a:spcPts val="0"/>
              </a:spcAft>
            </a:pPr>
            <a:r>
              <a:rPr lang="es-PE" dirty="0" smtClean="0">
                <a:solidFill>
                  <a:srgbClr val="FF0000"/>
                </a:solidFill>
                <a:effectLst/>
                <a:latin typeface="Arial"/>
                <a:ea typeface="Times New Roman"/>
                <a:cs typeface="Times New Roman"/>
              </a:rPr>
              <a:t>La dependencia lineal entre dos variables cuantitativas se mide por la covarianza o, más específicamente por la correlación</a:t>
            </a:r>
            <a:r>
              <a:rPr lang="es-PE" dirty="0" smtClean="0">
                <a:effectLst/>
                <a:latin typeface="Arial"/>
                <a:ea typeface="Times New Roman"/>
                <a:cs typeface="Times New Roman"/>
              </a:rPr>
              <a:t>. El concepto análogo vectorial es el de producto escalar, que es la herramienta principal para estudiar la relación entre dos vectores. Dados dos vectores, el producto escalar es el producto de sus longitudes por el coseno del ángulo que forman. De acuerdo con esta definición, si consideramos vectores de longitud unidad el producto escalar es el coseno de su ángulo en el espacio, y será, en consecuencia, un número entre </a:t>
            </a:r>
            <a:r>
              <a:rPr lang="es-PE" dirty="0" smtClean="0">
                <a:effectLst/>
                <a:latin typeface="Arial"/>
                <a:ea typeface="cmsy10"/>
                <a:cs typeface="Times New Roman"/>
              </a:rPr>
              <a:t>−</a:t>
            </a:r>
            <a:r>
              <a:rPr lang="es-PE" dirty="0" smtClean="0">
                <a:effectLst/>
                <a:latin typeface="Arial"/>
                <a:ea typeface="Times New Roman"/>
                <a:cs typeface="Times New Roman"/>
              </a:rPr>
              <a:t>1 y 1. Si los vectores son perpendiculares u ortogonales su producto escalar es cero. Si son </a:t>
            </a:r>
            <a:r>
              <a:rPr lang="es-PE" dirty="0" err="1" smtClean="0">
                <a:effectLst/>
                <a:latin typeface="Arial"/>
                <a:ea typeface="Times New Roman"/>
                <a:cs typeface="Times New Roman"/>
              </a:rPr>
              <a:t>colineales</a:t>
            </a:r>
            <a:r>
              <a:rPr lang="es-PE" dirty="0" smtClean="0">
                <a:effectLst/>
                <a:latin typeface="Arial"/>
                <a:ea typeface="Times New Roman"/>
                <a:cs typeface="Times New Roman"/>
              </a:rPr>
              <a:t> (es decir, están sobre la misma línea) su producto escalar es uno o menos uno.</a:t>
            </a:r>
            <a:endParaRPr lang="es-ES" sz="1600" dirty="0">
              <a:ea typeface="Times New Roman"/>
              <a:cs typeface="Times New Roman"/>
            </a:endParaRPr>
          </a:p>
          <a:p>
            <a:pPr algn="just">
              <a:lnSpc>
                <a:spcPct val="115000"/>
              </a:lnSpc>
              <a:spcAft>
                <a:spcPts val="0"/>
              </a:spcAft>
            </a:pPr>
            <a:r>
              <a:rPr lang="es-PE" dirty="0" smtClean="0">
                <a:effectLst/>
                <a:latin typeface="Arial"/>
                <a:ea typeface="Times New Roman"/>
                <a:cs typeface="Times New Roman"/>
              </a:rPr>
              <a:t> </a:t>
            </a:r>
            <a:endParaRPr lang="es-ES" sz="1600" dirty="0">
              <a:ea typeface="Times New Roman"/>
              <a:cs typeface="Times New Roman"/>
            </a:endParaRPr>
          </a:p>
          <a:p>
            <a:pPr marL="180340" algn="just">
              <a:lnSpc>
                <a:spcPct val="115000"/>
              </a:lnSpc>
              <a:spcAft>
                <a:spcPts val="0"/>
              </a:spcAft>
            </a:pPr>
            <a:r>
              <a:rPr lang="es-PE" dirty="0" smtClean="0">
                <a:effectLst/>
                <a:latin typeface="Arial"/>
                <a:ea typeface="Times New Roman"/>
                <a:cs typeface="Times New Roman"/>
              </a:rPr>
              <a:t>Si dos vectores representan los valores de dos variables estandarizadas (las dos variables tienen media cero y varianza unidad) en los mismos </a:t>
            </a:r>
            <a:r>
              <a:rPr lang="es-PE" dirty="0" smtClean="0">
                <a:effectLst/>
                <a:latin typeface="Arial"/>
                <a:ea typeface="Cmmi12"/>
                <a:cs typeface="Times New Roman"/>
              </a:rPr>
              <a:t>n </a:t>
            </a:r>
            <a:r>
              <a:rPr lang="es-PE" dirty="0" smtClean="0">
                <a:effectLst/>
                <a:latin typeface="Arial"/>
                <a:ea typeface="Times New Roman"/>
                <a:cs typeface="Times New Roman"/>
              </a:rPr>
              <a:t>elementos de una población, el producto escalar es equivalente al coeficiente de correlación entre las dos variables.</a:t>
            </a:r>
            <a:endParaRPr lang="es-ES" sz="1600" dirty="0">
              <a:ea typeface="Times New Roman"/>
              <a:cs typeface="Times New Roman"/>
            </a:endParaRPr>
          </a:p>
        </p:txBody>
      </p:sp>
    </p:spTree>
    <p:extLst>
      <p:ext uri="{BB962C8B-B14F-4D97-AF65-F5344CB8AC3E}">
        <p14:creationId xmlns:p14="http://schemas.microsoft.com/office/powerpoint/2010/main" val="992552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988172" y="260648"/>
            <a:ext cx="1120820" cy="410882"/>
          </a:xfrm>
          <a:prstGeom prst="rect">
            <a:avLst/>
          </a:prstGeom>
        </p:spPr>
        <p:txBody>
          <a:bodyPr wrap="none">
            <a:spAutoFit/>
          </a:bodyPr>
          <a:lstStyle/>
          <a:p>
            <a:pPr algn="just">
              <a:lnSpc>
                <a:spcPct val="115000"/>
              </a:lnSpc>
              <a:spcAft>
                <a:spcPts val="0"/>
              </a:spcAft>
            </a:pPr>
            <a:r>
              <a:rPr lang="es-PE" b="1" dirty="0" smtClean="0">
                <a:solidFill>
                  <a:srgbClr val="FF0000"/>
                </a:solidFill>
                <a:effectLst/>
                <a:latin typeface="Arial"/>
                <a:ea typeface="Times New Roman"/>
                <a:cs typeface="Times New Roman"/>
              </a:rPr>
              <a:t>Matrices</a:t>
            </a:r>
            <a:endParaRPr lang="es-ES" sz="1600" dirty="0">
              <a:ea typeface="Times New Roman"/>
              <a:cs typeface="Times New Roman"/>
            </a:endParaRPr>
          </a:p>
        </p:txBody>
      </p:sp>
      <p:sp>
        <p:nvSpPr>
          <p:cNvPr id="5" name="4 Rectángulo"/>
          <p:cNvSpPr/>
          <p:nvPr/>
        </p:nvSpPr>
        <p:spPr>
          <a:xfrm>
            <a:off x="395536" y="1150724"/>
            <a:ext cx="8352928" cy="4870564"/>
          </a:xfrm>
          <a:prstGeom prst="rect">
            <a:avLst/>
          </a:prstGeom>
        </p:spPr>
        <p:txBody>
          <a:bodyPr wrap="square">
            <a:spAutoFit/>
          </a:bodyPr>
          <a:lstStyle/>
          <a:p>
            <a:pPr algn="just">
              <a:lnSpc>
                <a:spcPct val="115000"/>
              </a:lnSpc>
              <a:spcAft>
                <a:spcPts val="0"/>
              </a:spcAft>
            </a:pPr>
            <a:r>
              <a:rPr lang="es-PE" dirty="0" smtClean="0">
                <a:effectLst/>
                <a:latin typeface="Arial"/>
                <a:ea typeface="Times New Roman"/>
                <a:cs typeface="Times New Roman"/>
              </a:rPr>
              <a:t>Para trabajar conjuntamente con </a:t>
            </a:r>
            <a:r>
              <a:rPr lang="es-PE" dirty="0" smtClean="0">
                <a:effectLst/>
                <a:latin typeface="Arial"/>
                <a:ea typeface="Cmmi12"/>
                <a:cs typeface="Times New Roman"/>
              </a:rPr>
              <a:t>k </a:t>
            </a:r>
            <a:r>
              <a:rPr lang="es-PE" dirty="0" smtClean="0">
                <a:effectLst/>
                <a:latin typeface="Arial"/>
                <a:ea typeface="Times New Roman"/>
                <a:cs typeface="Times New Roman"/>
              </a:rPr>
              <a:t>variables o vectores definimos el concepto de matriz. </a:t>
            </a:r>
            <a:r>
              <a:rPr lang="es-PE" dirty="0" smtClean="0">
                <a:solidFill>
                  <a:srgbClr val="FF0000"/>
                </a:solidFill>
                <a:effectLst/>
                <a:latin typeface="Arial"/>
                <a:ea typeface="Times New Roman"/>
                <a:cs typeface="Times New Roman"/>
              </a:rPr>
              <a:t>Una </a:t>
            </a:r>
            <a:r>
              <a:rPr lang="es-PE" b="1" dirty="0" smtClean="0">
                <a:solidFill>
                  <a:srgbClr val="FF0000"/>
                </a:solidFill>
                <a:effectLst/>
                <a:latin typeface="Arial"/>
                <a:ea typeface="Times New Roman"/>
                <a:cs typeface="Times New Roman"/>
              </a:rPr>
              <a:t>matriz, </a:t>
            </a:r>
            <a:r>
              <a:rPr lang="es-PE" dirty="0" smtClean="0">
                <a:solidFill>
                  <a:srgbClr val="FF0000"/>
                </a:solidFill>
                <a:effectLst/>
                <a:latin typeface="Arial"/>
                <a:ea typeface="Times New Roman"/>
                <a:cs typeface="Times New Roman"/>
              </a:rPr>
              <a:t>como se dijo, es un conjunto de números dispuestos en filas y columnas y puede verse también como un conjunto de vectores columna o un conjunto de vectores fila</a:t>
            </a:r>
            <a:r>
              <a:rPr lang="es-PE" dirty="0" smtClean="0">
                <a:effectLst/>
                <a:latin typeface="Arial"/>
                <a:ea typeface="Times New Roman"/>
                <a:cs typeface="Times New Roman"/>
              </a:rPr>
              <a:t>. Si se intercambian las filas de una matriz por las columnas se obtiene una nueva matriz que se denomina la traspuesta de la primera. En particular, </a:t>
            </a:r>
            <a:r>
              <a:rPr lang="es-PE" b="1" dirty="0" smtClean="0">
                <a:solidFill>
                  <a:srgbClr val="002060"/>
                </a:solidFill>
                <a:effectLst/>
                <a:latin typeface="Arial"/>
                <a:ea typeface="Times New Roman"/>
                <a:cs typeface="Times New Roman"/>
              </a:rPr>
              <a:t>un vector columna de orden </a:t>
            </a:r>
            <a:r>
              <a:rPr lang="es-PE" b="1" dirty="0" smtClean="0">
                <a:solidFill>
                  <a:srgbClr val="002060"/>
                </a:solidFill>
                <a:effectLst/>
                <a:latin typeface="Arial"/>
                <a:ea typeface="Cmmi12"/>
                <a:cs typeface="Times New Roman"/>
              </a:rPr>
              <a:t>n </a:t>
            </a:r>
            <a:r>
              <a:rPr lang="es-PE" b="1" dirty="0" smtClean="0">
                <a:solidFill>
                  <a:srgbClr val="002060"/>
                </a:solidFill>
                <a:effectLst/>
                <a:latin typeface="Arial"/>
                <a:ea typeface="Times New Roman"/>
                <a:cs typeface="Times New Roman"/>
              </a:rPr>
              <a:t>es una matriz de dimensiones </a:t>
            </a:r>
            <a:r>
              <a:rPr lang="es-PE" b="1" dirty="0" smtClean="0">
                <a:solidFill>
                  <a:srgbClr val="002060"/>
                </a:solidFill>
                <a:effectLst/>
                <a:latin typeface="Arial"/>
                <a:ea typeface="Cmmi12"/>
                <a:cs typeface="Times New Roman"/>
              </a:rPr>
              <a:t>n </a:t>
            </a:r>
            <a:r>
              <a:rPr lang="es-PE" b="1" dirty="0" smtClean="0">
                <a:solidFill>
                  <a:srgbClr val="002060"/>
                </a:solidFill>
                <a:effectLst/>
                <a:latin typeface="Arial"/>
                <a:ea typeface="cmsy10"/>
                <a:cs typeface="Times New Roman"/>
              </a:rPr>
              <a:t>× </a:t>
            </a:r>
            <a:r>
              <a:rPr lang="es-PE" b="1" dirty="0" smtClean="0">
                <a:solidFill>
                  <a:srgbClr val="002060"/>
                </a:solidFill>
                <a:effectLst/>
                <a:latin typeface="Arial"/>
                <a:ea typeface="Times New Roman"/>
                <a:cs typeface="Times New Roman"/>
              </a:rPr>
              <a:t>1 </a:t>
            </a:r>
            <a:r>
              <a:rPr lang="es-PE" dirty="0" smtClean="0">
                <a:effectLst/>
                <a:latin typeface="Arial"/>
                <a:ea typeface="Times New Roman"/>
                <a:cs typeface="Times New Roman"/>
              </a:rPr>
              <a:t>(su traspuesta es un vector fila), </a:t>
            </a:r>
            <a:r>
              <a:rPr lang="es-PE" b="1" dirty="0" smtClean="0">
                <a:solidFill>
                  <a:srgbClr val="002060"/>
                </a:solidFill>
                <a:effectLst/>
                <a:latin typeface="Arial"/>
                <a:ea typeface="Times New Roman"/>
                <a:cs typeface="Times New Roman"/>
              </a:rPr>
              <a:t>y un escalar es una matriz de dimensiones 1 </a:t>
            </a:r>
            <a:r>
              <a:rPr lang="es-PE" b="1" dirty="0" smtClean="0">
                <a:solidFill>
                  <a:srgbClr val="002060"/>
                </a:solidFill>
                <a:effectLst/>
                <a:latin typeface="Arial"/>
                <a:ea typeface="cmsy10"/>
                <a:cs typeface="Times New Roman"/>
              </a:rPr>
              <a:t>× </a:t>
            </a:r>
            <a:r>
              <a:rPr lang="es-PE" b="1" dirty="0" smtClean="0">
                <a:solidFill>
                  <a:srgbClr val="002060"/>
                </a:solidFill>
                <a:effectLst/>
                <a:latin typeface="Arial"/>
                <a:ea typeface="Times New Roman"/>
                <a:cs typeface="Times New Roman"/>
              </a:rPr>
              <a:t>1</a:t>
            </a:r>
            <a:r>
              <a:rPr lang="es-PE" dirty="0" smtClean="0">
                <a:effectLst/>
                <a:latin typeface="Arial"/>
                <a:ea typeface="Times New Roman"/>
                <a:cs typeface="Times New Roman"/>
              </a:rPr>
              <a:t> (e igual a su traspuesta).</a:t>
            </a:r>
            <a:endParaRPr lang="es-ES" sz="1600" dirty="0">
              <a:ea typeface="Times New Roman"/>
              <a:cs typeface="Times New Roman"/>
            </a:endParaRPr>
          </a:p>
          <a:p>
            <a:pPr algn="just">
              <a:lnSpc>
                <a:spcPct val="115000"/>
              </a:lnSpc>
              <a:spcAft>
                <a:spcPts val="0"/>
              </a:spcAft>
            </a:pPr>
            <a:r>
              <a:rPr lang="es-PE" dirty="0" smtClean="0">
                <a:effectLst/>
                <a:latin typeface="Arial"/>
                <a:ea typeface="Times New Roman"/>
                <a:cs typeface="Times New Roman"/>
              </a:rPr>
              <a:t> </a:t>
            </a:r>
            <a:endParaRPr lang="es-ES" sz="1600" dirty="0">
              <a:ea typeface="Times New Roman"/>
              <a:cs typeface="Times New Roman"/>
            </a:endParaRPr>
          </a:p>
          <a:p>
            <a:pPr algn="just">
              <a:lnSpc>
                <a:spcPct val="115000"/>
              </a:lnSpc>
              <a:spcAft>
                <a:spcPts val="0"/>
              </a:spcAft>
            </a:pPr>
            <a:r>
              <a:rPr lang="es-PE" dirty="0" smtClean="0">
                <a:solidFill>
                  <a:srgbClr val="FF0000"/>
                </a:solidFill>
                <a:effectLst/>
                <a:latin typeface="Arial"/>
                <a:ea typeface="Times New Roman"/>
                <a:cs typeface="Times New Roman"/>
              </a:rPr>
              <a:t>Una propiedad básica de una matriz es el rango</a:t>
            </a:r>
            <a:r>
              <a:rPr lang="es-PE" dirty="0" smtClean="0">
                <a:effectLst/>
                <a:latin typeface="Arial"/>
                <a:ea typeface="Times New Roman"/>
                <a:cs typeface="Times New Roman"/>
              </a:rPr>
              <a:t>, que indica el número máximo de vectores fila o columna linealmente independientes que la forman. En una matriz con </a:t>
            </a:r>
            <a:r>
              <a:rPr lang="es-PE" b="1" i="1" dirty="0" smtClean="0">
                <a:effectLst/>
                <a:latin typeface="Arial"/>
                <a:ea typeface="Cmmi12"/>
                <a:cs typeface="Times New Roman"/>
              </a:rPr>
              <a:t>n </a:t>
            </a:r>
            <a:r>
              <a:rPr lang="es-PE" dirty="0" smtClean="0">
                <a:effectLst/>
                <a:latin typeface="Arial"/>
                <a:ea typeface="Times New Roman"/>
                <a:cs typeface="Times New Roman"/>
              </a:rPr>
              <a:t>filas y </a:t>
            </a:r>
            <a:r>
              <a:rPr lang="es-PE" b="1" i="1" dirty="0" smtClean="0">
                <a:effectLst/>
                <a:latin typeface="Arial"/>
                <a:ea typeface="Cmmi12"/>
                <a:cs typeface="Times New Roman"/>
              </a:rPr>
              <a:t>k </a:t>
            </a:r>
            <a:r>
              <a:rPr lang="es-PE" dirty="0" smtClean="0">
                <a:effectLst/>
                <a:latin typeface="Arial"/>
                <a:ea typeface="Times New Roman"/>
                <a:cs typeface="Times New Roman"/>
              </a:rPr>
              <a:t>columnas (</a:t>
            </a:r>
            <a:r>
              <a:rPr lang="es-PE" dirty="0" err="1" smtClean="0">
                <a:effectLst/>
                <a:latin typeface="Arial"/>
                <a:ea typeface="Cmmi12"/>
                <a:cs typeface="Times New Roman"/>
              </a:rPr>
              <a:t>n</a:t>
            </a:r>
            <a:r>
              <a:rPr lang="es-PE" dirty="0" err="1" smtClean="0">
                <a:effectLst/>
                <a:latin typeface="Arial"/>
                <a:ea typeface="cmsy10"/>
                <a:cs typeface="Times New Roman"/>
              </a:rPr>
              <a:t>≥</a:t>
            </a:r>
            <a:r>
              <a:rPr lang="es-PE" dirty="0" err="1" smtClean="0">
                <a:effectLst/>
                <a:latin typeface="Arial"/>
                <a:ea typeface="Cmmi12"/>
                <a:cs typeface="Times New Roman"/>
              </a:rPr>
              <a:t>k</a:t>
            </a:r>
            <a:r>
              <a:rPr lang="es-PE" dirty="0" smtClean="0">
                <a:effectLst/>
                <a:latin typeface="Arial"/>
                <a:ea typeface="Times New Roman"/>
                <a:cs typeface="Times New Roman"/>
              </a:rPr>
              <a:t>), las </a:t>
            </a:r>
            <a:r>
              <a:rPr lang="es-PE" dirty="0" smtClean="0">
                <a:effectLst/>
                <a:latin typeface="Arial"/>
                <a:ea typeface="Cmmi12"/>
                <a:cs typeface="Times New Roman"/>
              </a:rPr>
              <a:t>k </a:t>
            </a:r>
            <a:r>
              <a:rPr lang="es-PE" dirty="0" smtClean="0">
                <a:effectLst/>
                <a:latin typeface="Arial"/>
                <a:ea typeface="Times New Roman"/>
                <a:cs typeface="Times New Roman"/>
              </a:rPr>
              <a:t>columnas pueden ser vectores linealmente independientes y, así, el número máximo de vectores linealmente independientes es </a:t>
            </a:r>
            <a:r>
              <a:rPr lang="es-PE" b="1" i="1" dirty="0" smtClean="0">
                <a:effectLst/>
                <a:latin typeface="Arial"/>
                <a:ea typeface="Cmmi12"/>
                <a:cs typeface="Times New Roman"/>
              </a:rPr>
              <a:t>k</a:t>
            </a:r>
            <a:r>
              <a:rPr lang="es-PE" b="1" i="1" dirty="0" smtClean="0">
                <a:effectLst/>
                <a:latin typeface="Arial"/>
                <a:ea typeface="Times New Roman"/>
                <a:cs typeface="Times New Roman"/>
              </a:rPr>
              <a:t>.</a:t>
            </a:r>
            <a:r>
              <a:rPr lang="es-PE" dirty="0" smtClean="0">
                <a:effectLst/>
                <a:latin typeface="Arial"/>
                <a:ea typeface="Times New Roman"/>
                <a:cs typeface="Times New Roman"/>
              </a:rPr>
              <a:t> Su rango máximo es </a:t>
            </a:r>
            <a:r>
              <a:rPr lang="es-PE" b="1" i="1" dirty="0" smtClean="0">
                <a:effectLst/>
                <a:latin typeface="Arial"/>
                <a:ea typeface="Cmmi12"/>
                <a:cs typeface="Times New Roman"/>
              </a:rPr>
              <a:t>k </a:t>
            </a:r>
            <a:r>
              <a:rPr lang="es-PE" dirty="0" smtClean="0">
                <a:effectLst/>
                <a:latin typeface="Arial"/>
                <a:ea typeface="Times New Roman"/>
                <a:cs typeface="Times New Roman"/>
              </a:rPr>
              <a:t>y cuando esto ocurre decimos que la matriz tiene rango completo.</a:t>
            </a:r>
            <a:endParaRPr lang="es-ES" sz="1600" dirty="0">
              <a:ea typeface="Times New Roman"/>
              <a:cs typeface="Times New Roman"/>
            </a:endParaRPr>
          </a:p>
        </p:txBody>
      </p:sp>
    </p:spTree>
    <p:extLst>
      <p:ext uri="{BB962C8B-B14F-4D97-AF65-F5344CB8AC3E}">
        <p14:creationId xmlns:p14="http://schemas.microsoft.com/office/powerpoint/2010/main" val="35148884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79512" y="476672"/>
            <a:ext cx="8784976" cy="6144759"/>
          </a:xfrm>
          <a:prstGeom prst="rect">
            <a:avLst/>
          </a:prstGeom>
        </p:spPr>
        <p:txBody>
          <a:bodyPr wrap="square">
            <a:spAutoFit/>
          </a:bodyPr>
          <a:lstStyle/>
          <a:p>
            <a:pPr algn="just">
              <a:lnSpc>
                <a:spcPct val="115000"/>
              </a:lnSpc>
              <a:spcAft>
                <a:spcPts val="0"/>
              </a:spcAft>
            </a:pPr>
            <a:r>
              <a:rPr lang="es-PE" dirty="0" smtClean="0">
                <a:effectLst/>
                <a:latin typeface="Arial"/>
                <a:ea typeface="Times New Roman"/>
                <a:cs typeface="Times New Roman"/>
              </a:rPr>
              <a:t>El rango de una matriz es igual al de su traspuesta. La generalización del concepto de producto escalar entre dos vectores es el producto matricial, que se define como una nueva matriz que contiene todos los productos escalares entre los vectores fila de la primera matriz y los vectores columna de la segunda. Para que este producto sea posible la primera matriz tiene que tener tantas columnas como filas tenga la segunda matriz. </a:t>
            </a:r>
            <a:r>
              <a:rPr lang="es-PE" dirty="0" smtClean="0">
                <a:solidFill>
                  <a:srgbClr val="FF0000"/>
                </a:solidFill>
                <a:effectLst/>
                <a:latin typeface="Arial"/>
                <a:ea typeface="Times New Roman"/>
                <a:cs typeface="Times New Roman"/>
              </a:rPr>
              <a:t>Por la propia definición se deduce que este producto no es conmutativo. </a:t>
            </a:r>
            <a:r>
              <a:rPr lang="es-PE" dirty="0" smtClean="0">
                <a:effectLst/>
                <a:latin typeface="Arial"/>
                <a:ea typeface="Times New Roman"/>
                <a:cs typeface="Times New Roman"/>
              </a:rPr>
              <a:t>Diremos que pre-multiplicamos la matriz </a:t>
            </a:r>
            <a:r>
              <a:rPr lang="es-PE" b="1" dirty="0" smtClean="0">
                <a:effectLst/>
                <a:latin typeface="Arial"/>
                <a:ea typeface="Cmmi12"/>
                <a:cs typeface="Times New Roman"/>
              </a:rPr>
              <a:t>A </a:t>
            </a:r>
            <a:r>
              <a:rPr lang="es-PE" dirty="0" smtClean="0">
                <a:effectLst/>
                <a:latin typeface="Arial"/>
                <a:ea typeface="Times New Roman"/>
                <a:cs typeface="Times New Roman"/>
              </a:rPr>
              <a:t>por la </a:t>
            </a:r>
            <a:r>
              <a:rPr lang="es-PE" b="1" dirty="0" smtClean="0">
                <a:effectLst/>
                <a:latin typeface="Arial"/>
                <a:ea typeface="Cmmi12"/>
                <a:cs typeface="Times New Roman"/>
              </a:rPr>
              <a:t>B </a:t>
            </a:r>
            <a:r>
              <a:rPr lang="es-PE" dirty="0" smtClean="0">
                <a:effectLst/>
                <a:latin typeface="Arial"/>
                <a:ea typeface="Times New Roman"/>
                <a:cs typeface="Times New Roman"/>
              </a:rPr>
              <a:t>cuando realizamos el producto </a:t>
            </a:r>
            <a:r>
              <a:rPr lang="es-PE" b="1" dirty="0" smtClean="0">
                <a:effectLst/>
                <a:latin typeface="Arial"/>
                <a:ea typeface="Cmmi12"/>
                <a:cs typeface="Times New Roman"/>
              </a:rPr>
              <a:t>B</a:t>
            </a:r>
            <a:r>
              <a:rPr lang="es-PE" b="1" dirty="0" smtClean="0">
                <a:effectLst/>
                <a:latin typeface="Arial"/>
                <a:ea typeface="cmsy10"/>
                <a:cs typeface="Times New Roman"/>
              </a:rPr>
              <a:t>·</a:t>
            </a:r>
            <a:r>
              <a:rPr lang="es-PE" b="1" dirty="0" smtClean="0">
                <a:effectLst/>
                <a:latin typeface="Arial"/>
                <a:ea typeface="Cmmi12"/>
                <a:cs typeface="Times New Roman"/>
              </a:rPr>
              <a:t>A </a:t>
            </a:r>
            <a:r>
              <a:rPr lang="es-PE" dirty="0" smtClean="0">
                <a:effectLst/>
                <a:latin typeface="Arial"/>
                <a:ea typeface="Times New Roman"/>
                <a:cs typeface="Times New Roman"/>
              </a:rPr>
              <a:t>y que post-multiplicamos la </a:t>
            </a:r>
            <a:r>
              <a:rPr lang="es-PE" b="1" dirty="0" smtClean="0">
                <a:effectLst/>
                <a:latin typeface="Arial"/>
                <a:ea typeface="Cmmi12"/>
                <a:cs typeface="Times New Roman"/>
              </a:rPr>
              <a:t>A </a:t>
            </a:r>
            <a:r>
              <a:rPr lang="es-PE" dirty="0" smtClean="0">
                <a:effectLst/>
                <a:latin typeface="Arial"/>
                <a:ea typeface="Times New Roman"/>
                <a:cs typeface="Times New Roman"/>
              </a:rPr>
              <a:t>por la </a:t>
            </a:r>
            <a:r>
              <a:rPr lang="es-PE" b="1" dirty="0" smtClean="0">
                <a:effectLst/>
                <a:latin typeface="Arial"/>
                <a:ea typeface="Cmmi12"/>
                <a:cs typeface="Times New Roman"/>
              </a:rPr>
              <a:t>B </a:t>
            </a:r>
            <a:r>
              <a:rPr lang="es-PE" dirty="0" smtClean="0">
                <a:effectLst/>
                <a:latin typeface="Arial"/>
                <a:ea typeface="Times New Roman"/>
                <a:cs typeface="Times New Roman"/>
              </a:rPr>
              <a:t>si realizamos el producto </a:t>
            </a:r>
            <a:r>
              <a:rPr lang="es-PE" b="1" dirty="0" smtClean="0">
                <a:effectLst/>
                <a:latin typeface="Arial"/>
                <a:ea typeface="Cmmi12"/>
                <a:cs typeface="Times New Roman"/>
              </a:rPr>
              <a:t>A</a:t>
            </a:r>
            <a:r>
              <a:rPr lang="es-PE" b="1" dirty="0" smtClean="0">
                <a:effectLst/>
                <a:latin typeface="Arial"/>
                <a:ea typeface="cmsy10"/>
                <a:cs typeface="Times New Roman"/>
              </a:rPr>
              <a:t>·</a:t>
            </a:r>
            <a:r>
              <a:rPr lang="es-PE" b="1" dirty="0" smtClean="0">
                <a:effectLst/>
                <a:latin typeface="Arial"/>
                <a:ea typeface="Cmmi12"/>
                <a:cs typeface="Times New Roman"/>
              </a:rPr>
              <a:t>B</a:t>
            </a:r>
            <a:r>
              <a:rPr lang="es-PE" b="1" dirty="0" smtClean="0">
                <a:effectLst/>
                <a:latin typeface="Arial"/>
                <a:ea typeface="Times New Roman"/>
                <a:cs typeface="Times New Roman"/>
              </a:rPr>
              <a:t>.</a:t>
            </a:r>
            <a:endParaRPr lang="es-ES" sz="1600" dirty="0">
              <a:ea typeface="Times New Roman"/>
              <a:cs typeface="Times New Roman"/>
            </a:endParaRPr>
          </a:p>
          <a:p>
            <a:pPr algn="just">
              <a:lnSpc>
                <a:spcPct val="115000"/>
              </a:lnSpc>
              <a:spcAft>
                <a:spcPts val="0"/>
              </a:spcAft>
            </a:pPr>
            <a:r>
              <a:rPr lang="es-PE" dirty="0" smtClean="0">
                <a:effectLst/>
                <a:latin typeface="Arial"/>
                <a:ea typeface="Times New Roman"/>
                <a:cs typeface="Times New Roman"/>
              </a:rPr>
              <a:t> </a:t>
            </a:r>
            <a:endParaRPr lang="es-ES" sz="1600" dirty="0">
              <a:ea typeface="Times New Roman"/>
              <a:cs typeface="Times New Roman"/>
            </a:endParaRPr>
          </a:p>
          <a:p>
            <a:pPr algn="just">
              <a:lnSpc>
                <a:spcPct val="115000"/>
              </a:lnSpc>
              <a:spcAft>
                <a:spcPts val="0"/>
              </a:spcAft>
            </a:pPr>
            <a:r>
              <a:rPr lang="es-PE" dirty="0" smtClean="0">
                <a:effectLst/>
                <a:latin typeface="Arial"/>
                <a:ea typeface="Times New Roman"/>
                <a:cs typeface="Times New Roman"/>
              </a:rPr>
              <a:t>Se denominará matriz </a:t>
            </a:r>
            <a:r>
              <a:rPr lang="es-PE" b="1" dirty="0" smtClean="0">
                <a:effectLst/>
                <a:latin typeface="Arial"/>
                <a:ea typeface="Times New Roman"/>
                <a:cs typeface="Times New Roman"/>
              </a:rPr>
              <a:t>A</a:t>
            </a:r>
            <a:r>
              <a:rPr lang="es-PE" dirty="0" smtClean="0">
                <a:effectLst/>
                <a:latin typeface="Arial"/>
                <a:ea typeface="Times New Roman"/>
                <a:cs typeface="Times New Roman"/>
              </a:rPr>
              <a:t>, de dimensiones (</a:t>
            </a:r>
            <a:r>
              <a:rPr lang="es-PE" dirty="0" err="1" smtClean="0">
                <a:effectLst/>
                <a:latin typeface="Arial"/>
                <a:ea typeface="Cmmi12"/>
                <a:cs typeface="Times New Roman"/>
              </a:rPr>
              <a:t>n</a:t>
            </a:r>
            <a:r>
              <a:rPr lang="es-PE" dirty="0" err="1" smtClean="0">
                <a:effectLst/>
                <a:latin typeface="Arial"/>
                <a:ea typeface="cmsy10"/>
                <a:cs typeface="Times New Roman"/>
              </a:rPr>
              <a:t>×</a:t>
            </a:r>
            <a:r>
              <a:rPr lang="es-PE" dirty="0" err="1" smtClean="0">
                <a:effectLst/>
                <a:latin typeface="Arial"/>
                <a:ea typeface="Cmmi12"/>
                <a:cs typeface="Times New Roman"/>
              </a:rPr>
              <a:t>k</a:t>
            </a:r>
            <a:r>
              <a:rPr lang="es-PE" dirty="0" smtClean="0">
                <a:effectLst/>
                <a:latin typeface="Arial"/>
                <a:ea typeface="Times New Roman"/>
                <a:cs typeface="Times New Roman"/>
              </a:rPr>
              <a:t>) a un conjunto de </a:t>
            </a:r>
            <a:r>
              <a:rPr lang="es-PE" dirty="0" err="1" smtClean="0">
                <a:effectLst/>
                <a:latin typeface="Arial"/>
                <a:ea typeface="Cmmi12"/>
                <a:cs typeface="Times New Roman"/>
              </a:rPr>
              <a:t>n</a:t>
            </a:r>
            <a:r>
              <a:rPr lang="es-PE" dirty="0" err="1" smtClean="0">
                <a:effectLst/>
                <a:latin typeface="Arial"/>
                <a:ea typeface="cmsy10"/>
                <a:cs typeface="Times New Roman"/>
              </a:rPr>
              <a:t>×</a:t>
            </a:r>
            <a:r>
              <a:rPr lang="es-PE" dirty="0" err="1" smtClean="0">
                <a:effectLst/>
                <a:latin typeface="Arial"/>
                <a:ea typeface="Cmmi12"/>
                <a:cs typeface="Times New Roman"/>
              </a:rPr>
              <a:t>k</a:t>
            </a:r>
            <a:r>
              <a:rPr lang="es-PE" dirty="0" smtClean="0">
                <a:effectLst/>
                <a:latin typeface="Arial"/>
                <a:ea typeface="Cmmi12"/>
                <a:cs typeface="Times New Roman"/>
              </a:rPr>
              <a:t> </a:t>
            </a:r>
            <a:r>
              <a:rPr lang="es-PE" dirty="0" smtClean="0">
                <a:effectLst/>
                <a:latin typeface="Arial"/>
                <a:ea typeface="Times New Roman"/>
                <a:cs typeface="Times New Roman"/>
              </a:rPr>
              <a:t>números reales, ordenados en </a:t>
            </a:r>
            <a:r>
              <a:rPr lang="es-PE" dirty="0" smtClean="0">
                <a:effectLst/>
                <a:latin typeface="Arial"/>
                <a:ea typeface="Cmmi12"/>
                <a:cs typeface="Times New Roman"/>
              </a:rPr>
              <a:t>n </a:t>
            </a:r>
            <a:r>
              <a:rPr lang="es-PE" dirty="0" smtClean="0">
                <a:effectLst/>
                <a:latin typeface="Arial"/>
                <a:ea typeface="Times New Roman"/>
                <a:cs typeface="Times New Roman"/>
              </a:rPr>
              <a:t>filas y </a:t>
            </a:r>
            <a:r>
              <a:rPr lang="es-PE" dirty="0" smtClean="0">
                <a:effectLst/>
                <a:latin typeface="Arial"/>
                <a:ea typeface="Cmmi12"/>
                <a:cs typeface="Times New Roman"/>
              </a:rPr>
              <a:t>k </a:t>
            </a:r>
            <a:r>
              <a:rPr lang="es-PE" dirty="0" smtClean="0">
                <a:effectLst/>
                <a:latin typeface="Arial"/>
                <a:ea typeface="Times New Roman"/>
                <a:cs typeface="Times New Roman"/>
              </a:rPr>
              <a:t>columnas. Por ejemplo, si se mide </a:t>
            </a:r>
            <a:r>
              <a:rPr lang="es-PE" b="1" dirty="0" smtClean="0">
                <a:effectLst/>
                <a:latin typeface="Arial"/>
                <a:ea typeface="Cmmi12"/>
                <a:cs typeface="Times New Roman"/>
              </a:rPr>
              <a:t>k </a:t>
            </a:r>
            <a:r>
              <a:rPr lang="es-PE" dirty="0" smtClean="0">
                <a:effectLst/>
                <a:latin typeface="Arial"/>
                <a:ea typeface="Times New Roman"/>
                <a:cs typeface="Times New Roman"/>
              </a:rPr>
              <a:t>variables en </a:t>
            </a:r>
            <a:r>
              <a:rPr lang="es-PE" b="1" dirty="0" smtClean="0">
                <a:effectLst/>
                <a:latin typeface="Arial"/>
                <a:ea typeface="Cmmi12"/>
                <a:cs typeface="Times New Roman"/>
              </a:rPr>
              <a:t>n </a:t>
            </a:r>
            <a:r>
              <a:rPr lang="es-PE" dirty="0" smtClean="0">
                <a:effectLst/>
                <a:latin typeface="Arial"/>
                <a:ea typeface="Times New Roman"/>
                <a:cs typeface="Times New Roman"/>
              </a:rPr>
              <a:t>individuos de una población se puede representar cada variable por un vector columna de dimensión </a:t>
            </a:r>
            <a:r>
              <a:rPr lang="es-PE" b="1" dirty="0" smtClean="0">
                <a:effectLst/>
                <a:latin typeface="Arial"/>
                <a:ea typeface="Cmmi12"/>
                <a:cs typeface="Times New Roman"/>
              </a:rPr>
              <a:t>n </a:t>
            </a:r>
            <a:r>
              <a:rPr lang="es-PE" dirty="0" smtClean="0">
                <a:effectLst/>
                <a:latin typeface="Arial"/>
                <a:ea typeface="Times New Roman"/>
                <a:cs typeface="Times New Roman"/>
              </a:rPr>
              <a:t>y cada vector columna es pues una matriz (</a:t>
            </a:r>
            <a:r>
              <a:rPr lang="es-PE" dirty="0" smtClean="0">
                <a:effectLst/>
                <a:latin typeface="Arial"/>
                <a:ea typeface="Cmmi12"/>
                <a:cs typeface="Times New Roman"/>
              </a:rPr>
              <a:t>n </a:t>
            </a:r>
            <a:r>
              <a:rPr lang="es-PE" dirty="0" smtClean="0">
                <a:effectLst/>
                <a:latin typeface="Arial"/>
                <a:ea typeface="cmsy10"/>
                <a:cs typeface="Times New Roman"/>
              </a:rPr>
              <a:t>× </a:t>
            </a:r>
            <a:r>
              <a:rPr lang="es-PE" dirty="0" smtClean="0">
                <a:effectLst/>
                <a:latin typeface="Arial"/>
                <a:ea typeface="Times New Roman"/>
                <a:cs typeface="Times New Roman"/>
              </a:rPr>
              <a:t>1)</a:t>
            </a:r>
            <a:r>
              <a:rPr lang="es-PE" dirty="0" smtClean="0">
                <a:effectLst/>
                <a:latin typeface="Arial"/>
                <a:ea typeface="Cmmi12"/>
                <a:cs typeface="Times New Roman"/>
              </a:rPr>
              <a:t>. </a:t>
            </a:r>
            <a:r>
              <a:rPr lang="es-PE" dirty="0" smtClean="0">
                <a:effectLst/>
                <a:latin typeface="Arial"/>
                <a:ea typeface="Times New Roman"/>
                <a:cs typeface="Times New Roman"/>
              </a:rPr>
              <a:t>El conjunto de los </a:t>
            </a:r>
            <a:r>
              <a:rPr lang="es-PE" b="1" dirty="0" smtClean="0">
                <a:effectLst/>
                <a:latin typeface="Arial"/>
                <a:ea typeface="Cmmi12"/>
                <a:cs typeface="Times New Roman"/>
              </a:rPr>
              <a:t>k </a:t>
            </a:r>
            <a:r>
              <a:rPr lang="es-PE" dirty="0" smtClean="0">
                <a:effectLst/>
                <a:latin typeface="Arial"/>
                <a:ea typeface="Times New Roman"/>
                <a:cs typeface="Times New Roman"/>
              </a:rPr>
              <a:t>vectores es un matriz (</a:t>
            </a:r>
            <a:r>
              <a:rPr lang="es-PE" b="1" dirty="0" smtClean="0">
                <a:effectLst/>
                <a:latin typeface="Arial"/>
                <a:ea typeface="Cmmi12"/>
                <a:cs typeface="Times New Roman"/>
              </a:rPr>
              <a:t>n </a:t>
            </a:r>
            <a:r>
              <a:rPr lang="es-PE" b="1" dirty="0" smtClean="0">
                <a:effectLst/>
                <a:latin typeface="Arial"/>
                <a:ea typeface="cmsy10"/>
                <a:cs typeface="Times New Roman"/>
              </a:rPr>
              <a:t>× </a:t>
            </a:r>
            <a:r>
              <a:rPr lang="es-PE" b="1" dirty="0" smtClean="0">
                <a:effectLst/>
                <a:latin typeface="Arial"/>
                <a:ea typeface="Cmmi12"/>
                <a:cs typeface="Times New Roman"/>
              </a:rPr>
              <a:t>k</a:t>
            </a:r>
            <a:r>
              <a:rPr lang="es-PE" dirty="0" smtClean="0">
                <a:effectLst/>
                <a:latin typeface="Arial"/>
                <a:ea typeface="Times New Roman"/>
                <a:cs typeface="Times New Roman"/>
              </a:rPr>
              <a:t>)</a:t>
            </a:r>
            <a:r>
              <a:rPr lang="es-PE" dirty="0" smtClean="0">
                <a:effectLst/>
                <a:latin typeface="Arial"/>
                <a:ea typeface="Cmmi12"/>
                <a:cs typeface="Times New Roman"/>
              </a:rPr>
              <a:t>, </a:t>
            </a:r>
            <a:r>
              <a:rPr lang="es-PE" dirty="0" smtClean="0">
                <a:effectLst/>
                <a:latin typeface="Arial"/>
                <a:ea typeface="Times New Roman"/>
                <a:cs typeface="Times New Roman"/>
              </a:rPr>
              <a:t>y esta matriz puede verse como un conjunto de </a:t>
            </a:r>
            <a:r>
              <a:rPr lang="es-PE" b="1" dirty="0" smtClean="0">
                <a:effectLst/>
                <a:latin typeface="Arial"/>
                <a:ea typeface="Cmmi12"/>
                <a:cs typeface="Times New Roman"/>
              </a:rPr>
              <a:t>k </a:t>
            </a:r>
            <a:r>
              <a:rPr lang="es-PE" dirty="0" smtClean="0">
                <a:effectLst/>
                <a:latin typeface="Arial"/>
                <a:ea typeface="Times New Roman"/>
                <a:cs typeface="Times New Roman"/>
              </a:rPr>
              <a:t>vectores columna, o como un conjunto de </a:t>
            </a:r>
            <a:r>
              <a:rPr lang="es-PE" b="1" dirty="0" smtClean="0">
                <a:effectLst/>
                <a:latin typeface="Arial"/>
                <a:ea typeface="Cmmi12"/>
                <a:cs typeface="Times New Roman"/>
              </a:rPr>
              <a:t>n </a:t>
            </a:r>
            <a:r>
              <a:rPr lang="es-PE" dirty="0" smtClean="0">
                <a:effectLst/>
                <a:latin typeface="Arial"/>
                <a:ea typeface="Times New Roman"/>
                <a:cs typeface="Times New Roman"/>
              </a:rPr>
              <a:t>vectores fila, cada uno de ellos de dimensión </a:t>
            </a:r>
            <a:r>
              <a:rPr lang="es-PE" b="1" dirty="0" smtClean="0">
                <a:effectLst/>
                <a:latin typeface="Arial"/>
                <a:ea typeface="Cmmi12"/>
                <a:cs typeface="Times New Roman"/>
              </a:rPr>
              <a:t>k</a:t>
            </a:r>
            <a:r>
              <a:rPr lang="es-PE" dirty="0" smtClean="0">
                <a:effectLst/>
                <a:latin typeface="Arial"/>
                <a:ea typeface="Times New Roman"/>
                <a:cs typeface="Times New Roman"/>
              </a:rPr>
              <a:t>. Llamaremos matriz transpuesta A’ a la matriz obtenida a partir de A intercambiando filas por columnas. </a:t>
            </a:r>
            <a:r>
              <a:rPr lang="es-PE" dirty="0" smtClean="0">
                <a:solidFill>
                  <a:srgbClr val="FF0000"/>
                </a:solidFill>
                <a:effectLst/>
                <a:latin typeface="Arial"/>
                <a:ea typeface="Times New Roman"/>
                <a:cs typeface="Times New Roman"/>
              </a:rPr>
              <a:t>Si </a:t>
            </a:r>
            <a:r>
              <a:rPr lang="es-PE" b="1" dirty="0" smtClean="0">
                <a:solidFill>
                  <a:srgbClr val="FF0000"/>
                </a:solidFill>
                <a:effectLst/>
                <a:latin typeface="Arial"/>
                <a:ea typeface="Times New Roman"/>
                <a:cs typeface="Times New Roman"/>
              </a:rPr>
              <a:t>A</a:t>
            </a:r>
            <a:r>
              <a:rPr lang="es-PE" dirty="0" smtClean="0">
                <a:solidFill>
                  <a:srgbClr val="FF0000"/>
                </a:solidFill>
                <a:effectLst/>
                <a:latin typeface="Arial"/>
                <a:ea typeface="Times New Roman"/>
                <a:cs typeface="Times New Roman"/>
              </a:rPr>
              <a:t> es </a:t>
            </a:r>
            <a:r>
              <a:rPr lang="es-PE" b="1" dirty="0" smtClean="0">
                <a:solidFill>
                  <a:srgbClr val="FF0000"/>
                </a:solidFill>
                <a:effectLst/>
                <a:latin typeface="Arial"/>
                <a:ea typeface="Cmmi12"/>
                <a:cs typeface="Times New Roman"/>
              </a:rPr>
              <a:t>n</a:t>
            </a:r>
            <a:r>
              <a:rPr lang="es-PE" dirty="0" smtClean="0">
                <a:solidFill>
                  <a:srgbClr val="FF0000"/>
                </a:solidFill>
                <a:effectLst/>
                <a:latin typeface="Arial"/>
                <a:ea typeface="cmsy10"/>
                <a:cs typeface="Times New Roman"/>
              </a:rPr>
              <a:t>× </a:t>
            </a:r>
            <a:r>
              <a:rPr lang="es-PE" b="1" dirty="0" smtClean="0">
                <a:solidFill>
                  <a:srgbClr val="FF0000"/>
                </a:solidFill>
                <a:effectLst/>
                <a:latin typeface="Arial"/>
                <a:ea typeface="Cmmi12"/>
                <a:cs typeface="Times New Roman"/>
              </a:rPr>
              <a:t>k</a:t>
            </a:r>
            <a:r>
              <a:rPr lang="es-PE" dirty="0" smtClean="0">
                <a:solidFill>
                  <a:srgbClr val="FF0000"/>
                </a:solidFill>
                <a:effectLst/>
                <a:latin typeface="Arial"/>
                <a:ea typeface="Times New Roman"/>
                <a:cs typeface="Times New Roman"/>
              </a:rPr>
              <a:t>, </a:t>
            </a:r>
            <a:r>
              <a:rPr lang="es-PE" b="1" dirty="0" smtClean="0">
                <a:solidFill>
                  <a:srgbClr val="FF0000"/>
                </a:solidFill>
                <a:effectLst/>
                <a:latin typeface="Arial"/>
                <a:ea typeface="Times New Roman"/>
                <a:cs typeface="Times New Roman"/>
              </a:rPr>
              <a:t>A’</a:t>
            </a:r>
            <a:r>
              <a:rPr lang="es-PE" dirty="0" smtClean="0">
                <a:solidFill>
                  <a:srgbClr val="FF0000"/>
                </a:solidFill>
                <a:effectLst/>
                <a:latin typeface="Arial"/>
                <a:ea typeface="Times New Roman"/>
                <a:cs typeface="Times New Roman"/>
              </a:rPr>
              <a:t> será </a:t>
            </a:r>
            <a:r>
              <a:rPr lang="es-PE" b="1" dirty="0" smtClean="0">
                <a:solidFill>
                  <a:srgbClr val="FF0000"/>
                </a:solidFill>
                <a:effectLst/>
                <a:latin typeface="Arial"/>
                <a:ea typeface="Cmmi12"/>
                <a:cs typeface="Times New Roman"/>
              </a:rPr>
              <a:t>k</a:t>
            </a:r>
            <a:r>
              <a:rPr lang="es-PE" dirty="0" smtClean="0">
                <a:solidFill>
                  <a:srgbClr val="FF0000"/>
                </a:solidFill>
                <a:effectLst/>
                <a:latin typeface="Arial"/>
                <a:ea typeface="cmsy10"/>
                <a:cs typeface="Times New Roman"/>
              </a:rPr>
              <a:t>× </a:t>
            </a:r>
            <a:r>
              <a:rPr lang="es-PE" b="1" dirty="0" smtClean="0">
                <a:solidFill>
                  <a:srgbClr val="FF0000"/>
                </a:solidFill>
                <a:effectLst/>
                <a:latin typeface="Arial"/>
                <a:ea typeface="Cmmi12"/>
                <a:cs typeface="Times New Roman"/>
              </a:rPr>
              <a:t>n</a:t>
            </a:r>
            <a:r>
              <a:rPr lang="es-PE" dirty="0" smtClean="0">
                <a:effectLst/>
                <a:latin typeface="Arial"/>
                <a:ea typeface="Times New Roman"/>
                <a:cs typeface="Times New Roman"/>
              </a:rPr>
              <a:t>. La transpuesta también se suele representar por </a:t>
            </a:r>
            <a:r>
              <a:rPr lang="es-PE" b="1" dirty="0" smtClean="0">
                <a:effectLst/>
                <a:latin typeface="Arial"/>
                <a:ea typeface="Times New Roman"/>
                <a:cs typeface="Times New Roman"/>
              </a:rPr>
              <a:t>A</a:t>
            </a:r>
            <a:r>
              <a:rPr lang="es-PE" b="1" baseline="30000" dirty="0" smtClean="0">
                <a:effectLst/>
                <a:latin typeface="Arial"/>
                <a:ea typeface="Times New Roman"/>
                <a:cs typeface="Times New Roman"/>
              </a:rPr>
              <a:t>t</a:t>
            </a:r>
            <a:r>
              <a:rPr lang="es-PE" dirty="0" smtClean="0">
                <a:effectLst/>
                <a:latin typeface="Arial"/>
                <a:ea typeface="Times New Roman"/>
                <a:cs typeface="Times New Roman"/>
              </a:rPr>
              <a:t>.</a:t>
            </a:r>
            <a:endParaRPr lang="es-ES" sz="1600" dirty="0">
              <a:ea typeface="Times New Roman"/>
              <a:cs typeface="Times New Roman"/>
            </a:endParaRPr>
          </a:p>
        </p:txBody>
      </p:sp>
    </p:spTree>
    <p:extLst>
      <p:ext uri="{BB962C8B-B14F-4D97-AF65-F5344CB8AC3E}">
        <p14:creationId xmlns:p14="http://schemas.microsoft.com/office/powerpoint/2010/main" val="1274293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215836" y="836712"/>
            <a:ext cx="3061479" cy="410882"/>
          </a:xfrm>
          <a:prstGeom prst="rect">
            <a:avLst/>
          </a:prstGeom>
        </p:spPr>
        <p:txBody>
          <a:bodyPr wrap="none">
            <a:spAutoFit/>
          </a:bodyPr>
          <a:lstStyle/>
          <a:p>
            <a:pPr algn="ctr">
              <a:lnSpc>
                <a:spcPct val="115000"/>
              </a:lnSpc>
              <a:spcAft>
                <a:spcPts val="0"/>
              </a:spcAft>
            </a:pPr>
            <a:r>
              <a:rPr lang="es-ES" b="1" dirty="0" smtClean="0">
                <a:solidFill>
                  <a:srgbClr val="FF0000"/>
                </a:solidFill>
                <a:effectLst/>
                <a:latin typeface="Arial"/>
                <a:ea typeface="Times New Roman"/>
                <a:cs typeface="Times New Roman"/>
              </a:rPr>
              <a:t>ANÁLISIS MULTIVARIADO</a:t>
            </a:r>
            <a:endParaRPr lang="es-ES" sz="1600" dirty="0">
              <a:ea typeface="Times New Roman"/>
              <a:cs typeface="Times New Roman"/>
            </a:endParaRPr>
          </a:p>
        </p:txBody>
      </p:sp>
      <p:sp>
        <p:nvSpPr>
          <p:cNvPr id="5" name="4 Rectángulo"/>
          <p:cNvSpPr/>
          <p:nvPr/>
        </p:nvSpPr>
        <p:spPr>
          <a:xfrm>
            <a:off x="539552" y="1772816"/>
            <a:ext cx="7632848" cy="2640723"/>
          </a:xfrm>
          <a:prstGeom prst="rect">
            <a:avLst/>
          </a:prstGeom>
        </p:spPr>
        <p:txBody>
          <a:bodyPr wrap="square">
            <a:spAutoFit/>
          </a:bodyPr>
          <a:lstStyle/>
          <a:p>
            <a:pPr algn="just">
              <a:lnSpc>
                <a:spcPct val="115000"/>
              </a:lnSpc>
              <a:spcAft>
                <a:spcPts val="0"/>
              </a:spcAft>
            </a:pPr>
            <a:r>
              <a:rPr lang="es-PE" dirty="0" smtClean="0">
                <a:effectLst/>
                <a:latin typeface="Arial"/>
                <a:ea typeface="Times New Roman"/>
                <a:cs typeface="Times New Roman"/>
              </a:rPr>
              <a:t>El análisis multivariado o </a:t>
            </a:r>
            <a:r>
              <a:rPr lang="es-PE" dirty="0" err="1" smtClean="0">
                <a:effectLst/>
                <a:latin typeface="Arial"/>
                <a:ea typeface="Times New Roman"/>
                <a:cs typeface="Times New Roman"/>
              </a:rPr>
              <a:t>multivariante</a:t>
            </a:r>
            <a:r>
              <a:rPr lang="es-PE" dirty="0" smtClean="0">
                <a:effectLst/>
                <a:latin typeface="Arial"/>
                <a:ea typeface="Times New Roman"/>
                <a:cs typeface="Times New Roman"/>
              </a:rPr>
              <a:t>, en esencia, se dedica al estudio de varias variables de modo simultáneo. Es decir, se toma un objeto y no sólo se mide una variable (</a:t>
            </a:r>
            <a:r>
              <a:rPr lang="es-PE" dirty="0" err="1" smtClean="0">
                <a:effectLst/>
                <a:latin typeface="Arial"/>
                <a:ea typeface="Times New Roman"/>
                <a:cs typeface="Times New Roman"/>
              </a:rPr>
              <a:t>p.e</a:t>
            </a:r>
            <a:r>
              <a:rPr lang="es-PE" dirty="0" smtClean="0">
                <a:effectLst/>
                <a:latin typeface="Arial"/>
                <a:ea typeface="Times New Roman"/>
                <a:cs typeface="Times New Roman"/>
              </a:rPr>
              <a:t>. una persona a la que se mide sólo su estatura), sino que se consideran varias variables a la vez y se trata de determinar la relación entre éstas. Es decir, además de la estatura, se mide el peso, se indica su sexo, clase social a la que pertenece y cuál es su ingreso por año. Además de los indicadores en cada caso, se analizan también las relaciones simultáneas entre ellas.</a:t>
            </a:r>
            <a:endParaRPr lang="es-ES" sz="1600" dirty="0">
              <a:ea typeface="Times New Roman"/>
              <a:cs typeface="Times New Roman"/>
            </a:endParaRPr>
          </a:p>
        </p:txBody>
      </p:sp>
    </p:spTree>
    <p:extLst>
      <p:ext uri="{BB962C8B-B14F-4D97-AF65-F5344CB8AC3E}">
        <p14:creationId xmlns:p14="http://schemas.microsoft.com/office/powerpoint/2010/main" val="1883650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611560" y="356621"/>
            <a:ext cx="7704856" cy="4233467"/>
          </a:xfrm>
          <a:prstGeom prst="rect">
            <a:avLst/>
          </a:prstGeom>
        </p:spPr>
        <p:txBody>
          <a:bodyPr wrap="square">
            <a:spAutoFit/>
          </a:bodyPr>
          <a:lstStyle/>
          <a:p>
            <a:pPr algn="just">
              <a:lnSpc>
                <a:spcPct val="115000"/>
              </a:lnSpc>
              <a:spcAft>
                <a:spcPts val="0"/>
              </a:spcAft>
            </a:pPr>
            <a:r>
              <a:rPr lang="es-PE" dirty="0" smtClean="0">
                <a:solidFill>
                  <a:srgbClr val="FF0000"/>
                </a:solidFill>
                <a:effectLst/>
                <a:latin typeface="Arial"/>
                <a:ea typeface="Times New Roman"/>
                <a:cs typeface="Times New Roman"/>
              </a:rPr>
              <a:t>La suma de dos matrices se define sólo cuando ambas tienen las mismas dimensiones u órdenes</a:t>
            </a:r>
            <a:r>
              <a:rPr lang="es-PE" dirty="0" smtClean="0">
                <a:effectLst/>
                <a:latin typeface="Arial"/>
                <a:ea typeface="Times New Roman"/>
                <a:cs typeface="Times New Roman"/>
              </a:rPr>
              <a:t>. Cada elemento de la matriz suma se obtiene sumando los elementos correspondientes de los sumandos con </a:t>
            </a:r>
            <a:r>
              <a:rPr lang="es-PE" dirty="0" err="1" smtClean="0">
                <a:effectLst/>
                <a:latin typeface="Arial"/>
                <a:ea typeface="Cmmi12"/>
                <a:cs typeface="Times New Roman"/>
              </a:rPr>
              <a:t>c</a:t>
            </a:r>
            <a:r>
              <a:rPr lang="es-PE" baseline="-25000" dirty="0" err="1" smtClean="0">
                <a:effectLst/>
                <a:latin typeface="Arial"/>
                <a:ea typeface="Cmmi8"/>
                <a:cs typeface="Times New Roman"/>
              </a:rPr>
              <a:t>ij</a:t>
            </a:r>
            <a:r>
              <a:rPr lang="es-PE" dirty="0" smtClean="0">
                <a:effectLst/>
                <a:latin typeface="Arial"/>
                <a:ea typeface="Times New Roman"/>
                <a:cs typeface="Times New Roman"/>
              </a:rPr>
              <a:t>= </a:t>
            </a:r>
            <a:r>
              <a:rPr lang="es-PE" dirty="0" err="1" smtClean="0">
                <a:effectLst/>
                <a:latin typeface="Arial"/>
                <a:ea typeface="Cmmi12"/>
                <a:cs typeface="Times New Roman"/>
              </a:rPr>
              <a:t>a</a:t>
            </a:r>
            <a:r>
              <a:rPr lang="es-PE" baseline="-25000" dirty="0" err="1" smtClean="0">
                <a:effectLst/>
                <a:latin typeface="Arial"/>
                <a:ea typeface="Cmmi8"/>
                <a:cs typeface="Times New Roman"/>
              </a:rPr>
              <a:t>ij</a:t>
            </a:r>
            <a:r>
              <a:rPr lang="es-PE" dirty="0" smtClean="0">
                <a:effectLst/>
                <a:latin typeface="Arial"/>
                <a:ea typeface="Times New Roman"/>
                <a:cs typeface="Times New Roman"/>
              </a:rPr>
              <a:t>+ </a:t>
            </a:r>
            <a:r>
              <a:rPr lang="es-PE" dirty="0" err="1" smtClean="0">
                <a:effectLst/>
                <a:latin typeface="Arial"/>
                <a:ea typeface="Cmmi12"/>
                <a:cs typeface="Times New Roman"/>
              </a:rPr>
              <a:t>b</a:t>
            </a:r>
            <a:r>
              <a:rPr lang="es-PE" baseline="-25000" dirty="0" err="1" smtClean="0">
                <a:effectLst/>
                <a:latin typeface="Arial"/>
                <a:ea typeface="Cmmi8"/>
                <a:cs typeface="Times New Roman"/>
              </a:rPr>
              <a:t>ij</a:t>
            </a:r>
            <a:r>
              <a:rPr lang="es-PE" dirty="0" smtClean="0">
                <a:effectLst/>
                <a:latin typeface="Arial"/>
                <a:ea typeface="Times New Roman"/>
                <a:cs typeface="Times New Roman"/>
              </a:rPr>
              <a:t>. Se verifica:</a:t>
            </a:r>
            <a:endParaRPr lang="es-ES" sz="1600" dirty="0">
              <a:ea typeface="Times New Roman"/>
              <a:cs typeface="Times New Roman"/>
            </a:endParaRPr>
          </a:p>
          <a:p>
            <a:pPr>
              <a:lnSpc>
                <a:spcPct val="115000"/>
              </a:lnSpc>
              <a:spcAft>
                <a:spcPts val="0"/>
              </a:spcAft>
            </a:pPr>
            <a:r>
              <a:rPr lang="es-PE" dirty="0" smtClean="0">
                <a:effectLst/>
                <a:latin typeface="Arial"/>
                <a:ea typeface="Times New Roman"/>
                <a:cs typeface="Times New Roman"/>
              </a:rPr>
              <a:t> </a:t>
            </a:r>
            <a:endParaRPr lang="es-ES" sz="1600" dirty="0">
              <a:ea typeface="Times New Roman"/>
              <a:cs typeface="Times New Roman"/>
            </a:endParaRPr>
          </a:p>
          <a:p>
            <a:pPr>
              <a:lnSpc>
                <a:spcPct val="115000"/>
              </a:lnSpc>
              <a:spcAft>
                <a:spcPts val="0"/>
              </a:spcAft>
            </a:pPr>
            <a:r>
              <a:rPr lang="es-PE" dirty="0" smtClean="0">
                <a:solidFill>
                  <a:srgbClr val="FF0000"/>
                </a:solidFill>
                <a:effectLst/>
                <a:latin typeface="Arial"/>
                <a:ea typeface="Times New Roman"/>
                <a:cs typeface="Times New Roman"/>
              </a:rPr>
              <a:t>A + B = B + A</a:t>
            </a:r>
            <a:endParaRPr lang="es-ES" sz="1600" dirty="0">
              <a:solidFill>
                <a:srgbClr val="FF0000"/>
              </a:solidFill>
              <a:ea typeface="Times New Roman"/>
              <a:cs typeface="Times New Roman"/>
            </a:endParaRPr>
          </a:p>
          <a:p>
            <a:pPr algn="just">
              <a:lnSpc>
                <a:spcPct val="115000"/>
              </a:lnSpc>
              <a:spcAft>
                <a:spcPts val="0"/>
              </a:spcAft>
            </a:pPr>
            <a:r>
              <a:rPr lang="es-PE" dirty="0" smtClean="0">
                <a:solidFill>
                  <a:srgbClr val="FF0000"/>
                </a:solidFill>
                <a:effectLst/>
                <a:latin typeface="Arial"/>
                <a:ea typeface="Times New Roman"/>
                <a:cs typeface="Times New Roman"/>
              </a:rPr>
              <a:t>(A+ B)</a:t>
            </a:r>
            <a:r>
              <a:rPr lang="es-PE" baseline="30000" dirty="0" smtClean="0">
                <a:solidFill>
                  <a:srgbClr val="FF0000"/>
                </a:solidFill>
                <a:effectLst/>
                <a:latin typeface="Arial"/>
                <a:ea typeface="Times New Roman"/>
                <a:cs typeface="Times New Roman"/>
              </a:rPr>
              <a:t>’</a:t>
            </a:r>
            <a:r>
              <a:rPr lang="es-PE" dirty="0" smtClean="0">
                <a:solidFill>
                  <a:srgbClr val="FF0000"/>
                </a:solidFill>
                <a:effectLst/>
                <a:latin typeface="Arial"/>
                <a:ea typeface="Times New Roman"/>
                <a:cs typeface="Times New Roman"/>
              </a:rPr>
              <a:t> = A</a:t>
            </a:r>
            <a:r>
              <a:rPr lang="es-PE" baseline="30000" dirty="0" smtClean="0">
                <a:solidFill>
                  <a:srgbClr val="FF0000"/>
                </a:solidFill>
                <a:effectLst/>
                <a:latin typeface="Arial"/>
                <a:ea typeface="Times New Roman"/>
                <a:cs typeface="Times New Roman"/>
              </a:rPr>
              <a:t>’</a:t>
            </a:r>
            <a:r>
              <a:rPr lang="es-PE" dirty="0" smtClean="0">
                <a:solidFill>
                  <a:srgbClr val="FF0000"/>
                </a:solidFill>
                <a:effectLst/>
                <a:latin typeface="Arial"/>
                <a:ea typeface="Times New Roman"/>
                <a:cs typeface="Times New Roman"/>
              </a:rPr>
              <a:t>+B</a:t>
            </a:r>
            <a:r>
              <a:rPr lang="es-PE" baseline="30000" dirty="0" smtClean="0">
                <a:solidFill>
                  <a:srgbClr val="FF0000"/>
                </a:solidFill>
                <a:effectLst/>
                <a:latin typeface="Arial"/>
                <a:ea typeface="Times New Roman"/>
                <a:cs typeface="Times New Roman"/>
              </a:rPr>
              <a:t>’</a:t>
            </a:r>
            <a:r>
              <a:rPr lang="es-PE" dirty="0" smtClean="0">
                <a:solidFill>
                  <a:srgbClr val="FF0000"/>
                </a:solidFill>
                <a:effectLst/>
                <a:latin typeface="Arial"/>
                <a:ea typeface="Cmmi12"/>
                <a:cs typeface="Times New Roman"/>
              </a:rPr>
              <a:t>.</a:t>
            </a:r>
            <a:endParaRPr lang="es-ES" sz="1600" dirty="0">
              <a:solidFill>
                <a:srgbClr val="FF0000"/>
              </a:solidFill>
              <a:ea typeface="Times New Roman"/>
              <a:cs typeface="Times New Roman"/>
            </a:endParaRPr>
          </a:p>
          <a:p>
            <a:pPr algn="just">
              <a:lnSpc>
                <a:spcPct val="115000"/>
              </a:lnSpc>
              <a:spcAft>
                <a:spcPts val="0"/>
              </a:spcAft>
            </a:pPr>
            <a:r>
              <a:rPr lang="es-PE" u="none" strike="noStrike" dirty="0" smtClean="0">
                <a:effectLst/>
                <a:latin typeface="Arial"/>
                <a:ea typeface="Times New Roman"/>
                <a:cs typeface="Times New Roman"/>
              </a:rPr>
              <a:t> </a:t>
            </a:r>
            <a:endParaRPr lang="es-ES" sz="1600" dirty="0">
              <a:ea typeface="Times New Roman"/>
              <a:cs typeface="Times New Roman"/>
            </a:endParaRPr>
          </a:p>
          <a:p>
            <a:pPr algn="just">
              <a:lnSpc>
                <a:spcPct val="115000"/>
              </a:lnSpc>
              <a:spcAft>
                <a:spcPts val="0"/>
              </a:spcAft>
            </a:pPr>
            <a:r>
              <a:rPr lang="es-PE" dirty="0" smtClean="0">
                <a:solidFill>
                  <a:srgbClr val="FF0000"/>
                </a:solidFill>
                <a:effectLst/>
                <a:latin typeface="Arial"/>
                <a:ea typeface="Times New Roman"/>
                <a:cs typeface="Times New Roman"/>
              </a:rPr>
              <a:t>Sumar dos matrices equivale en términos estadísticos a sumar los valores de las variables correspondientes a las columnas de las matrices</a:t>
            </a:r>
            <a:r>
              <a:rPr lang="es-PE" dirty="0" smtClean="0">
                <a:effectLst/>
                <a:latin typeface="Arial"/>
                <a:ea typeface="Times New Roman"/>
                <a:cs typeface="Times New Roman"/>
              </a:rPr>
              <a:t>. El producto de dos matrices A</a:t>
            </a:r>
            <a:r>
              <a:rPr lang="es-PE" dirty="0" smtClean="0">
                <a:effectLst/>
                <a:latin typeface="Arial"/>
                <a:ea typeface="cmsy10"/>
                <a:cs typeface="Times New Roman"/>
              </a:rPr>
              <a:t>·</a:t>
            </a:r>
            <a:r>
              <a:rPr lang="es-PE" dirty="0" smtClean="0">
                <a:effectLst/>
                <a:latin typeface="Arial"/>
                <a:ea typeface="Times New Roman"/>
                <a:cs typeface="Times New Roman"/>
              </a:rPr>
              <a:t>B sólo es posible cuando el número de columnas de A es igual al número de filas de B. Entonces, si A(</a:t>
            </a:r>
            <a:r>
              <a:rPr lang="es-PE" dirty="0" err="1" smtClean="0">
                <a:effectLst/>
                <a:latin typeface="Arial"/>
                <a:ea typeface="Cmmi12"/>
                <a:cs typeface="Times New Roman"/>
              </a:rPr>
              <a:t>n</a:t>
            </a:r>
            <a:r>
              <a:rPr lang="es-PE" dirty="0" err="1" smtClean="0">
                <a:effectLst/>
                <a:latin typeface="Arial"/>
                <a:ea typeface="cmsy10"/>
                <a:cs typeface="Times New Roman"/>
              </a:rPr>
              <a:t>×</a:t>
            </a:r>
            <a:r>
              <a:rPr lang="es-PE" dirty="0" err="1" smtClean="0">
                <a:effectLst/>
                <a:latin typeface="Arial"/>
                <a:ea typeface="Cmmi12"/>
                <a:cs typeface="Times New Roman"/>
              </a:rPr>
              <a:t>k</a:t>
            </a:r>
            <a:r>
              <a:rPr lang="es-PE" dirty="0" smtClean="0">
                <a:effectLst/>
                <a:latin typeface="Arial"/>
                <a:ea typeface="Times New Roman"/>
                <a:cs typeface="Times New Roman"/>
              </a:rPr>
              <a:t>) y B(</a:t>
            </a:r>
            <a:r>
              <a:rPr lang="es-PE" dirty="0" err="1" smtClean="0">
                <a:effectLst/>
                <a:latin typeface="Arial"/>
                <a:ea typeface="Cmmi12"/>
                <a:cs typeface="Times New Roman"/>
              </a:rPr>
              <a:t>k</a:t>
            </a:r>
            <a:r>
              <a:rPr lang="es-PE" dirty="0" err="1" smtClean="0">
                <a:effectLst/>
                <a:latin typeface="Arial"/>
                <a:ea typeface="cmsy10"/>
                <a:cs typeface="Times New Roman"/>
              </a:rPr>
              <a:t>×</a:t>
            </a:r>
            <a:r>
              <a:rPr lang="es-PE" dirty="0" err="1" smtClean="0">
                <a:effectLst/>
                <a:latin typeface="Arial"/>
                <a:ea typeface="Cmmi12"/>
                <a:cs typeface="Times New Roman"/>
              </a:rPr>
              <a:t>h</a:t>
            </a:r>
            <a:r>
              <a:rPr lang="es-PE" dirty="0" smtClean="0">
                <a:effectLst/>
                <a:latin typeface="Arial"/>
                <a:ea typeface="Times New Roman"/>
                <a:cs typeface="Times New Roman"/>
              </a:rPr>
              <a:t>), el producto es una matriz C(</a:t>
            </a:r>
            <a:r>
              <a:rPr lang="es-PE" dirty="0" smtClean="0">
                <a:effectLst/>
                <a:latin typeface="Arial"/>
                <a:ea typeface="Cmmi12"/>
                <a:cs typeface="Times New Roman"/>
              </a:rPr>
              <a:t>n </a:t>
            </a:r>
            <a:r>
              <a:rPr lang="es-PE" dirty="0" smtClean="0">
                <a:effectLst/>
                <a:latin typeface="Arial"/>
                <a:ea typeface="cmsy10"/>
                <a:cs typeface="Times New Roman"/>
              </a:rPr>
              <a:t>× </a:t>
            </a:r>
            <a:r>
              <a:rPr lang="es-PE" dirty="0" smtClean="0">
                <a:effectLst/>
                <a:latin typeface="Arial"/>
                <a:ea typeface="Cmmi12"/>
                <a:cs typeface="Times New Roman"/>
              </a:rPr>
              <a:t>h</a:t>
            </a:r>
            <a:r>
              <a:rPr lang="es-PE" dirty="0" smtClean="0">
                <a:effectLst/>
                <a:latin typeface="Arial"/>
                <a:ea typeface="Times New Roman"/>
                <a:cs typeface="Times New Roman"/>
              </a:rPr>
              <a:t>) con términos:</a:t>
            </a:r>
            <a:endParaRPr lang="es-ES" sz="1600" dirty="0">
              <a:ea typeface="Times New Roman"/>
              <a:cs typeface="Times New Roman"/>
            </a:endParaRPr>
          </a:p>
        </p:txBody>
      </p:sp>
      <p:pic>
        <p:nvPicPr>
          <p:cNvPr id="5" name="4 Imagen"/>
          <p:cNvPicPr/>
          <p:nvPr/>
        </p:nvPicPr>
        <p:blipFill>
          <a:blip r:embed="rId2" cstate="print">
            <a:extLst>
              <a:ext uri="{28A0092B-C50C-407E-A947-70E740481C1C}">
                <a14:useLocalDpi xmlns:a14="http://schemas.microsoft.com/office/drawing/2010/main" val="0"/>
              </a:ext>
            </a:extLst>
          </a:blip>
          <a:srcRect l="46719" t="72250" r="39063" b="17000"/>
          <a:stretch>
            <a:fillRect/>
          </a:stretch>
        </p:blipFill>
        <p:spPr bwMode="auto">
          <a:xfrm>
            <a:off x="3275856" y="4590088"/>
            <a:ext cx="1512168" cy="855136"/>
          </a:xfrm>
          <a:prstGeom prst="rect">
            <a:avLst/>
          </a:prstGeom>
          <a:noFill/>
          <a:ln>
            <a:noFill/>
          </a:ln>
        </p:spPr>
      </p:pic>
      <p:sp>
        <p:nvSpPr>
          <p:cNvPr id="7" name="6 Rectángulo"/>
          <p:cNvSpPr/>
          <p:nvPr/>
        </p:nvSpPr>
        <p:spPr>
          <a:xfrm>
            <a:off x="611560" y="5507882"/>
            <a:ext cx="7848872" cy="729430"/>
          </a:xfrm>
          <a:prstGeom prst="rect">
            <a:avLst/>
          </a:prstGeom>
        </p:spPr>
        <p:txBody>
          <a:bodyPr wrap="square">
            <a:spAutoFit/>
          </a:bodyPr>
          <a:lstStyle/>
          <a:p>
            <a:pPr>
              <a:lnSpc>
                <a:spcPct val="115000"/>
              </a:lnSpc>
              <a:spcAft>
                <a:spcPts val="0"/>
              </a:spcAft>
            </a:pPr>
            <a:r>
              <a:rPr lang="es-PE" dirty="0" smtClean="0">
                <a:effectLst/>
                <a:latin typeface="Arial"/>
                <a:ea typeface="Times New Roman"/>
                <a:cs typeface="Times New Roman"/>
              </a:rPr>
              <a:t>Es decir, el término </a:t>
            </a:r>
            <a:r>
              <a:rPr lang="es-PE" dirty="0" err="1" smtClean="0">
                <a:effectLst/>
                <a:latin typeface="Arial"/>
                <a:ea typeface="Cmmi12"/>
                <a:cs typeface="Times New Roman"/>
              </a:rPr>
              <a:t>c</a:t>
            </a:r>
            <a:r>
              <a:rPr lang="es-PE" baseline="-25000" dirty="0" err="1" smtClean="0">
                <a:effectLst/>
                <a:latin typeface="Arial"/>
                <a:ea typeface="Cmmi8"/>
                <a:cs typeface="Times New Roman"/>
              </a:rPr>
              <a:t>ij</a:t>
            </a:r>
            <a:r>
              <a:rPr lang="es-PE" baseline="-25000" dirty="0" smtClean="0">
                <a:effectLst/>
                <a:latin typeface="Arial"/>
                <a:ea typeface="Cmmi8"/>
                <a:cs typeface="Times New Roman"/>
              </a:rPr>
              <a:t> </a:t>
            </a:r>
            <a:r>
              <a:rPr lang="es-PE" dirty="0" smtClean="0">
                <a:effectLst/>
                <a:latin typeface="Arial"/>
                <a:ea typeface="Times New Roman"/>
                <a:cs typeface="Times New Roman"/>
              </a:rPr>
              <a:t>representa el producto escalar del vector </a:t>
            </a:r>
            <a:r>
              <a:rPr lang="es-PE" dirty="0" err="1" smtClean="0">
                <a:effectLst/>
                <a:latin typeface="Arial"/>
                <a:ea typeface="Times New Roman"/>
                <a:cs typeface="Times New Roman"/>
              </a:rPr>
              <a:t>a</a:t>
            </a:r>
            <a:r>
              <a:rPr lang="es-PE" baseline="-25000" dirty="0" err="1" smtClean="0">
                <a:effectLst/>
                <a:latin typeface="Arial"/>
                <a:ea typeface="Cmmi8"/>
                <a:cs typeface="Times New Roman"/>
              </a:rPr>
              <a:t>i</a:t>
            </a:r>
            <a:r>
              <a:rPr lang="es-PE" dirty="0" smtClean="0">
                <a:effectLst/>
                <a:latin typeface="Arial"/>
                <a:ea typeface="Times New Roman"/>
                <a:cs typeface="Times New Roman"/>
              </a:rPr>
              <a:t>, definido por la i-</a:t>
            </a:r>
            <a:r>
              <a:rPr lang="es-PE" dirty="0" err="1" smtClean="0">
                <a:effectLst/>
                <a:latin typeface="Arial"/>
                <a:ea typeface="Times New Roman"/>
                <a:cs typeface="Times New Roman"/>
              </a:rPr>
              <a:t>ésima</a:t>
            </a:r>
            <a:r>
              <a:rPr lang="es-PE" dirty="0" smtClean="0">
                <a:effectLst/>
                <a:latin typeface="Arial"/>
                <a:ea typeface="Times New Roman"/>
                <a:cs typeface="Times New Roman"/>
              </a:rPr>
              <a:t> fila de A, por el vector </a:t>
            </a:r>
            <a:r>
              <a:rPr lang="es-PE" dirty="0" err="1" smtClean="0">
                <a:effectLst/>
                <a:latin typeface="Arial"/>
                <a:ea typeface="Times New Roman"/>
                <a:cs typeface="Times New Roman"/>
              </a:rPr>
              <a:t>b</a:t>
            </a:r>
            <a:r>
              <a:rPr lang="es-PE" baseline="-25000" dirty="0" err="1" smtClean="0">
                <a:effectLst/>
                <a:latin typeface="Arial"/>
                <a:ea typeface="Cmmi8"/>
                <a:cs typeface="Times New Roman"/>
              </a:rPr>
              <a:t>j</a:t>
            </a:r>
            <a:r>
              <a:rPr lang="es-PE" dirty="0" smtClean="0">
                <a:effectLst/>
                <a:latin typeface="Arial"/>
                <a:ea typeface="Times New Roman"/>
                <a:cs typeface="Times New Roman"/>
              </a:rPr>
              <a:t>, de la j -</a:t>
            </a:r>
            <a:r>
              <a:rPr lang="es-PE" dirty="0" err="1" smtClean="0">
                <a:effectLst/>
                <a:latin typeface="Arial"/>
                <a:ea typeface="Times New Roman"/>
                <a:cs typeface="Times New Roman"/>
              </a:rPr>
              <a:t>ésima</a:t>
            </a:r>
            <a:r>
              <a:rPr lang="es-PE" dirty="0" smtClean="0">
                <a:effectLst/>
                <a:latin typeface="Arial"/>
                <a:ea typeface="Times New Roman"/>
                <a:cs typeface="Times New Roman"/>
              </a:rPr>
              <a:t> columna de B.</a:t>
            </a:r>
            <a:endParaRPr lang="es-ES" sz="1600" dirty="0">
              <a:ea typeface="Times New Roman"/>
              <a:cs typeface="Times New Roman"/>
            </a:endParaRPr>
          </a:p>
        </p:txBody>
      </p:sp>
    </p:spTree>
    <p:extLst>
      <p:ext uri="{BB962C8B-B14F-4D97-AF65-F5344CB8AC3E}">
        <p14:creationId xmlns:p14="http://schemas.microsoft.com/office/powerpoint/2010/main" val="3132792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907704" y="332656"/>
            <a:ext cx="4572000" cy="729430"/>
          </a:xfrm>
          <a:prstGeom prst="rect">
            <a:avLst/>
          </a:prstGeom>
        </p:spPr>
        <p:txBody>
          <a:bodyPr>
            <a:spAutoFit/>
          </a:bodyPr>
          <a:lstStyle/>
          <a:p>
            <a:pPr marL="228600" algn="ctr">
              <a:lnSpc>
                <a:spcPct val="115000"/>
              </a:lnSpc>
              <a:spcAft>
                <a:spcPts val="1000"/>
              </a:spcAft>
            </a:pPr>
            <a:r>
              <a:rPr lang="es-PE" b="1" dirty="0" smtClean="0">
                <a:solidFill>
                  <a:srgbClr val="FF0000"/>
                </a:solidFill>
                <a:effectLst/>
                <a:latin typeface="Arial"/>
                <a:ea typeface="Times New Roman"/>
                <a:cs typeface="Times New Roman"/>
              </a:rPr>
              <a:t>ANÁLISIS DE COMPONENTES PRINCIPALES</a:t>
            </a:r>
            <a:endParaRPr lang="es-ES" sz="1600" dirty="0">
              <a:ea typeface="Times New Roman"/>
              <a:cs typeface="Times New Roman"/>
            </a:endParaRPr>
          </a:p>
        </p:txBody>
      </p:sp>
      <p:sp>
        <p:nvSpPr>
          <p:cNvPr id="5" name="4 Rectángulo"/>
          <p:cNvSpPr/>
          <p:nvPr/>
        </p:nvSpPr>
        <p:spPr>
          <a:xfrm>
            <a:off x="251520" y="1480247"/>
            <a:ext cx="8712968" cy="5189113"/>
          </a:xfrm>
          <a:prstGeom prst="rect">
            <a:avLst/>
          </a:prstGeom>
        </p:spPr>
        <p:txBody>
          <a:bodyPr wrap="square">
            <a:spAutoFit/>
          </a:bodyPr>
          <a:lstStyle/>
          <a:p>
            <a:pPr algn="just">
              <a:lnSpc>
                <a:spcPct val="115000"/>
              </a:lnSpc>
              <a:spcAft>
                <a:spcPts val="0"/>
              </a:spcAft>
            </a:pPr>
            <a:r>
              <a:rPr lang="es-PE" dirty="0" smtClean="0">
                <a:effectLst/>
                <a:latin typeface="Arial"/>
                <a:ea typeface="Times New Roman"/>
                <a:cs typeface="Times New Roman"/>
              </a:rPr>
              <a:t>Para analizar las </a:t>
            </a:r>
            <a:r>
              <a:rPr lang="es-PE" i="1" dirty="0" smtClean="0">
                <a:effectLst/>
                <a:latin typeface="Arial"/>
                <a:ea typeface="Times New Roman"/>
                <a:cs typeface="Times New Roman"/>
              </a:rPr>
              <a:t>p</a:t>
            </a:r>
            <a:r>
              <a:rPr lang="es-PE" dirty="0" smtClean="0">
                <a:effectLst/>
                <a:latin typeface="Arial"/>
                <a:ea typeface="Times New Roman"/>
                <a:cs typeface="Times New Roman"/>
              </a:rPr>
              <a:t>-variables (correlacionadas) de la matriz de datos, se realiza una transformación de las variables originales en un nuevo conjunto de variables no correlacionadas, mediante una rotación ortogonal en </a:t>
            </a:r>
            <a:r>
              <a:rPr lang="es-PE" dirty="0" err="1" smtClean="0">
                <a:effectLst/>
                <a:latin typeface="Arial"/>
                <a:ea typeface="Times New Roman"/>
                <a:cs typeface="Times New Roman"/>
              </a:rPr>
              <a:t>R</a:t>
            </a:r>
            <a:r>
              <a:rPr lang="es-PE" baseline="30000" dirty="0" err="1" smtClean="0">
                <a:effectLst/>
                <a:latin typeface="Arial"/>
                <a:ea typeface="Times New Roman"/>
                <a:cs typeface="Times New Roman"/>
              </a:rPr>
              <a:t>p</a:t>
            </a:r>
            <a:r>
              <a:rPr lang="es-PE" dirty="0" smtClean="0">
                <a:effectLst/>
                <a:latin typeface="Arial"/>
                <a:ea typeface="Times New Roman"/>
                <a:cs typeface="Times New Roman"/>
              </a:rPr>
              <a:t>, que llamamos componentes o factores principales. Estas quedarán expresadas como combinación lineal de las variables originales, y se expresan en orden decreciente de importancia en cuanto a explicar la incidencia de cada componente principal en la descripción del problema.</a:t>
            </a:r>
            <a:endParaRPr lang="es-ES" sz="1600" dirty="0">
              <a:ea typeface="Times New Roman"/>
              <a:cs typeface="Times New Roman"/>
            </a:endParaRPr>
          </a:p>
          <a:p>
            <a:pPr algn="just">
              <a:lnSpc>
                <a:spcPct val="115000"/>
              </a:lnSpc>
              <a:spcAft>
                <a:spcPts val="0"/>
              </a:spcAft>
            </a:pPr>
            <a:r>
              <a:rPr lang="es-PE" dirty="0" smtClean="0">
                <a:effectLst/>
                <a:latin typeface="Arial"/>
                <a:ea typeface="Times New Roman"/>
                <a:cs typeface="Times New Roman"/>
              </a:rPr>
              <a:t> </a:t>
            </a:r>
            <a:endParaRPr lang="es-ES" sz="1600" dirty="0">
              <a:ea typeface="Times New Roman"/>
              <a:cs typeface="Times New Roman"/>
            </a:endParaRPr>
          </a:p>
          <a:p>
            <a:pPr algn="just">
              <a:lnSpc>
                <a:spcPct val="115000"/>
              </a:lnSpc>
              <a:spcAft>
                <a:spcPts val="0"/>
              </a:spcAft>
            </a:pPr>
            <a:r>
              <a:rPr lang="es-PE" dirty="0" smtClean="0">
                <a:effectLst/>
                <a:latin typeface="Arial"/>
                <a:ea typeface="Times New Roman"/>
                <a:cs typeface="Times New Roman"/>
              </a:rPr>
              <a:t>El Análisis de Componentes Principales, ACP, tiene su origen en los trabajos de Karl Pearson a principios de siglo XX, así como de Harold </a:t>
            </a:r>
            <a:r>
              <a:rPr lang="es-PE" dirty="0" err="1" smtClean="0">
                <a:effectLst/>
                <a:latin typeface="Arial"/>
                <a:ea typeface="Times New Roman"/>
                <a:cs typeface="Times New Roman"/>
              </a:rPr>
              <a:t>Hotelling</a:t>
            </a:r>
            <a:r>
              <a:rPr lang="es-PE" dirty="0" smtClean="0">
                <a:effectLst/>
                <a:latin typeface="Arial"/>
                <a:ea typeface="Times New Roman"/>
                <a:cs typeface="Times New Roman"/>
              </a:rPr>
              <a:t> por los años ‘30.</a:t>
            </a:r>
            <a:endParaRPr lang="es-ES" sz="1600" dirty="0">
              <a:ea typeface="Times New Roman"/>
              <a:cs typeface="Times New Roman"/>
            </a:endParaRPr>
          </a:p>
          <a:p>
            <a:pPr algn="just">
              <a:lnSpc>
                <a:spcPct val="115000"/>
              </a:lnSpc>
              <a:spcAft>
                <a:spcPts val="0"/>
              </a:spcAft>
            </a:pPr>
            <a:r>
              <a:rPr lang="es-PE" dirty="0" smtClean="0">
                <a:effectLst/>
                <a:latin typeface="Arial"/>
                <a:ea typeface="Times New Roman"/>
                <a:cs typeface="Times New Roman"/>
              </a:rPr>
              <a:t> </a:t>
            </a:r>
            <a:endParaRPr lang="es-ES" sz="1600" dirty="0">
              <a:ea typeface="Times New Roman"/>
              <a:cs typeface="Times New Roman"/>
            </a:endParaRPr>
          </a:p>
          <a:p>
            <a:pPr algn="just">
              <a:lnSpc>
                <a:spcPct val="115000"/>
              </a:lnSpc>
              <a:spcAft>
                <a:spcPts val="0"/>
              </a:spcAft>
            </a:pPr>
            <a:r>
              <a:rPr lang="es-PE" dirty="0" smtClean="0">
                <a:effectLst/>
                <a:latin typeface="Arial"/>
                <a:ea typeface="Times New Roman"/>
                <a:cs typeface="Times New Roman"/>
              </a:rPr>
              <a:t>La técnica del ACP es adecuada cuando no se dispone de variables dependientes que permitan explicar el problema mediante una regresión múltiple, es decir que estamos ante una situación en la que todas las variables tienen la misma importancia.</a:t>
            </a:r>
            <a:endParaRPr lang="es-ES" sz="1600" dirty="0">
              <a:ea typeface="Times New Roman"/>
              <a:cs typeface="Times New Roman"/>
            </a:endParaRPr>
          </a:p>
        </p:txBody>
      </p:sp>
    </p:spTree>
    <p:extLst>
      <p:ext uri="{BB962C8B-B14F-4D97-AF65-F5344CB8AC3E}">
        <p14:creationId xmlns:p14="http://schemas.microsoft.com/office/powerpoint/2010/main" val="14768108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79512" y="1109233"/>
            <a:ext cx="8640960" cy="4552015"/>
          </a:xfrm>
          <a:prstGeom prst="rect">
            <a:avLst/>
          </a:prstGeom>
        </p:spPr>
        <p:txBody>
          <a:bodyPr wrap="square">
            <a:spAutoFit/>
          </a:bodyPr>
          <a:lstStyle/>
          <a:p>
            <a:pPr algn="just">
              <a:lnSpc>
                <a:spcPct val="115000"/>
              </a:lnSpc>
              <a:spcAft>
                <a:spcPts val="0"/>
              </a:spcAft>
            </a:pPr>
            <a:r>
              <a:rPr lang="es-PE" dirty="0" smtClean="0">
                <a:effectLst/>
                <a:latin typeface="Arial"/>
                <a:ea typeface="Times New Roman"/>
                <a:cs typeface="Times New Roman"/>
              </a:rPr>
              <a:t>El objetivo principal del análisis es averiguar cuantas variables  </a:t>
            </a:r>
            <a:r>
              <a:rPr lang="es-PE" i="1" dirty="0" smtClean="0">
                <a:effectLst/>
                <a:latin typeface="Arial"/>
                <a:ea typeface="Times New Roman"/>
                <a:cs typeface="Times New Roman"/>
              </a:rPr>
              <a:t>m</a:t>
            </a:r>
            <a:r>
              <a:rPr lang="es-PE" dirty="0" smtClean="0">
                <a:effectLst/>
                <a:latin typeface="Arial"/>
                <a:ea typeface="Times New Roman"/>
                <a:cs typeface="Times New Roman"/>
              </a:rPr>
              <a:t>, de entre las </a:t>
            </a:r>
            <a:r>
              <a:rPr lang="es-PE" i="1" dirty="0" smtClean="0">
                <a:effectLst/>
                <a:latin typeface="Arial"/>
                <a:ea typeface="Times New Roman"/>
                <a:cs typeface="Times New Roman"/>
              </a:rPr>
              <a:t>p</a:t>
            </a:r>
            <a:r>
              <a:rPr lang="es-PE" dirty="0" smtClean="0">
                <a:effectLst/>
                <a:latin typeface="Arial"/>
                <a:ea typeface="Times New Roman"/>
                <a:cs typeface="Times New Roman"/>
              </a:rPr>
              <a:t>, (</a:t>
            </a:r>
            <a:r>
              <a:rPr lang="es-PE" i="1" dirty="0" smtClean="0">
                <a:effectLst/>
                <a:latin typeface="Arial"/>
                <a:ea typeface="Times New Roman"/>
                <a:cs typeface="Times New Roman"/>
              </a:rPr>
              <a:t>m&lt;p</a:t>
            </a:r>
            <a:r>
              <a:rPr lang="es-PE" dirty="0" smtClean="0">
                <a:effectLst/>
                <a:latin typeface="Arial"/>
                <a:ea typeface="Times New Roman"/>
                <a:cs typeface="Times New Roman"/>
              </a:rPr>
              <a:t>), explican mejor la variabilidad de los datos representados por las variables originales. Si ello es posible, podemos afirmar que la </a:t>
            </a:r>
            <a:r>
              <a:rPr lang="es-PE" dirty="0" err="1" smtClean="0">
                <a:effectLst/>
                <a:latin typeface="Arial"/>
                <a:ea typeface="Times New Roman"/>
                <a:cs typeface="Times New Roman"/>
              </a:rPr>
              <a:t>dimensionalidad</a:t>
            </a:r>
            <a:r>
              <a:rPr lang="es-PE" dirty="0" smtClean="0">
                <a:effectLst/>
                <a:latin typeface="Arial"/>
                <a:ea typeface="Times New Roman"/>
                <a:cs typeface="Times New Roman"/>
              </a:rPr>
              <a:t> del problema es menor que </a:t>
            </a:r>
            <a:r>
              <a:rPr lang="es-PE" i="1" dirty="0" smtClean="0">
                <a:effectLst/>
                <a:latin typeface="Arial"/>
                <a:ea typeface="Times New Roman"/>
                <a:cs typeface="Times New Roman"/>
              </a:rPr>
              <a:t>p</a:t>
            </a:r>
            <a:r>
              <a:rPr lang="es-PE" dirty="0" smtClean="0">
                <a:effectLst/>
                <a:latin typeface="Arial"/>
                <a:ea typeface="Times New Roman"/>
                <a:cs typeface="Times New Roman"/>
              </a:rPr>
              <a:t>. Por ejemplo si alguna de las variables originales están fuertemente correlacionadas con otras se pueden “agrupar” en una única variable (componente principal) expresada como combinación lineal de aquellas, y de esta manera se reduce la dimensión del problema: Varias variables se agrupan en pocas variables.</a:t>
            </a:r>
            <a:endParaRPr lang="es-ES" sz="1600" dirty="0">
              <a:ea typeface="Times New Roman"/>
              <a:cs typeface="Times New Roman"/>
            </a:endParaRPr>
          </a:p>
          <a:p>
            <a:pPr algn="just">
              <a:lnSpc>
                <a:spcPct val="115000"/>
              </a:lnSpc>
              <a:spcAft>
                <a:spcPts val="0"/>
              </a:spcAft>
            </a:pPr>
            <a:r>
              <a:rPr lang="es-PE" dirty="0" smtClean="0">
                <a:effectLst/>
                <a:latin typeface="Arial"/>
                <a:ea typeface="Times New Roman"/>
                <a:cs typeface="Times New Roman"/>
              </a:rPr>
              <a:t> </a:t>
            </a:r>
            <a:endParaRPr lang="es-ES" sz="1600" dirty="0">
              <a:ea typeface="Times New Roman"/>
              <a:cs typeface="Times New Roman"/>
            </a:endParaRPr>
          </a:p>
          <a:p>
            <a:pPr algn="just">
              <a:lnSpc>
                <a:spcPct val="115000"/>
              </a:lnSpc>
              <a:spcAft>
                <a:spcPts val="0"/>
              </a:spcAft>
            </a:pPr>
            <a:r>
              <a:rPr lang="es-PE" dirty="0" smtClean="0">
                <a:effectLst/>
                <a:latin typeface="Arial"/>
                <a:ea typeface="Times New Roman"/>
                <a:cs typeface="Times New Roman"/>
              </a:rPr>
              <a:t>Así pues, el ACP transforma un conjunto de variables correlacionadas en un nuevo conjunto de variables  no correlacionadas, donde la importancia de estas últimas vienen determinadas por la parte de varianza asociadas a ellas. La técnica ACP no requiere el uso de modelos probabilísticos, siendo así una técnica de tipo descriptivo.</a:t>
            </a:r>
            <a:endParaRPr lang="es-ES" sz="1600" dirty="0">
              <a:ea typeface="Times New Roman"/>
              <a:cs typeface="Times New Roman"/>
            </a:endParaRPr>
          </a:p>
        </p:txBody>
      </p:sp>
    </p:spTree>
    <p:extLst>
      <p:ext uri="{BB962C8B-B14F-4D97-AF65-F5344CB8AC3E}">
        <p14:creationId xmlns:p14="http://schemas.microsoft.com/office/powerpoint/2010/main" val="1134191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971600" y="675169"/>
            <a:ext cx="7056784" cy="3914918"/>
          </a:xfrm>
          <a:prstGeom prst="rect">
            <a:avLst/>
          </a:prstGeom>
        </p:spPr>
        <p:txBody>
          <a:bodyPr wrap="square">
            <a:spAutoFit/>
          </a:bodyPr>
          <a:lstStyle/>
          <a:p>
            <a:pPr algn="just">
              <a:lnSpc>
                <a:spcPct val="115000"/>
              </a:lnSpc>
              <a:spcAft>
                <a:spcPts val="0"/>
              </a:spcAft>
            </a:pPr>
            <a:r>
              <a:rPr lang="es-PE" dirty="0" smtClean="0">
                <a:effectLst/>
                <a:latin typeface="Arial"/>
                <a:ea typeface="Times New Roman"/>
                <a:cs typeface="Times New Roman"/>
              </a:rPr>
              <a:t>Con el desarrollo de la Informática, se ha hecho posible desarrollar programas estadísticos que contienen las técnicas </a:t>
            </a:r>
            <a:r>
              <a:rPr lang="es-PE" dirty="0" err="1" smtClean="0">
                <a:effectLst/>
                <a:latin typeface="Arial"/>
                <a:ea typeface="Times New Roman"/>
                <a:cs typeface="Times New Roman"/>
              </a:rPr>
              <a:t>multivariantes</a:t>
            </a:r>
            <a:r>
              <a:rPr lang="es-PE" dirty="0" smtClean="0">
                <a:effectLst/>
                <a:latin typeface="Arial"/>
                <a:ea typeface="Times New Roman"/>
                <a:cs typeface="Times New Roman"/>
              </a:rPr>
              <a:t>; así, todos los programas de este tipo contienen una parte importante dedicada a estas técnicas, por ejemplo el SPSS, cuyo manejo es sencillo. </a:t>
            </a:r>
            <a:endParaRPr lang="es-ES" sz="1600" dirty="0">
              <a:ea typeface="Times New Roman"/>
              <a:cs typeface="Times New Roman"/>
            </a:endParaRPr>
          </a:p>
          <a:p>
            <a:pPr algn="just">
              <a:lnSpc>
                <a:spcPct val="115000"/>
              </a:lnSpc>
              <a:spcAft>
                <a:spcPts val="0"/>
              </a:spcAft>
            </a:pPr>
            <a:r>
              <a:rPr lang="es-PE" dirty="0" smtClean="0">
                <a:effectLst/>
                <a:latin typeface="Arial"/>
                <a:ea typeface="Times New Roman"/>
                <a:cs typeface="Times New Roman"/>
              </a:rPr>
              <a:t> </a:t>
            </a:r>
            <a:endParaRPr lang="es-ES" sz="1600" dirty="0">
              <a:ea typeface="Times New Roman"/>
              <a:cs typeface="Times New Roman"/>
            </a:endParaRPr>
          </a:p>
          <a:p>
            <a:pPr algn="just">
              <a:lnSpc>
                <a:spcPct val="115000"/>
              </a:lnSpc>
              <a:spcAft>
                <a:spcPts val="0"/>
              </a:spcAft>
            </a:pPr>
            <a:r>
              <a:rPr lang="es-PE" dirty="0" smtClean="0">
                <a:effectLst/>
                <a:latin typeface="Arial"/>
                <a:ea typeface="Times New Roman"/>
                <a:cs typeface="Times New Roman"/>
              </a:rPr>
              <a:t>El desarrollo teórico surgido en el siglo XX junto con las aplicaciones crecientes de la estadística en la vida económica de los países y en otros campos como la biología, la demografía, la meteorología, etc. ha hecho de las técnicas del Análisis </a:t>
            </a:r>
            <a:r>
              <a:rPr lang="es-PE" dirty="0" err="1" smtClean="0">
                <a:effectLst/>
                <a:latin typeface="Arial"/>
                <a:ea typeface="Times New Roman"/>
                <a:cs typeface="Times New Roman"/>
              </a:rPr>
              <a:t>Multivariante</a:t>
            </a:r>
            <a:r>
              <a:rPr lang="es-PE" dirty="0" smtClean="0">
                <a:effectLst/>
                <a:latin typeface="Arial"/>
                <a:ea typeface="Times New Roman"/>
                <a:cs typeface="Times New Roman"/>
              </a:rPr>
              <a:t> uno de los instrumentos más empleados para el análisis en la investigación en las ciencias sociales.</a:t>
            </a:r>
            <a:endParaRPr lang="es-ES" sz="1600" dirty="0">
              <a:ea typeface="Times New Roman"/>
              <a:cs typeface="Times New Roman"/>
            </a:endParaRPr>
          </a:p>
        </p:txBody>
      </p:sp>
    </p:spTree>
    <p:extLst>
      <p:ext uri="{BB962C8B-B14F-4D97-AF65-F5344CB8AC3E}">
        <p14:creationId xmlns:p14="http://schemas.microsoft.com/office/powerpoint/2010/main" val="21687615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971600" y="515895"/>
            <a:ext cx="7488832" cy="3914918"/>
          </a:xfrm>
          <a:prstGeom prst="rect">
            <a:avLst/>
          </a:prstGeom>
        </p:spPr>
        <p:txBody>
          <a:bodyPr wrap="square">
            <a:spAutoFit/>
          </a:bodyPr>
          <a:lstStyle/>
          <a:p>
            <a:pPr algn="just">
              <a:lnSpc>
                <a:spcPct val="115000"/>
              </a:lnSpc>
              <a:spcAft>
                <a:spcPts val="0"/>
              </a:spcAft>
            </a:pPr>
            <a:r>
              <a:rPr lang="es-ES" b="1" dirty="0" smtClean="0">
                <a:solidFill>
                  <a:srgbClr val="FF0000"/>
                </a:solidFill>
                <a:effectLst/>
                <a:latin typeface="Arial"/>
                <a:ea typeface="Times New Roman"/>
                <a:cs typeface="Times New Roman"/>
              </a:rPr>
              <a:t>Clasificación de las técnicas multivariadas</a:t>
            </a:r>
            <a:endParaRPr lang="es-ES" sz="1600" dirty="0">
              <a:ea typeface="Times New Roman"/>
              <a:cs typeface="Times New Roman"/>
            </a:endParaRPr>
          </a:p>
          <a:p>
            <a:pPr algn="just">
              <a:lnSpc>
                <a:spcPct val="115000"/>
              </a:lnSpc>
              <a:spcAft>
                <a:spcPts val="0"/>
              </a:spcAft>
            </a:pPr>
            <a:r>
              <a:rPr lang="es-ES" i="1" dirty="0" smtClean="0">
                <a:effectLst/>
                <a:latin typeface="Arial"/>
                <a:ea typeface="Times New Roman"/>
                <a:cs typeface="Times New Roman"/>
              </a:rPr>
              <a:t> </a:t>
            </a:r>
            <a:endParaRPr lang="es-ES" sz="1600" dirty="0">
              <a:ea typeface="Times New Roman"/>
              <a:cs typeface="Times New Roman"/>
            </a:endParaRPr>
          </a:p>
          <a:p>
            <a:pPr algn="just">
              <a:lnSpc>
                <a:spcPct val="115000"/>
              </a:lnSpc>
              <a:spcAft>
                <a:spcPts val="0"/>
              </a:spcAft>
            </a:pPr>
            <a:r>
              <a:rPr lang="es-ES" dirty="0" smtClean="0">
                <a:effectLst/>
                <a:latin typeface="Arial"/>
                <a:ea typeface="Times New Roman"/>
                <a:cs typeface="Times New Roman"/>
              </a:rPr>
              <a:t>Las técnicas multivariadas se pueden clasificar según dos posibles criterios: </a:t>
            </a:r>
            <a:endParaRPr lang="es-ES" sz="1600" dirty="0">
              <a:ea typeface="Times New Roman"/>
              <a:cs typeface="Times New Roman"/>
            </a:endParaRPr>
          </a:p>
          <a:p>
            <a:pPr marL="342900" lvl="0" indent="-342900" algn="just">
              <a:lnSpc>
                <a:spcPct val="115000"/>
              </a:lnSpc>
              <a:spcAft>
                <a:spcPts val="0"/>
              </a:spcAft>
              <a:buFont typeface="+mj-lt"/>
              <a:buAutoNum type="alphaLcParenR"/>
            </a:pPr>
            <a:r>
              <a:rPr lang="es-PE" b="1" dirty="0" smtClean="0">
                <a:solidFill>
                  <a:srgbClr val="FF0000"/>
                </a:solidFill>
                <a:effectLst/>
                <a:latin typeface="Arial"/>
                <a:ea typeface="Times New Roman"/>
                <a:cs typeface="Times New Roman"/>
              </a:rPr>
              <a:t>Técnicas Dependientes o explicativas</a:t>
            </a:r>
            <a:r>
              <a:rPr lang="es-PE" dirty="0" smtClean="0">
                <a:effectLst/>
                <a:latin typeface="Arial"/>
                <a:ea typeface="Times New Roman"/>
                <a:cs typeface="Times New Roman"/>
              </a:rPr>
              <a:t>: cuando se está interesado en la asociación entre las distintas variables, es decir, en las relaciones entre las mismas, donde parte de estas variables dependen o se miden en función de las otras. Tienen un interés predictivo.</a:t>
            </a:r>
            <a:endParaRPr lang="es-ES" sz="1600" dirty="0">
              <a:ea typeface="Times New Roman"/>
              <a:cs typeface="Times New Roman"/>
            </a:endParaRPr>
          </a:p>
          <a:p>
            <a:pPr marL="342900" lvl="0" indent="-342900" algn="just">
              <a:lnSpc>
                <a:spcPct val="115000"/>
              </a:lnSpc>
              <a:spcAft>
                <a:spcPts val="0"/>
              </a:spcAft>
              <a:buFont typeface="+mj-lt"/>
              <a:buAutoNum type="alphaLcParenR"/>
            </a:pPr>
            <a:r>
              <a:rPr lang="es-PE" b="1" dirty="0" smtClean="0">
                <a:solidFill>
                  <a:srgbClr val="FF0000"/>
                </a:solidFill>
                <a:effectLst/>
                <a:latin typeface="Arial"/>
                <a:ea typeface="Times New Roman"/>
                <a:cs typeface="Times New Roman"/>
              </a:rPr>
              <a:t>Técnicas Independientes, o descriptivas</a:t>
            </a:r>
            <a:r>
              <a:rPr lang="es-PE" dirty="0" smtClean="0">
                <a:effectLst/>
                <a:latin typeface="Arial"/>
                <a:ea typeface="Times New Roman"/>
                <a:cs typeface="Times New Roman"/>
              </a:rPr>
              <a:t>: Se está interesado en investigar las asociaciones que se presentan entre variables sin distinción de tipos entre ellas. Tienen interés descriptivo.</a:t>
            </a:r>
            <a:endParaRPr lang="es-ES" sz="1600" dirty="0">
              <a:ea typeface="Times New Roman"/>
              <a:cs typeface="Times New Roman"/>
            </a:endParaRPr>
          </a:p>
        </p:txBody>
      </p:sp>
    </p:spTree>
    <p:extLst>
      <p:ext uri="{BB962C8B-B14F-4D97-AF65-F5344CB8AC3E}">
        <p14:creationId xmlns:p14="http://schemas.microsoft.com/office/powerpoint/2010/main" val="16893789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2286000" y="1790090"/>
            <a:ext cx="4572000" cy="3384003"/>
          </a:xfrm>
          <a:prstGeom prst="rect">
            <a:avLst/>
          </a:prstGeom>
        </p:spPr>
        <p:txBody>
          <a:bodyPr>
            <a:spAutoFit/>
          </a:bodyPr>
          <a:lstStyle/>
          <a:p>
            <a:pPr algn="just">
              <a:lnSpc>
                <a:spcPct val="115000"/>
              </a:lnSpc>
              <a:spcAft>
                <a:spcPts val="0"/>
              </a:spcAft>
            </a:pPr>
            <a:r>
              <a:rPr lang="es-ES" sz="2400" b="1" dirty="0" smtClean="0">
                <a:solidFill>
                  <a:srgbClr val="FF0000"/>
                </a:solidFill>
                <a:effectLst/>
                <a:latin typeface="Arial"/>
                <a:ea typeface="Times New Roman"/>
                <a:cs typeface="Times New Roman"/>
              </a:rPr>
              <a:t>Técnicas explicativas</a:t>
            </a:r>
            <a:endParaRPr lang="es-ES" sz="2400" dirty="0">
              <a:ea typeface="Times New Roman"/>
              <a:cs typeface="Times New Roman"/>
            </a:endParaRPr>
          </a:p>
          <a:p>
            <a:pPr algn="just">
              <a:lnSpc>
                <a:spcPct val="115000"/>
              </a:lnSpc>
              <a:spcAft>
                <a:spcPts val="0"/>
              </a:spcAft>
            </a:pPr>
            <a:r>
              <a:rPr lang="es-ES" dirty="0" smtClean="0">
                <a:effectLst/>
                <a:latin typeface="Arial"/>
                <a:ea typeface="Times New Roman"/>
                <a:cs typeface="Times New Roman"/>
              </a:rPr>
              <a:t> </a:t>
            </a:r>
            <a:endParaRPr lang="es-ES" sz="1600" dirty="0">
              <a:ea typeface="Times New Roman"/>
              <a:cs typeface="Times New Roman"/>
            </a:endParaRPr>
          </a:p>
          <a:p>
            <a:pPr algn="just">
              <a:lnSpc>
                <a:spcPct val="115000"/>
              </a:lnSpc>
              <a:spcAft>
                <a:spcPts val="0"/>
              </a:spcAft>
            </a:pPr>
            <a:r>
              <a:rPr lang="es-ES" dirty="0" smtClean="0">
                <a:effectLst/>
                <a:latin typeface="Arial"/>
                <a:ea typeface="Times New Roman"/>
                <a:cs typeface="Times New Roman"/>
              </a:rPr>
              <a:t>Se emplean  en investigaciones experimentales. Se considera a las variables independientes como causas potenciales de las variables dependientes. Su objetivo es realizar proyecciones o pronósticos o descubrir la relación que existe entre variables. Dentro de ellas se tienen las siguientes técnicas:</a:t>
            </a:r>
            <a:endParaRPr lang="es-ES" sz="1600" dirty="0">
              <a:ea typeface="Times New Roman"/>
              <a:cs typeface="Times New Roman"/>
            </a:endParaRPr>
          </a:p>
        </p:txBody>
      </p:sp>
    </p:spTree>
    <p:extLst>
      <p:ext uri="{BB962C8B-B14F-4D97-AF65-F5344CB8AC3E}">
        <p14:creationId xmlns:p14="http://schemas.microsoft.com/office/powerpoint/2010/main" val="23085628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0" y="156169"/>
            <a:ext cx="9144000" cy="6657207"/>
          </a:xfrm>
          <a:prstGeom prst="rect">
            <a:avLst/>
          </a:prstGeom>
        </p:spPr>
        <p:txBody>
          <a:bodyPr wrap="square">
            <a:spAutoFit/>
          </a:bodyPr>
          <a:lstStyle/>
          <a:p>
            <a:pPr marL="270510" algn="just">
              <a:spcAft>
                <a:spcPts val="0"/>
              </a:spcAft>
            </a:pPr>
            <a:r>
              <a:rPr lang="es-ES" b="1" dirty="0" smtClean="0">
                <a:solidFill>
                  <a:srgbClr val="FF0000"/>
                </a:solidFill>
                <a:effectLst/>
                <a:latin typeface="Arial"/>
                <a:ea typeface="Times New Roman"/>
              </a:rPr>
              <a:t>Análisis de regresión múltiple</a:t>
            </a:r>
            <a:endParaRPr lang="es-ES" dirty="0" smtClean="0">
              <a:solidFill>
                <a:srgbClr val="FF0000"/>
              </a:solidFill>
              <a:effectLst/>
            </a:endParaRPr>
          </a:p>
          <a:p>
            <a:pPr marL="270510" algn="just">
              <a:lnSpc>
                <a:spcPct val="115000"/>
              </a:lnSpc>
              <a:spcAft>
                <a:spcPts val="0"/>
              </a:spcAft>
            </a:pPr>
            <a:r>
              <a:rPr lang="es-ES" dirty="0" smtClean="0">
                <a:effectLst/>
                <a:latin typeface="Arial"/>
                <a:ea typeface="Times New Roman"/>
                <a:cs typeface="Times New Roman"/>
              </a:rPr>
              <a:t> </a:t>
            </a:r>
            <a:endParaRPr lang="es-ES" sz="1600" dirty="0">
              <a:ea typeface="Times New Roman"/>
              <a:cs typeface="Times New Roman"/>
            </a:endParaRPr>
          </a:p>
          <a:p>
            <a:pPr marL="270510" algn="just">
              <a:lnSpc>
                <a:spcPct val="115000"/>
              </a:lnSpc>
              <a:spcAft>
                <a:spcPts val="0"/>
              </a:spcAft>
            </a:pPr>
            <a:r>
              <a:rPr lang="es-ES" dirty="0" smtClean="0">
                <a:effectLst/>
                <a:latin typeface="Arial"/>
                <a:ea typeface="Times New Roman"/>
                <a:cs typeface="Times New Roman"/>
              </a:rPr>
              <a:t>Intenta predecir una variable dependiente a partir de variables independientes. Se consigue combinando linealmente las variables independientes, es decir, la suma ponderada de los valores de los predictores.  Los pesos de cada variable (ya que cada valor puede tener un peso diferente) se determinan mediante un proceso de estimación llamado mínimos cuadrados que intenta obtener pesos cuya suma de los cuadrados de los errores de predicción sea mínima, aun cuando existen otras técnicas.</a:t>
            </a:r>
            <a:endParaRPr lang="es-ES" sz="1600" dirty="0">
              <a:ea typeface="Times New Roman"/>
              <a:cs typeface="Times New Roman"/>
            </a:endParaRPr>
          </a:p>
          <a:p>
            <a:pPr marL="270510" algn="just">
              <a:lnSpc>
                <a:spcPct val="115000"/>
              </a:lnSpc>
              <a:spcAft>
                <a:spcPts val="0"/>
              </a:spcAft>
            </a:pPr>
            <a:r>
              <a:rPr lang="es-ES" dirty="0" smtClean="0">
                <a:effectLst/>
                <a:latin typeface="Arial"/>
                <a:ea typeface="Times New Roman"/>
                <a:cs typeface="Times New Roman"/>
              </a:rPr>
              <a:t> </a:t>
            </a:r>
            <a:endParaRPr lang="es-ES" sz="1600" dirty="0">
              <a:ea typeface="Times New Roman"/>
              <a:cs typeface="Times New Roman"/>
            </a:endParaRPr>
          </a:p>
          <a:p>
            <a:pPr marL="270510" indent="-1270" algn="just">
              <a:lnSpc>
                <a:spcPct val="115000"/>
              </a:lnSpc>
              <a:spcAft>
                <a:spcPts val="0"/>
              </a:spcAft>
            </a:pPr>
            <a:r>
              <a:rPr lang="es-ES" dirty="0" smtClean="0">
                <a:effectLst/>
                <a:latin typeface="Arial"/>
                <a:ea typeface="Times New Roman"/>
                <a:cs typeface="Times New Roman"/>
              </a:rPr>
              <a:t>Esta técnica se puede usar con variables cuantitativas en una escala de intervalos o de razón (escalares) o con variables cualitativas (variables “</a:t>
            </a:r>
            <a:r>
              <a:rPr lang="es-ES" dirty="0" err="1" smtClean="0">
                <a:effectLst/>
                <a:latin typeface="Arial"/>
                <a:ea typeface="Times New Roman"/>
                <a:cs typeface="Times New Roman"/>
              </a:rPr>
              <a:t>dummy</a:t>
            </a:r>
            <a:r>
              <a:rPr lang="es-ES" dirty="0" smtClean="0">
                <a:effectLst/>
                <a:latin typeface="Arial"/>
                <a:ea typeface="Times New Roman"/>
                <a:cs typeface="Times New Roman"/>
              </a:rPr>
              <a:t>”).</a:t>
            </a:r>
            <a:endParaRPr lang="es-ES" sz="1600" dirty="0">
              <a:ea typeface="Times New Roman"/>
              <a:cs typeface="Times New Roman"/>
            </a:endParaRPr>
          </a:p>
          <a:p>
            <a:pPr marL="270510" algn="just">
              <a:spcAft>
                <a:spcPts val="0"/>
              </a:spcAft>
            </a:pPr>
            <a:r>
              <a:rPr lang="es-ES" b="1" dirty="0" smtClean="0">
                <a:effectLst/>
                <a:latin typeface="Arial"/>
                <a:ea typeface="Times New Roman"/>
              </a:rPr>
              <a:t> </a:t>
            </a:r>
            <a:endParaRPr lang="es-ES" dirty="0" smtClean="0">
              <a:effectLst/>
            </a:endParaRPr>
          </a:p>
          <a:p>
            <a:pPr marL="270510" algn="just">
              <a:spcAft>
                <a:spcPts val="0"/>
              </a:spcAft>
            </a:pPr>
            <a:r>
              <a:rPr lang="es-ES" b="1" dirty="0" smtClean="0">
                <a:solidFill>
                  <a:srgbClr val="FF0000"/>
                </a:solidFill>
                <a:effectLst/>
                <a:latin typeface="Arial"/>
                <a:ea typeface="Times New Roman"/>
              </a:rPr>
              <a:t>Análisis discriminante</a:t>
            </a:r>
            <a:endParaRPr lang="es-ES" dirty="0" smtClean="0">
              <a:solidFill>
                <a:srgbClr val="FF0000"/>
              </a:solidFill>
              <a:effectLst/>
            </a:endParaRPr>
          </a:p>
          <a:p>
            <a:pPr marL="270510" algn="just">
              <a:lnSpc>
                <a:spcPct val="115000"/>
              </a:lnSpc>
              <a:spcAft>
                <a:spcPts val="0"/>
              </a:spcAft>
            </a:pPr>
            <a:r>
              <a:rPr lang="es-ES" dirty="0" smtClean="0">
                <a:effectLst/>
                <a:latin typeface="Arial"/>
                <a:ea typeface="Times New Roman"/>
                <a:cs typeface="Times New Roman"/>
              </a:rPr>
              <a:t> </a:t>
            </a:r>
            <a:endParaRPr lang="es-ES" sz="1600" dirty="0">
              <a:ea typeface="Times New Roman"/>
              <a:cs typeface="Times New Roman"/>
            </a:endParaRPr>
          </a:p>
          <a:p>
            <a:pPr marL="270510" algn="just">
              <a:lnSpc>
                <a:spcPct val="115000"/>
              </a:lnSpc>
              <a:spcAft>
                <a:spcPts val="0"/>
              </a:spcAft>
            </a:pPr>
            <a:r>
              <a:rPr lang="es-ES" dirty="0" smtClean="0">
                <a:effectLst/>
                <a:latin typeface="Arial"/>
                <a:ea typeface="Times New Roman"/>
                <a:cs typeface="Times New Roman"/>
              </a:rPr>
              <a:t>Se utiliza en los casos en los que la muestra pueda dividirse en grupos conocidos de antemano (como variables </a:t>
            </a:r>
            <a:r>
              <a:rPr lang="es-ES" dirty="0" err="1" smtClean="0">
                <a:effectLst/>
                <a:latin typeface="Arial"/>
                <a:ea typeface="Times New Roman"/>
                <a:cs typeface="Times New Roman"/>
              </a:rPr>
              <a:t>politómicas</a:t>
            </a:r>
            <a:r>
              <a:rPr lang="es-ES" dirty="0" smtClean="0">
                <a:effectLst/>
                <a:latin typeface="Arial"/>
                <a:ea typeface="Times New Roman"/>
                <a:cs typeface="Times New Roman"/>
              </a:rPr>
              <a:t> y dicotómicas), siempre que los predictores sean variables escalares. Sus objetivos son: i) Calcular la probabilidad de que los individuos pertenezcan a uno u otro de los grupos a partir de los predictores, ii) Determinar cuáles de las variables </a:t>
            </a:r>
            <a:r>
              <a:rPr lang="es-ES" dirty="0" err="1" smtClean="0">
                <a:effectLst/>
                <a:latin typeface="Arial"/>
                <a:ea typeface="Times New Roman"/>
                <a:cs typeface="Times New Roman"/>
              </a:rPr>
              <a:t>predictoras</a:t>
            </a:r>
            <a:r>
              <a:rPr lang="es-ES" dirty="0" smtClean="0">
                <a:effectLst/>
                <a:latin typeface="Arial"/>
                <a:ea typeface="Times New Roman"/>
                <a:cs typeface="Times New Roman"/>
              </a:rPr>
              <a:t> son realmente útiles (ya que algunos pueden resultar innecesarios).</a:t>
            </a:r>
            <a:endParaRPr lang="es-ES" sz="1600" dirty="0">
              <a:ea typeface="Times New Roman"/>
              <a:cs typeface="Times New Roman"/>
            </a:endParaRPr>
          </a:p>
        </p:txBody>
      </p:sp>
    </p:spTree>
    <p:extLst>
      <p:ext uri="{BB962C8B-B14F-4D97-AF65-F5344CB8AC3E}">
        <p14:creationId xmlns:p14="http://schemas.microsoft.com/office/powerpoint/2010/main" val="2864359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07504" y="114619"/>
            <a:ext cx="8856984" cy="6698757"/>
          </a:xfrm>
          <a:prstGeom prst="rect">
            <a:avLst/>
          </a:prstGeom>
        </p:spPr>
        <p:txBody>
          <a:bodyPr wrap="square">
            <a:spAutoFit/>
          </a:bodyPr>
          <a:lstStyle/>
          <a:p>
            <a:pPr marL="270510" algn="just">
              <a:spcAft>
                <a:spcPts val="0"/>
              </a:spcAft>
            </a:pPr>
            <a:r>
              <a:rPr lang="es-ES" b="1" dirty="0" smtClean="0">
                <a:solidFill>
                  <a:srgbClr val="FF0000"/>
                </a:solidFill>
                <a:effectLst/>
                <a:latin typeface="Arial"/>
                <a:ea typeface="Times New Roman"/>
              </a:rPr>
              <a:t>Análisis multivariado de varianza y covarianza</a:t>
            </a:r>
            <a:endParaRPr lang="es-ES" dirty="0" smtClean="0">
              <a:solidFill>
                <a:srgbClr val="FF0000"/>
              </a:solidFill>
              <a:effectLst/>
            </a:endParaRPr>
          </a:p>
          <a:p>
            <a:pPr marL="270510" algn="just">
              <a:lnSpc>
                <a:spcPct val="115000"/>
              </a:lnSpc>
              <a:spcAft>
                <a:spcPts val="0"/>
              </a:spcAft>
            </a:pPr>
            <a:r>
              <a:rPr lang="es-ES" dirty="0" smtClean="0">
                <a:effectLst/>
                <a:latin typeface="Arial"/>
                <a:ea typeface="Times New Roman"/>
                <a:cs typeface="Times New Roman"/>
              </a:rPr>
              <a:t> </a:t>
            </a:r>
            <a:endParaRPr lang="es-ES" sz="1600" dirty="0">
              <a:ea typeface="Times New Roman"/>
              <a:cs typeface="Times New Roman"/>
            </a:endParaRPr>
          </a:p>
          <a:p>
            <a:pPr marL="540385" algn="just">
              <a:lnSpc>
                <a:spcPct val="115000"/>
              </a:lnSpc>
              <a:spcAft>
                <a:spcPts val="0"/>
              </a:spcAft>
            </a:pPr>
            <a:r>
              <a:rPr lang="es-ES" b="1" u="wavy" dirty="0" smtClean="0">
                <a:solidFill>
                  <a:srgbClr val="FF0000"/>
                </a:solidFill>
                <a:effectLst/>
                <a:latin typeface="Arial"/>
                <a:ea typeface="Times New Roman"/>
                <a:cs typeface="Times New Roman"/>
              </a:rPr>
              <a:t>MANOVA</a:t>
            </a:r>
            <a:endParaRPr lang="es-ES" sz="1600" dirty="0">
              <a:solidFill>
                <a:srgbClr val="FF0000"/>
              </a:solidFill>
              <a:ea typeface="Times New Roman"/>
              <a:cs typeface="Times New Roman"/>
            </a:endParaRPr>
          </a:p>
          <a:p>
            <a:pPr marL="540385" algn="just">
              <a:lnSpc>
                <a:spcPct val="115000"/>
              </a:lnSpc>
              <a:spcAft>
                <a:spcPts val="0"/>
              </a:spcAft>
            </a:pPr>
            <a:r>
              <a:rPr lang="es-ES" dirty="0" smtClean="0">
                <a:effectLst/>
                <a:latin typeface="Arial"/>
                <a:ea typeface="Times New Roman"/>
                <a:cs typeface="Times New Roman"/>
              </a:rPr>
              <a:t>Su objetivo es determinar si una o más variables independientes (pueden ser métricas o no) producen efectos diferentes sobre dos o más variables dependientes (deben ser variables métricas).</a:t>
            </a:r>
            <a:endParaRPr lang="es-ES" sz="1600" dirty="0">
              <a:ea typeface="Times New Roman"/>
              <a:cs typeface="Times New Roman"/>
            </a:endParaRPr>
          </a:p>
          <a:p>
            <a:pPr marL="540385" algn="just">
              <a:lnSpc>
                <a:spcPct val="115000"/>
              </a:lnSpc>
              <a:spcAft>
                <a:spcPts val="0"/>
              </a:spcAft>
            </a:pPr>
            <a:r>
              <a:rPr lang="es-ES" dirty="0" smtClean="0">
                <a:effectLst/>
                <a:latin typeface="Arial"/>
                <a:ea typeface="Times New Roman"/>
                <a:cs typeface="Times New Roman"/>
              </a:rPr>
              <a:t> </a:t>
            </a:r>
            <a:endParaRPr lang="es-ES" sz="1600" dirty="0">
              <a:ea typeface="Times New Roman"/>
              <a:cs typeface="Times New Roman"/>
            </a:endParaRPr>
          </a:p>
          <a:p>
            <a:pPr marL="540385" algn="just">
              <a:lnSpc>
                <a:spcPct val="115000"/>
              </a:lnSpc>
              <a:spcAft>
                <a:spcPts val="0"/>
              </a:spcAft>
            </a:pPr>
            <a:r>
              <a:rPr lang="es-ES" b="1" u="wavy" dirty="0" smtClean="0">
                <a:solidFill>
                  <a:srgbClr val="FF0000"/>
                </a:solidFill>
                <a:effectLst/>
                <a:latin typeface="Arial"/>
                <a:ea typeface="Times New Roman"/>
                <a:cs typeface="Times New Roman"/>
              </a:rPr>
              <a:t>MANCOVA</a:t>
            </a:r>
            <a:endParaRPr lang="es-ES" sz="1600" dirty="0">
              <a:solidFill>
                <a:srgbClr val="FF0000"/>
              </a:solidFill>
              <a:ea typeface="Times New Roman"/>
              <a:cs typeface="Times New Roman"/>
            </a:endParaRPr>
          </a:p>
          <a:p>
            <a:pPr marL="540385" algn="just">
              <a:lnSpc>
                <a:spcPct val="115000"/>
              </a:lnSpc>
              <a:spcAft>
                <a:spcPts val="0"/>
              </a:spcAft>
            </a:pPr>
            <a:r>
              <a:rPr lang="es-ES" dirty="0" smtClean="0">
                <a:effectLst/>
                <a:latin typeface="Arial"/>
                <a:ea typeface="Times New Roman"/>
                <a:cs typeface="Times New Roman"/>
              </a:rPr>
              <a:t>Si en el diseño no se ha podido realizar un control experimental adecuado. Intenta un control estadístico midiendo variables relacionadas con las dependientes antes de que se apliquen las independientes a los sujetos (</a:t>
            </a:r>
            <a:r>
              <a:rPr lang="es-ES" dirty="0" err="1" smtClean="0">
                <a:effectLst/>
                <a:latin typeface="Arial"/>
                <a:ea typeface="Times New Roman"/>
                <a:cs typeface="Times New Roman"/>
              </a:rPr>
              <a:t>covariados</a:t>
            </a:r>
            <a:r>
              <a:rPr lang="es-ES" dirty="0" smtClean="0">
                <a:effectLst/>
                <a:latin typeface="Arial"/>
                <a:ea typeface="Times New Roman"/>
                <a:cs typeface="Times New Roman"/>
              </a:rPr>
              <a:t>). Se basa en asumir que lo que puede ser predicho por los </a:t>
            </a:r>
            <a:r>
              <a:rPr lang="es-ES" dirty="0" err="1" smtClean="0">
                <a:effectLst/>
                <a:latin typeface="Arial"/>
                <a:ea typeface="Times New Roman"/>
                <a:cs typeface="Times New Roman"/>
              </a:rPr>
              <a:t>covariados</a:t>
            </a:r>
            <a:r>
              <a:rPr lang="es-ES" dirty="0" smtClean="0">
                <a:effectLst/>
                <a:latin typeface="Arial"/>
                <a:ea typeface="Times New Roman"/>
                <a:cs typeface="Times New Roman"/>
              </a:rPr>
              <a:t> no es atribuible a las independientes.</a:t>
            </a:r>
            <a:endParaRPr lang="es-ES" sz="1600" dirty="0">
              <a:ea typeface="Times New Roman"/>
              <a:cs typeface="Times New Roman"/>
            </a:endParaRPr>
          </a:p>
          <a:p>
            <a:pPr marL="540385" algn="just">
              <a:lnSpc>
                <a:spcPct val="115000"/>
              </a:lnSpc>
              <a:spcAft>
                <a:spcPts val="0"/>
              </a:spcAft>
            </a:pPr>
            <a:r>
              <a:rPr lang="es-ES" dirty="0" smtClean="0">
                <a:effectLst/>
                <a:latin typeface="Arial"/>
                <a:ea typeface="Times New Roman"/>
                <a:cs typeface="Times New Roman"/>
              </a:rPr>
              <a:t> </a:t>
            </a:r>
            <a:endParaRPr lang="es-ES" sz="1600" dirty="0">
              <a:ea typeface="Times New Roman"/>
              <a:cs typeface="Times New Roman"/>
            </a:endParaRPr>
          </a:p>
          <a:p>
            <a:pPr marL="540385" algn="just">
              <a:spcAft>
                <a:spcPts val="0"/>
              </a:spcAft>
            </a:pPr>
            <a:r>
              <a:rPr lang="es-ES" b="1" dirty="0" smtClean="0">
                <a:solidFill>
                  <a:srgbClr val="FF0000"/>
                </a:solidFill>
                <a:effectLst/>
                <a:latin typeface="Arial"/>
                <a:ea typeface="Times New Roman"/>
              </a:rPr>
              <a:t>Análisis de regresión logística</a:t>
            </a:r>
            <a:endParaRPr lang="es-ES" dirty="0" smtClean="0">
              <a:solidFill>
                <a:srgbClr val="FF0000"/>
              </a:solidFill>
              <a:effectLst/>
            </a:endParaRPr>
          </a:p>
          <a:p>
            <a:pPr marL="540385" algn="just">
              <a:lnSpc>
                <a:spcPct val="115000"/>
              </a:lnSpc>
              <a:spcAft>
                <a:spcPts val="0"/>
              </a:spcAft>
            </a:pPr>
            <a:r>
              <a:rPr lang="es-ES" dirty="0" smtClean="0">
                <a:effectLst/>
                <a:latin typeface="Arial"/>
                <a:ea typeface="Times New Roman"/>
                <a:cs typeface="Times New Roman"/>
              </a:rPr>
              <a:t>Esta técnica se utiliza cuando las variables dependientes no son cuantitativas: son variables “</a:t>
            </a:r>
            <a:r>
              <a:rPr lang="es-ES" dirty="0" err="1" smtClean="0">
                <a:effectLst/>
                <a:latin typeface="Arial"/>
                <a:ea typeface="Times New Roman"/>
                <a:cs typeface="Times New Roman"/>
              </a:rPr>
              <a:t>dummy</a:t>
            </a:r>
            <a:r>
              <a:rPr lang="es-ES" dirty="0" smtClean="0">
                <a:effectLst/>
                <a:latin typeface="Arial"/>
                <a:ea typeface="Times New Roman"/>
                <a:cs typeface="Times New Roman"/>
              </a:rPr>
              <a:t>”. Su objetivo es determinar la probabilidad a la que pertenece un individuo, y para ello trata de combinar variables independientes con la ponderación adecuada. Aunque la relación entre la mezcla de variables independientes y la dependiente no es lineal y la estimación de los pesos se realiza por un proceso interactivo denominado máxima verosimilitud.</a:t>
            </a:r>
            <a:endParaRPr lang="es-ES" sz="1600" dirty="0">
              <a:ea typeface="Times New Roman"/>
              <a:cs typeface="Times New Roman"/>
            </a:endParaRPr>
          </a:p>
        </p:txBody>
      </p:sp>
    </p:spTree>
    <p:extLst>
      <p:ext uri="{BB962C8B-B14F-4D97-AF65-F5344CB8AC3E}">
        <p14:creationId xmlns:p14="http://schemas.microsoft.com/office/powerpoint/2010/main" val="42598218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547664" y="875994"/>
            <a:ext cx="7272808" cy="2917722"/>
          </a:xfrm>
          <a:prstGeom prst="rect">
            <a:avLst/>
          </a:prstGeom>
        </p:spPr>
        <p:txBody>
          <a:bodyPr wrap="square">
            <a:spAutoFit/>
          </a:bodyPr>
          <a:lstStyle/>
          <a:p>
            <a:pPr marL="540385" algn="just">
              <a:spcAft>
                <a:spcPts val="0"/>
              </a:spcAft>
            </a:pPr>
            <a:r>
              <a:rPr lang="es-ES" b="1" dirty="0" smtClean="0">
                <a:effectLst/>
                <a:latin typeface="Arial"/>
                <a:ea typeface="Times New Roman"/>
              </a:rPr>
              <a:t>Ecuaciones lineales estructurales (LISREL)</a:t>
            </a:r>
            <a:endParaRPr lang="es-ES" dirty="0" smtClean="0">
              <a:effectLst/>
            </a:endParaRPr>
          </a:p>
          <a:p>
            <a:pPr marL="540385" algn="just">
              <a:lnSpc>
                <a:spcPct val="115000"/>
              </a:lnSpc>
              <a:spcAft>
                <a:spcPts val="0"/>
              </a:spcAft>
            </a:pPr>
            <a:r>
              <a:rPr lang="es-ES" dirty="0" smtClean="0">
                <a:effectLst/>
                <a:latin typeface="Arial"/>
                <a:ea typeface="Times New Roman"/>
                <a:cs typeface="Times New Roman"/>
              </a:rPr>
              <a:t>Utilizada en relaciones de predicción secuenciales. Se construye un modelo estructural donde se especifica la forma en que están relacionadas las variables </a:t>
            </a:r>
            <a:r>
              <a:rPr lang="es-ES" dirty="0" err="1" smtClean="0">
                <a:effectLst/>
                <a:latin typeface="Arial"/>
                <a:ea typeface="Times New Roman"/>
                <a:cs typeface="Times New Roman"/>
              </a:rPr>
              <a:t>predictoras</a:t>
            </a:r>
            <a:r>
              <a:rPr lang="es-ES" dirty="0" smtClean="0">
                <a:effectLst/>
                <a:latin typeface="Arial"/>
                <a:ea typeface="Times New Roman"/>
                <a:cs typeface="Times New Roman"/>
              </a:rPr>
              <a:t> y los criterios.</a:t>
            </a:r>
            <a:endParaRPr lang="es-ES" sz="1600" dirty="0">
              <a:ea typeface="Times New Roman"/>
              <a:cs typeface="Times New Roman"/>
            </a:endParaRPr>
          </a:p>
          <a:p>
            <a:pPr marL="540385" algn="just">
              <a:lnSpc>
                <a:spcPct val="115000"/>
              </a:lnSpc>
              <a:spcAft>
                <a:spcPts val="0"/>
              </a:spcAft>
            </a:pPr>
            <a:r>
              <a:rPr lang="es-ES" dirty="0" smtClean="0">
                <a:effectLst/>
                <a:latin typeface="Arial"/>
                <a:ea typeface="Times New Roman"/>
                <a:cs typeface="Times New Roman"/>
              </a:rPr>
              <a:t>El modelo suele basarse en presupuestos teóricos y define qué variables se van a emplear para cada variable criterio o </a:t>
            </a:r>
            <a:r>
              <a:rPr lang="es-ES" dirty="0" err="1" smtClean="0">
                <a:effectLst/>
                <a:latin typeface="Arial"/>
                <a:ea typeface="Times New Roman"/>
                <a:cs typeface="Times New Roman"/>
              </a:rPr>
              <a:t>predictora</a:t>
            </a:r>
            <a:r>
              <a:rPr lang="es-ES" dirty="0" smtClean="0">
                <a:effectLst/>
                <a:latin typeface="Arial"/>
                <a:ea typeface="Times New Roman"/>
                <a:cs typeface="Times New Roman"/>
              </a:rPr>
              <a:t>.</a:t>
            </a:r>
            <a:endParaRPr lang="es-ES" sz="1600" dirty="0">
              <a:ea typeface="Times New Roman"/>
              <a:cs typeface="Times New Roman"/>
            </a:endParaRPr>
          </a:p>
          <a:p>
            <a:pPr marL="540385" algn="just">
              <a:lnSpc>
                <a:spcPct val="115000"/>
              </a:lnSpc>
              <a:spcAft>
                <a:spcPts val="0"/>
              </a:spcAft>
            </a:pPr>
            <a:r>
              <a:rPr lang="es-ES" dirty="0" smtClean="0">
                <a:effectLst/>
                <a:latin typeface="Arial"/>
                <a:ea typeface="Times New Roman"/>
                <a:cs typeface="Times New Roman"/>
              </a:rPr>
              <a:t>El modelo de medida nos permite determinar cómo cada tarea contribuye a la medición de la capacidad de memoria operativa.</a:t>
            </a:r>
            <a:endParaRPr lang="es-ES" sz="1600" dirty="0">
              <a:ea typeface="Times New Roman"/>
              <a:cs typeface="Times New Roman"/>
            </a:endParaRPr>
          </a:p>
        </p:txBody>
      </p:sp>
    </p:spTree>
    <p:extLst>
      <p:ext uri="{BB962C8B-B14F-4D97-AF65-F5344CB8AC3E}">
        <p14:creationId xmlns:p14="http://schemas.microsoft.com/office/powerpoint/2010/main" val="6704470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2286000" y="2108639"/>
            <a:ext cx="4572000" cy="2817694"/>
          </a:xfrm>
          <a:prstGeom prst="rect">
            <a:avLst/>
          </a:prstGeom>
        </p:spPr>
        <p:txBody>
          <a:bodyPr>
            <a:spAutoFit/>
          </a:bodyPr>
          <a:lstStyle/>
          <a:p>
            <a:pPr algn="just">
              <a:lnSpc>
                <a:spcPct val="115000"/>
              </a:lnSpc>
              <a:spcAft>
                <a:spcPts val="0"/>
              </a:spcAft>
            </a:pPr>
            <a:r>
              <a:rPr lang="es-ES" sz="2800" b="1" dirty="0" smtClean="0">
                <a:solidFill>
                  <a:srgbClr val="FF0000"/>
                </a:solidFill>
                <a:effectLst/>
                <a:latin typeface="Arial"/>
                <a:ea typeface="Times New Roman"/>
                <a:cs typeface="Times New Roman"/>
              </a:rPr>
              <a:t>Técnicas descriptivas</a:t>
            </a:r>
            <a:endParaRPr lang="es-ES" sz="2800" dirty="0">
              <a:ea typeface="Times New Roman"/>
              <a:cs typeface="Times New Roman"/>
            </a:endParaRPr>
          </a:p>
          <a:p>
            <a:pPr algn="just">
              <a:lnSpc>
                <a:spcPct val="115000"/>
              </a:lnSpc>
              <a:spcAft>
                <a:spcPts val="0"/>
              </a:spcAft>
            </a:pPr>
            <a:r>
              <a:rPr lang="es-ES" b="1" i="1" u="none" strike="noStrike" dirty="0" smtClean="0">
                <a:effectLst/>
                <a:latin typeface="Arial"/>
                <a:ea typeface="Times New Roman"/>
                <a:cs typeface="Times New Roman"/>
              </a:rPr>
              <a:t> </a:t>
            </a:r>
            <a:endParaRPr lang="es-ES" sz="1600" dirty="0">
              <a:ea typeface="Times New Roman"/>
              <a:cs typeface="Times New Roman"/>
            </a:endParaRPr>
          </a:p>
          <a:p>
            <a:pPr algn="just">
              <a:lnSpc>
                <a:spcPct val="115000"/>
              </a:lnSpc>
              <a:spcAft>
                <a:spcPts val="0"/>
              </a:spcAft>
            </a:pPr>
            <a:r>
              <a:rPr lang="es-ES" dirty="0" smtClean="0">
                <a:effectLst/>
                <a:latin typeface="Arial"/>
                <a:ea typeface="Times New Roman"/>
                <a:cs typeface="Times New Roman"/>
              </a:rPr>
              <a:t>Se aplican en contextos no experimentales. Su objetivo es resumir el conjunto de datos conforme nuestros objetivos. Los tipos de técnicas descriptivas son los siguientes:</a:t>
            </a:r>
            <a:endParaRPr lang="es-ES" sz="1600" dirty="0">
              <a:ea typeface="Times New Roman"/>
              <a:cs typeface="Times New Roman"/>
            </a:endParaRPr>
          </a:p>
          <a:p>
            <a:pPr algn="just">
              <a:lnSpc>
                <a:spcPct val="115000"/>
              </a:lnSpc>
              <a:spcAft>
                <a:spcPts val="0"/>
              </a:spcAft>
            </a:pPr>
            <a:r>
              <a:rPr lang="es-ES" dirty="0" smtClean="0">
                <a:effectLst/>
                <a:latin typeface="Arial"/>
                <a:ea typeface="Times New Roman"/>
                <a:cs typeface="Times New Roman"/>
              </a:rPr>
              <a:t> </a:t>
            </a:r>
            <a:endParaRPr lang="es-ES" sz="1600" dirty="0">
              <a:ea typeface="Times New Roman"/>
              <a:cs typeface="Times New Roman"/>
            </a:endParaRPr>
          </a:p>
        </p:txBody>
      </p:sp>
    </p:spTree>
    <p:extLst>
      <p:ext uri="{BB962C8B-B14F-4D97-AF65-F5344CB8AC3E}">
        <p14:creationId xmlns:p14="http://schemas.microsoft.com/office/powerpoint/2010/main" val="397220904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rofesional">
  <a:themeElements>
    <a:clrScheme name="Profesional.pot 1">
      <a:dk1>
        <a:srgbClr val="000000"/>
      </a:dk1>
      <a:lt1>
        <a:srgbClr val="FFFFFF"/>
      </a:lt1>
      <a:dk2>
        <a:srgbClr val="000000"/>
      </a:dk2>
      <a:lt2>
        <a:srgbClr val="B2B2B2"/>
      </a:lt2>
      <a:accent1>
        <a:srgbClr val="6600FF"/>
      </a:accent1>
      <a:accent2>
        <a:srgbClr val="CC00FF"/>
      </a:accent2>
      <a:accent3>
        <a:srgbClr val="FFFFFF"/>
      </a:accent3>
      <a:accent4>
        <a:srgbClr val="000000"/>
      </a:accent4>
      <a:accent5>
        <a:srgbClr val="B8AAFF"/>
      </a:accent5>
      <a:accent6>
        <a:srgbClr val="B900E7"/>
      </a:accent6>
      <a:hlink>
        <a:srgbClr val="00CC99"/>
      </a:hlink>
      <a:folHlink>
        <a:srgbClr val="0099CC"/>
      </a:folHlink>
    </a:clrScheme>
    <a:fontScheme name="Profesional.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Profesional.pot 1">
        <a:dk1>
          <a:srgbClr val="000000"/>
        </a:dk1>
        <a:lt1>
          <a:srgbClr val="FFFFFF"/>
        </a:lt1>
        <a:dk2>
          <a:srgbClr val="000000"/>
        </a:dk2>
        <a:lt2>
          <a:srgbClr val="B2B2B2"/>
        </a:lt2>
        <a:accent1>
          <a:srgbClr val="6600FF"/>
        </a:accent1>
        <a:accent2>
          <a:srgbClr val="CC00FF"/>
        </a:accent2>
        <a:accent3>
          <a:srgbClr val="FFFFFF"/>
        </a:accent3>
        <a:accent4>
          <a:srgbClr val="000000"/>
        </a:accent4>
        <a:accent5>
          <a:srgbClr val="B8AAFF"/>
        </a:accent5>
        <a:accent6>
          <a:srgbClr val="B900E7"/>
        </a:accent6>
        <a:hlink>
          <a:srgbClr val="00CC99"/>
        </a:hlink>
        <a:folHlink>
          <a:srgbClr val="0099CC"/>
        </a:folHlink>
      </a:clrScheme>
      <a:clrMap bg1="lt1" tx1="dk1" bg2="lt2" tx2="dk2" accent1="accent1" accent2="accent2" accent3="accent3" accent4="accent4" accent5="accent5" accent6="accent6" hlink="hlink" folHlink="folHlink"/>
    </a:extraClrScheme>
    <a:extraClrScheme>
      <a:clrScheme name="Profesional.pot 2">
        <a:dk1>
          <a:srgbClr val="000000"/>
        </a:dk1>
        <a:lt1>
          <a:srgbClr val="FFFFFF"/>
        </a:lt1>
        <a:dk2>
          <a:srgbClr val="000000"/>
        </a:dk2>
        <a:lt2>
          <a:srgbClr val="B2B2B2"/>
        </a:lt2>
        <a:accent1>
          <a:srgbClr val="99CCFF"/>
        </a:accent1>
        <a:accent2>
          <a:srgbClr val="CCCCFF"/>
        </a:accent2>
        <a:accent3>
          <a:srgbClr val="FFFFFF"/>
        </a:accent3>
        <a:accent4>
          <a:srgbClr val="000000"/>
        </a:accent4>
        <a:accent5>
          <a:srgbClr val="CAE2FF"/>
        </a:accent5>
        <a:accent6>
          <a:srgbClr val="B9B9E7"/>
        </a:accent6>
        <a:hlink>
          <a:srgbClr val="FF99CC"/>
        </a:hlink>
        <a:folHlink>
          <a:srgbClr val="CBCBCB"/>
        </a:folHlink>
      </a:clrScheme>
      <a:clrMap bg1="lt1" tx1="dk1" bg2="lt2" tx2="dk2" accent1="accent1" accent2="accent2" accent3="accent3" accent4="accent4" accent5="accent5" accent6="accent6" hlink="hlink" folHlink="folHlink"/>
    </a:extraClrScheme>
    <a:extraClrScheme>
      <a:clrScheme name="Profesional.pot 3">
        <a:dk1>
          <a:srgbClr val="000000"/>
        </a:dk1>
        <a:lt1>
          <a:srgbClr val="FFFFFF"/>
        </a:lt1>
        <a:dk2>
          <a:srgbClr val="000000"/>
        </a:dk2>
        <a:lt2>
          <a:srgbClr val="B2B2B2"/>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
      <a:clrScheme name="Profesional.pot 4">
        <a:dk1>
          <a:srgbClr val="000000"/>
        </a:dk1>
        <a:lt1>
          <a:srgbClr val="FFFFFF"/>
        </a:lt1>
        <a:dk2>
          <a:srgbClr val="000000"/>
        </a:dk2>
        <a:lt2>
          <a:srgbClr val="B2B2B2"/>
        </a:lt2>
        <a:accent1>
          <a:srgbClr val="FF0033"/>
        </a:accent1>
        <a:accent2>
          <a:srgbClr val="CC6600"/>
        </a:accent2>
        <a:accent3>
          <a:srgbClr val="FFFFFF"/>
        </a:accent3>
        <a:accent4>
          <a:srgbClr val="000000"/>
        </a:accent4>
        <a:accent5>
          <a:srgbClr val="FFAAAD"/>
        </a:accent5>
        <a:accent6>
          <a:srgbClr val="B95C00"/>
        </a:accent6>
        <a:hlink>
          <a:srgbClr val="999933"/>
        </a:hlink>
        <a:folHlink>
          <a:srgbClr val="A50021"/>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94</TotalTime>
  <Words>1326</Words>
  <Application>Microsoft Office PowerPoint</Application>
  <PresentationFormat>Presentación en pantalla (4:3)</PresentationFormat>
  <Paragraphs>125</Paragraphs>
  <Slides>22</Slides>
  <Notes>0</Notes>
  <HiddenSlides>0</HiddenSlides>
  <MMClips>0</MMClips>
  <ScaleCrop>false</ScaleCrop>
  <HeadingPairs>
    <vt:vector size="4" baseType="variant">
      <vt:variant>
        <vt:lpstr>Tema</vt:lpstr>
      </vt:variant>
      <vt:variant>
        <vt:i4>2</vt:i4>
      </vt:variant>
      <vt:variant>
        <vt:lpstr>Títulos de diapositiva</vt:lpstr>
      </vt:variant>
      <vt:variant>
        <vt:i4>22</vt:i4>
      </vt:variant>
    </vt:vector>
  </HeadingPairs>
  <TitlesOfParts>
    <vt:vector size="24" baseType="lpstr">
      <vt:lpstr>Tema de Office</vt:lpstr>
      <vt:lpstr>Profesional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dc:creator>
  <cp:lastModifiedBy>Docente</cp:lastModifiedBy>
  <cp:revision>8</cp:revision>
  <dcterms:created xsi:type="dcterms:W3CDTF">2016-11-04T15:38:07Z</dcterms:created>
  <dcterms:modified xsi:type="dcterms:W3CDTF">2016-11-05T13:57:29Z</dcterms:modified>
</cp:coreProperties>
</file>