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2" r:id="rId2"/>
    <p:sldId id="309" r:id="rId3"/>
    <p:sldId id="326" r:id="rId4"/>
    <p:sldId id="315" r:id="rId5"/>
    <p:sldId id="324" r:id="rId6"/>
    <p:sldId id="323" r:id="rId7"/>
    <p:sldId id="325" r:id="rId8"/>
    <p:sldId id="274" r:id="rId9"/>
    <p:sldId id="314" r:id="rId10"/>
    <p:sldId id="302" r:id="rId11"/>
    <p:sldId id="327" r:id="rId1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p:scale>
          <a:sx n="100" d="100"/>
          <a:sy n="100"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8156CA75-2A75-4974-A20A-31141420E30A}" type="datetimeFigureOut">
              <a:rPr lang="es-CO" smtClean="0"/>
              <a:pPr/>
              <a:t>20/01/2016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7308AC-7DA2-4A00-9810-B1CB21621C5A}" type="slidenum">
              <a:rPr lang="es-CO" smtClean="0"/>
              <a:pPr/>
              <a:t>‹Nº›</a:t>
            </a:fld>
            <a:endParaRPr lang="es-CO"/>
          </a:p>
        </p:txBody>
      </p:sp>
    </p:spTree>
    <p:extLst>
      <p:ext uri="{BB962C8B-B14F-4D97-AF65-F5344CB8AC3E}">
        <p14:creationId xmlns:p14="http://schemas.microsoft.com/office/powerpoint/2010/main" val="1636846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texto vertical">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8156CA75-2A75-4974-A20A-31141420E30A}" type="datetimeFigureOut">
              <a:rPr lang="es-CO" smtClean="0"/>
              <a:pPr/>
              <a:t>20/01/2016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7308AC-7DA2-4A00-9810-B1CB21621C5A}" type="slidenum">
              <a:rPr lang="es-CO" smtClean="0"/>
              <a:pPr/>
              <a:t>‹Nº›</a:t>
            </a:fld>
            <a:endParaRPr lang="es-CO"/>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48" y="0"/>
            <a:ext cx="8947904" cy="6858000"/>
          </a:xfrm>
          <a:prstGeom prst="rect">
            <a:avLst/>
          </a:prstGeom>
        </p:spPr>
      </p:pic>
    </p:spTree>
    <p:extLst>
      <p:ext uri="{BB962C8B-B14F-4D97-AF65-F5344CB8AC3E}">
        <p14:creationId xmlns:p14="http://schemas.microsoft.com/office/powerpoint/2010/main" val="10888243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268760"/>
            <a:ext cx="2057400" cy="4857403"/>
          </a:xfrm>
          <a:prstGeom prst="rect">
            <a:avLst/>
          </a:prstGeom>
        </p:spPr>
        <p:txBody>
          <a:bodyPr vert="eaVert"/>
          <a:lstStyle/>
          <a:p>
            <a:r>
              <a:rPr lang="es-ES" smtClean="0"/>
              <a:t>Haga clic para modificar el estilo de título del patrón</a:t>
            </a:r>
            <a:endParaRPr lang="es-CO" dirty="0"/>
          </a:p>
        </p:txBody>
      </p:sp>
      <p:sp>
        <p:nvSpPr>
          <p:cNvPr id="3" name="2 Marcador de texto vertical"/>
          <p:cNvSpPr>
            <a:spLocks noGrp="1"/>
          </p:cNvSpPr>
          <p:nvPr>
            <p:ph type="body" orient="vert" idx="1"/>
          </p:nvPr>
        </p:nvSpPr>
        <p:spPr>
          <a:xfrm>
            <a:off x="457200" y="1268760"/>
            <a:ext cx="6019800" cy="485740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Tree>
    <p:extLst>
      <p:ext uri="{BB962C8B-B14F-4D97-AF65-F5344CB8AC3E}">
        <p14:creationId xmlns:p14="http://schemas.microsoft.com/office/powerpoint/2010/main" val="24994243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68760"/>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a:xfrm>
            <a:off x="457200" y="2636912"/>
            <a:ext cx="8229600" cy="3489251"/>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4" name="3 Marcador de fecha"/>
          <p:cNvSpPr>
            <a:spLocks noGrp="1"/>
          </p:cNvSpPr>
          <p:nvPr>
            <p:ph type="dt" sz="half" idx="10"/>
          </p:nvPr>
        </p:nvSpPr>
        <p:spPr/>
        <p:txBody>
          <a:bodyPr/>
          <a:lstStyle/>
          <a:p>
            <a:fld id="{8156CA75-2A75-4974-A20A-31141420E30A}" type="datetimeFigureOut">
              <a:rPr lang="es-CO" smtClean="0"/>
              <a:pPr/>
              <a:t>20/01/2016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7308AC-7DA2-4A00-9810-B1CB21621C5A}" type="slidenum">
              <a:rPr lang="es-CO" smtClean="0"/>
              <a:pPr/>
              <a:t>‹Nº›</a:t>
            </a:fld>
            <a:endParaRPr lang="es-CO"/>
          </a:p>
        </p:txBody>
      </p:sp>
    </p:spTree>
    <p:extLst>
      <p:ext uri="{BB962C8B-B14F-4D97-AF65-F5344CB8AC3E}">
        <p14:creationId xmlns:p14="http://schemas.microsoft.com/office/powerpoint/2010/main" val="28676277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156CA75-2A75-4974-A20A-31141420E30A}" type="datetimeFigureOut">
              <a:rPr lang="es-CO" smtClean="0"/>
              <a:pPr/>
              <a:t>20/01/2016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D7308AC-7DA2-4A00-9810-B1CB21621C5A}" type="slidenum">
              <a:rPr lang="es-CO" smtClean="0"/>
              <a:pPr/>
              <a:t>‹Nº›</a:t>
            </a:fld>
            <a:endParaRPr lang="es-CO"/>
          </a:p>
        </p:txBody>
      </p:sp>
    </p:spTree>
    <p:extLst>
      <p:ext uri="{BB962C8B-B14F-4D97-AF65-F5344CB8AC3E}">
        <p14:creationId xmlns:p14="http://schemas.microsoft.com/office/powerpoint/2010/main" val="5023427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68760"/>
            <a:ext cx="8229600" cy="1143000"/>
          </a:xfrm>
          <a:prstGeom prst="rect">
            <a:avLst/>
          </a:prstGeom>
        </p:spPr>
        <p:txBody>
          <a:bodyPr/>
          <a:lstStyle/>
          <a:p>
            <a:r>
              <a:rPr lang="es-ES" smtClean="0"/>
              <a:t>Haga clic para modificar el estilo de título del patrón</a:t>
            </a:r>
            <a:endParaRPr lang="es-CO" dirty="0"/>
          </a:p>
        </p:txBody>
      </p:sp>
      <p:sp>
        <p:nvSpPr>
          <p:cNvPr id="3" name="2 Marcador de contenido"/>
          <p:cNvSpPr>
            <a:spLocks noGrp="1"/>
          </p:cNvSpPr>
          <p:nvPr>
            <p:ph sz="half" idx="1"/>
          </p:nvPr>
        </p:nvSpPr>
        <p:spPr>
          <a:xfrm>
            <a:off x="457200" y="2780928"/>
            <a:ext cx="4038600" cy="334523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4" name="3 Marcador de contenido"/>
          <p:cNvSpPr>
            <a:spLocks noGrp="1"/>
          </p:cNvSpPr>
          <p:nvPr>
            <p:ph sz="half" idx="2"/>
          </p:nvPr>
        </p:nvSpPr>
        <p:spPr>
          <a:xfrm>
            <a:off x="4648200" y="2780928"/>
            <a:ext cx="4038600" cy="334523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5" name="4 Marcador de fecha"/>
          <p:cNvSpPr>
            <a:spLocks noGrp="1"/>
          </p:cNvSpPr>
          <p:nvPr>
            <p:ph type="dt" sz="half" idx="10"/>
          </p:nvPr>
        </p:nvSpPr>
        <p:spPr/>
        <p:txBody>
          <a:bodyPr/>
          <a:lstStyle/>
          <a:p>
            <a:fld id="{8156CA75-2A75-4974-A20A-31141420E30A}" type="datetimeFigureOut">
              <a:rPr lang="es-CO" smtClean="0"/>
              <a:pPr/>
              <a:t>20/01/2016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D7308AC-7DA2-4A00-9810-B1CB21621C5A}" type="slidenum">
              <a:rPr lang="es-CO" smtClean="0"/>
              <a:pPr/>
              <a:t>‹Nº›</a:t>
            </a:fld>
            <a:endParaRPr lang="es-CO"/>
          </a:p>
        </p:txBody>
      </p:sp>
    </p:spTree>
    <p:extLst>
      <p:ext uri="{BB962C8B-B14F-4D97-AF65-F5344CB8AC3E}">
        <p14:creationId xmlns:p14="http://schemas.microsoft.com/office/powerpoint/2010/main" val="29475672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68760"/>
            <a:ext cx="8229600" cy="922114"/>
          </a:xfrm>
          <a:prstGeom prst="rect">
            <a:avLst/>
          </a:prstGeom>
        </p:spPr>
        <p:txBody>
          <a:bodyPr/>
          <a:lstStyle>
            <a:lvl1pPr>
              <a:defRPr/>
            </a:lvl1pPr>
          </a:lstStyle>
          <a:p>
            <a:r>
              <a:rPr lang="es-ES" smtClean="0"/>
              <a:t>Haga clic para modificar el estilo de título del patrón</a:t>
            </a:r>
            <a:endParaRPr lang="es-CO" dirty="0"/>
          </a:p>
        </p:txBody>
      </p:sp>
      <p:sp>
        <p:nvSpPr>
          <p:cNvPr id="3" name="2 Marcador de texto"/>
          <p:cNvSpPr>
            <a:spLocks noGrp="1"/>
          </p:cNvSpPr>
          <p:nvPr>
            <p:ph type="body" idx="1"/>
          </p:nvPr>
        </p:nvSpPr>
        <p:spPr>
          <a:xfrm>
            <a:off x="467544" y="2276872"/>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996951"/>
            <a:ext cx="4040188" cy="312921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5" name="4 Marcador de texto"/>
          <p:cNvSpPr>
            <a:spLocks noGrp="1"/>
          </p:cNvSpPr>
          <p:nvPr>
            <p:ph type="body" sz="quarter" idx="3"/>
          </p:nvPr>
        </p:nvSpPr>
        <p:spPr>
          <a:xfrm>
            <a:off x="4644008" y="2276872"/>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996951"/>
            <a:ext cx="4041775" cy="3129211"/>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dirty="0"/>
          </a:p>
        </p:txBody>
      </p:sp>
      <p:sp>
        <p:nvSpPr>
          <p:cNvPr id="7" name="6 Marcador de fecha"/>
          <p:cNvSpPr>
            <a:spLocks noGrp="1"/>
          </p:cNvSpPr>
          <p:nvPr>
            <p:ph type="dt" sz="half" idx="10"/>
          </p:nvPr>
        </p:nvSpPr>
        <p:spPr/>
        <p:txBody>
          <a:bodyPr/>
          <a:lstStyle/>
          <a:p>
            <a:fld id="{8156CA75-2A75-4974-A20A-31141420E30A}" type="datetimeFigureOut">
              <a:rPr lang="es-CO" smtClean="0"/>
              <a:pPr/>
              <a:t>20/01/2016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3D7308AC-7DA2-4A00-9810-B1CB21621C5A}" type="slidenum">
              <a:rPr lang="es-CO" smtClean="0"/>
              <a:pPr/>
              <a:t>‹Nº›</a:t>
            </a:fld>
            <a:endParaRPr lang="es-CO"/>
          </a:p>
        </p:txBody>
      </p:sp>
    </p:spTree>
    <p:extLst>
      <p:ext uri="{BB962C8B-B14F-4D97-AF65-F5344CB8AC3E}">
        <p14:creationId xmlns:p14="http://schemas.microsoft.com/office/powerpoint/2010/main" val="25080114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67544" y="1340768"/>
            <a:ext cx="8229600" cy="1143000"/>
          </a:xfrm>
          <a:prstGeom prst="rect">
            <a:avLst/>
          </a:prstGeom>
        </p:spPr>
        <p:txBody>
          <a:bodyPr/>
          <a:lstStyle/>
          <a:p>
            <a:r>
              <a:rPr lang="es-ES" smtClean="0"/>
              <a:t>Haga clic para modificar el estilo de título del patrón</a:t>
            </a:r>
            <a:endParaRPr lang="es-CO" dirty="0"/>
          </a:p>
        </p:txBody>
      </p:sp>
      <p:sp>
        <p:nvSpPr>
          <p:cNvPr id="3" name="2 Marcador de fecha"/>
          <p:cNvSpPr>
            <a:spLocks noGrp="1"/>
          </p:cNvSpPr>
          <p:nvPr>
            <p:ph type="dt" sz="half" idx="10"/>
          </p:nvPr>
        </p:nvSpPr>
        <p:spPr>
          <a:xfrm>
            <a:off x="492224" y="6021288"/>
            <a:ext cx="2133600" cy="365125"/>
          </a:xfrm>
        </p:spPr>
        <p:txBody>
          <a:bodyPr/>
          <a:lstStyle/>
          <a:p>
            <a:fld id="{8156CA75-2A75-4974-A20A-31141420E30A}" type="datetimeFigureOut">
              <a:rPr lang="es-CO" smtClean="0"/>
              <a:pPr/>
              <a:t>20/01/2016</a:t>
            </a:fld>
            <a:endParaRPr lang="es-CO"/>
          </a:p>
        </p:txBody>
      </p:sp>
      <p:sp>
        <p:nvSpPr>
          <p:cNvPr id="4" name="3 Marcador de pie de página"/>
          <p:cNvSpPr>
            <a:spLocks noGrp="1"/>
          </p:cNvSpPr>
          <p:nvPr>
            <p:ph type="ftr" sz="quarter" idx="11"/>
          </p:nvPr>
        </p:nvSpPr>
        <p:spPr>
          <a:xfrm>
            <a:off x="3159224" y="6021288"/>
            <a:ext cx="2895600" cy="365125"/>
          </a:xfrm>
        </p:spPr>
        <p:txBody>
          <a:bodyPr/>
          <a:lstStyle/>
          <a:p>
            <a:endParaRPr lang="es-CO"/>
          </a:p>
        </p:txBody>
      </p:sp>
      <p:sp>
        <p:nvSpPr>
          <p:cNvPr id="5" name="4 Marcador de número de diapositiva"/>
          <p:cNvSpPr>
            <a:spLocks noGrp="1"/>
          </p:cNvSpPr>
          <p:nvPr>
            <p:ph type="sldNum" sz="quarter" idx="12"/>
          </p:nvPr>
        </p:nvSpPr>
        <p:spPr>
          <a:xfrm>
            <a:off x="6588224" y="6021288"/>
            <a:ext cx="2133600" cy="365125"/>
          </a:xfrm>
        </p:spPr>
        <p:txBody>
          <a:bodyPr/>
          <a:lstStyle/>
          <a:p>
            <a:fld id="{3D7308AC-7DA2-4A00-9810-B1CB21621C5A}" type="slidenum">
              <a:rPr lang="es-CO" smtClean="0"/>
              <a:pPr/>
              <a:t>‹Nº›</a:t>
            </a:fld>
            <a:endParaRPr lang="es-CO"/>
          </a:p>
        </p:txBody>
      </p:sp>
    </p:spTree>
    <p:extLst>
      <p:ext uri="{BB962C8B-B14F-4D97-AF65-F5344CB8AC3E}">
        <p14:creationId xmlns:p14="http://schemas.microsoft.com/office/powerpoint/2010/main" val="7132703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392832" y="5949280"/>
            <a:ext cx="2133600" cy="365125"/>
          </a:xfrm>
        </p:spPr>
        <p:txBody>
          <a:bodyPr/>
          <a:lstStyle/>
          <a:p>
            <a:fld id="{8156CA75-2A75-4974-A20A-31141420E30A}" type="datetimeFigureOut">
              <a:rPr lang="es-CO" smtClean="0"/>
              <a:pPr/>
              <a:t>20/01/2016</a:t>
            </a:fld>
            <a:endParaRPr lang="es-CO"/>
          </a:p>
        </p:txBody>
      </p:sp>
      <p:sp>
        <p:nvSpPr>
          <p:cNvPr id="3" name="2 Marcador de pie de página"/>
          <p:cNvSpPr>
            <a:spLocks noGrp="1"/>
          </p:cNvSpPr>
          <p:nvPr>
            <p:ph type="ftr" sz="quarter" idx="11"/>
          </p:nvPr>
        </p:nvSpPr>
        <p:spPr>
          <a:xfrm>
            <a:off x="3059832" y="5949280"/>
            <a:ext cx="2895600" cy="365125"/>
          </a:xfrm>
        </p:spPr>
        <p:txBody>
          <a:bodyPr/>
          <a:lstStyle/>
          <a:p>
            <a:endParaRPr lang="es-CO"/>
          </a:p>
        </p:txBody>
      </p:sp>
      <p:sp>
        <p:nvSpPr>
          <p:cNvPr id="4" name="3 Marcador de número de diapositiva"/>
          <p:cNvSpPr>
            <a:spLocks noGrp="1"/>
          </p:cNvSpPr>
          <p:nvPr>
            <p:ph type="sldNum" sz="quarter" idx="12"/>
          </p:nvPr>
        </p:nvSpPr>
        <p:spPr>
          <a:xfrm>
            <a:off x="6488832" y="5949280"/>
            <a:ext cx="2133600" cy="365125"/>
          </a:xfrm>
        </p:spPr>
        <p:txBody>
          <a:bodyPr/>
          <a:lstStyle/>
          <a:p>
            <a:fld id="{3D7308AC-7DA2-4A00-9810-B1CB21621C5A}" type="slidenum">
              <a:rPr lang="es-CO" smtClean="0"/>
              <a:pPr/>
              <a:t>‹Nº›</a:t>
            </a:fld>
            <a:endParaRPr lang="es-CO"/>
          </a:p>
        </p:txBody>
      </p:sp>
    </p:spTree>
    <p:extLst>
      <p:ext uri="{BB962C8B-B14F-4D97-AF65-F5344CB8AC3E}">
        <p14:creationId xmlns:p14="http://schemas.microsoft.com/office/powerpoint/2010/main" val="26954268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O" dirty="0"/>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156CA75-2A75-4974-A20A-31141420E30A}" type="datetimeFigureOut">
              <a:rPr lang="es-CO" smtClean="0"/>
              <a:pPr/>
              <a:t>20/01/2016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3D7308AC-7DA2-4A00-9810-B1CB21621C5A}" type="slidenum">
              <a:rPr lang="es-CO" smtClean="0"/>
              <a:pPr/>
              <a:t>‹Nº›</a:t>
            </a:fld>
            <a:endParaRPr lang="es-CO"/>
          </a:p>
        </p:txBody>
      </p:sp>
    </p:spTree>
    <p:extLst>
      <p:ext uri="{BB962C8B-B14F-4D97-AF65-F5344CB8AC3E}">
        <p14:creationId xmlns:p14="http://schemas.microsoft.com/office/powerpoint/2010/main" val="25027524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O" dirty="0"/>
          </a:p>
        </p:txBody>
      </p:sp>
      <p:sp>
        <p:nvSpPr>
          <p:cNvPr id="3" name="2 Marcador de posición de imagen"/>
          <p:cNvSpPr>
            <a:spLocks noGrp="1"/>
          </p:cNvSpPr>
          <p:nvPr>
            <p:ph type="pic" idx="1"/>
          </p:nvPr>
        </p:nvSpPr>
        <p:spPr>
          <a:xfrm>
            <a:off x="2267744" y="1340768"/>
            <a:ext cx="4507904" cy="338680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O"/>
          </a:p>
        </p:txBody>
      </p:sp>
      <p:sp>
        <p:nvSpPr>
          <p:cNvPr id="4" name="3 Marcador de texto"/>
          <p:cNvSpPr>
            <a:spLocks noGrp="1"/>
          </p:cNvSpPr>
          <p:nvPr>
            <p:ph type="body" sz="half" idx="2"/>
          </p:nvPr>
        </p:nvSpPr>
        <p:spPr>
          <a:xfrm>
            <a:off x="1792288" y="5367338"/>
            <a:ext cx="5486400" cy="6539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4803843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6CA75-2A75-4974-A20A-31141420E30A}" type="datetimeFigureOut">
              <a:rPr lang="es-CO" smtClean="0"/>
              <a:pPr/>
              <a:t>20/01/2016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308AC-7DA2-4A00-9810-B1CB21621C5A}" type="slidenum">
              <a:rPr lang="es-CO" smtClean="0"/>
              <a:pPr/>
              <a:t>‹Nº›</a:t>
            </a:fld>
            <a:endParaRPr lang="es-CO"/>
          </a:p>
        </p:txBody>
      </p:sp>
      <p:pic>
        <p:nvPicPr>
          <p:cNvPr id="7" name="6 Imagen"/>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3706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lan.com/es_co/sitio_personas/index.html" TargetMode="External"/><Relationship Id="rId2" Type="http://schemas.openxmlformats.org/officeDocument/2006/relationships/hyperlink" Target="https://www.vivacolombia.co/c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251520" y="1124744"/>
            <a:ext cx="8276456" cy="2259682"/>
          </a:xfrm>
        </p:spPr>
        <p:txBody>
          <a:bodyPr/>
          <a:lstStyle/>
          <a:p>
            <a:r>
              <a:rPr lang="es-CO" dirty="0" smtClean="0">
                <a:latin typeface="Cooper Black" panose="0208090404030B020404" pitchFamily="18" charset="0"/>
              </a:rPr>
              <a:t>PEREIRA </a:t>
            </a:r>
            <a:br>
              <a:rPr lang="es-CO" dirty="0" smtClean="0">
                <a:latin typeface="Cooper Black" panose="0208090404030B020404" pitchFamily="18" charset="0"/>
              </a:rPr>
            </a:br>
            <a:r>
              <a:rPr lang="es-CO" dirty="0" smtClean="0">
                <a:latin typeface="Cooper Black" panose="0208090404030B020404" pitchFamily="18" charset="0"/>
              </a:rPr>
              <a:t>CAPITAL DEL EJE </a:t>
            </a:r>
            <a:endParaRPr lang="es-CO" dirty="0">
              <a:latin typeface="Cooper Black" panose="0208090404030B020404" pitchFamily="18" charset="0"/>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780928"/>
            <a:ext cx="4505325" cy="30003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77511"/>
            <a:ext cx="8229600" cy="4968552"/>
          </a:xfrm>
        </p:spPr>
        <p:txBody>
          <a:bodyPr/>
          <a:lstStyle/>
          <a:p>
            <a:pPr marL="0" indent="0">
              <a:buNone/>
            </a:pPr>
            <a:r>
              <a:rPr lang="es-CO" dirty="0" smtClean="0"/>
              <a:t>	</a:t>
            </a:r>
            <a:endParaRPr lang="es-CO" dirty="0"/>
          </a:p>
        </p:txBody>
      </p:sp>
      <p:sp>
        <p:nvSpPr>
          <p:cNvPr id="5" name="Título 1"/>
          <p:cNvSpPr txBox="1">
            <a:spLocks/>
          </p:cNvSpPr>
          <p:nvPr/>
        </p:nvSpPr>
        <p:spPr>
          <a:xfrm>
            <a:off x="4622" y="44624"/>
            <a:ext cx="5544616" cy="10081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1" i="1" u="none" strike="noStrike" kern="1200" cap="none" spc="0" normalizeH="0" baseline="0" noProof="0" dirty="0">
              <a:ln>
                <a:noFill/>
              </a:ln>
              <a:solidFill>
                <a:schemeClr val="bg1"/>
              </a:solidFill>
              <a:effectLst>
                <a:outerShdw blurRad="38100" dist="38100" dir="2700000" algn="tl">
                  <a:srgbClr val="C0C0C0"/>
                </a:outerShdw>
              </a:effectLst>
              <a:uLnTx/>
              <a:uFillTx/>
              <a:latin typeface="+mj-lt"/>
              <a:ea typeface="+mj-ea"/>
              <a:cs typeface="+mj-cs"/>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504" y="2494037"/>
            <a:ext cx="2996952" cy="2996952"/>
          </a:xfrm>
          <a:prstGeom prst="rect">
            <a:avLst/>
          </a:prstGeom>
        </p:spPr>
      </p:pic>
      <p:sp>
        <p:nvSpPr>
          <p:cNvPr id="9" name="8 Rectángulo"/>
          <p:cNvSpPr/>
          <p:nvPr/>
        </p:nvSpPr>
        <p:spPr>
          <a:xfrm>
            <a:off x="1259632" y="317847"/>
            <a:ext cx="3384376" cy="461665"/>
          </a:xfrm>
          <a:prstGeom prst="rect">
            <a:avLst/>
          </a:prstGeom>
        </p:spPr>
        <p:txBody>
          <a:bodyPr wrap="square">
            <a:spAutoFit/>
          </a:bodyPr>
          <a:lstStyle/>
          <a:p>
            <a:pPr lvl="0" algn="ctr">
              <a:spcBef>
                <a:spcPct val="0"/>
              </a:spcBef>
              <a:defRPr/>
            </a:pPr>
            <a:r>
              <a:rPr lang="es-MX" sz="2400" b="1" i="1" dirty="0" smtClean="0">
                <a:solidFill>
                  <a:schemeClr val="bg1"/>
                </a:solidFill>
                <a:effectLst>
                  <a:outerShdw blurRad="38100" dist="38100" dir="2700000" algn="tl">
                    <a:srgbClr val="C0C0C0"/>
                  </a:outerShdw>
                </a:effectLst>
              </a:rPr>
              <a:t>CULTURA CAFETERA</a:t>
            </a:r>
            <a:endParaRPr lang="es-ES" sz="2400" b="1" i="1" dirty="0">
              <a:solidFill>
                <a:schemeClr val="bg1"/>
              </a:solidFill>
              <a:effectLst>
                <a:outerShdw blurRad="38100" dist="38100" dir="2700000" algn="tl">
                  <a:srgbClr val="C0C0C0"/>
                </a:outerShdw>
              </a:effectLst>
            </a:endParaRPr>
          </a:p>
        </p:txBody>
      </p:sp>
      <p:sp>
        <p:nvSpPr>
          <p:cNvPr id="10" name="9 CuadroTexto"/>
          <p:cNvSpPr txBox="1"/>
          <p:nvPr/>
        </p:nvSpPr>
        <p:spPr>
          <a:xfrm>
            <a:off x="3972297" y="1916832"/>
            <a:ext cx="4752528" cy="3970318"/>
          </a:xfrm>
          <a:prstGeom prst="rect">
            <a:avLst/>
          </a:prstGeom>
          <a:noFill/>
        </p:spPr>
        <p:txBody>
          <a:bodyPr wrap="square" rtlCol="0">
            <a:spAutoFit/>
          </a:bodyPr>
          <a:lstStyle/>
          <a:p>
            <a:r>
              <a:rPr lang="es-CO" dirty="0"/>
              <a:t>Vientos de progreso y rostros dibujados de entusiasmo y optimismo, serán las primeras percepciones del viajero que llegue a la "Perla del Otún", uno de los calificativos para Pereira, lugar que se consolida como un eje fundamental de progreso en la zona cafetera. Aquí se reúnen elementos de la vida moderna con el verde, la naturaleza y tradición del campo. Posee centros comerciales y culturales, </a:t>
            </a:r>
            <a:r>
              <a:rPr lang="es-CO" dirty="0" smtClean="0"/>
              <a:t>parque </a:t>
            </a:r>
            <a:r>
              <a:rPr lang="es-CO" dirty="0" err="1" smtClean="0"/>
              <a:t>Ukumarí</a:t>
            </a:r>
            <a:r>
              <a:rPr lang="es-CO" dirty="0" smtClean="0"/>
              <a:t>, </a:t>
            </a:r>
            <a:r>
              <a:rPr lang="es-CO" dirty="0"/>
              <a:t>turismo rural a sus alrededores, entretenimiento, un sistema de transporte masivo moderno, gente cordial y emprendedora, que detrás de tanta maravilla impulsan el desarrollo de la Trasnochadora, querendona y morena</a:t>
            </a:r>
          </a:p>
        </p:txBody>
      </p:sp>
    </p:spTree>
    <p:extLst>
      <p:ext uri="{BB962C8B-B14F-4D97-AF65-F5344CB8AC3E}">
        <p14:creationId xmlns:p14="http://schemas.microsoft.com/office/powerpoint/2010/main" val="3331673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077511"/>
            <a:ext cx="8229600" cy="4968552"/>
          </a:xfrm>
        </p:spPr>
        <p:txBody>
          <a:bodyPr/>
          <a:lstStyle/>
          <a:p>
            <a:pPr marL="0" indent="0">
              <a:buNone/>
            </a:pPr>
            <a:r>
              <a:rPr lang="es-CO" dirty="0" smtClean="0"/>
              <a:t>	</a:t>
            </a:r>
            <a:endParaRPr lang="es-CO" dirty="0"/>
          </a:p>
        </p:txBody>
      </p:sp>
      <p:sp>
        <p:nvSpPr>
          <p:cNvPr id="5" name="Título 1"/>
          <p:cNvSpPr txBox="1">
            <a:spLocks/>
          </p:cNvSpPr>
          <p:nvPr/>
        </p:nvSpPr>
        <p:spPr>
          <a:xfrm>
            <a:off x="4622" y="44624"/>
            <a:ext cx="5544616" cy="10081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1" i="1" u="none" strike="noStrike" kern="1200" cap="none" spc="0" normalizeH="0" baseline="0" noProof="0" dirty="0">
              <a:ln>
                <a:noFill/>
              </a:ln>
              <a:solidFill>
                <a:schemeClr val="bg1"/>
              </a:solidFill>
              <a:effectLst>
                <a:outerShdw blurRad="38100" dist="38100" dir="2700000" algn="tl">
                  <a:srgbClr val="C0C0C0"/>
                </a:outerShdw>
              </a:effectLst>
              <a:uLnTx/>
              <a:uFillTx/>
              <a:latin typeface="+mj-lt"/>
              <a:ea typeface="+mj-ea"/>
              <a:cs typeface="+mj-cs"/>
            </a:endParaRPr>
          </a:p>
        </p:txBody>
      </p:sp>
      <p:sp>
        <p:nvSpPr>
          <p:cNvPr id="9" name="8 Rectángulo"/>
          <p:cNvSpPr/>
          <p:nvPr/>
        </p:nvSpPr>
        <p:spPr>
          <a:xfrm>
            <a:off x="1259632" y="317847"/>
            <a:ext cx="3384376" cy="461665"/>
          </a:xfrm>
          <a:prstGeom prst="rect">
            <a:avLst/>
          </a:prstGeom>
        </p:spPr>
        <p:txBody>
          <a:bodyPr wrap="square">
            <a:spAutoFit/>
          </a:bodyPr>
          <a:lstStyle/>
          <a:p>
            <a:pPr lvl="0" algn="ctr">
              <a:spcBef>
                <a:spcPct val="0"/>
              </a:spcBef>
              <a:defRPr/>
            </a:pPr>
            <a:r>
              <a:rPr lang="es-MX" sz="2400" b="1" i="1" dirty="0">
                <a:solidFill>
                  <a:schemeClr val="bg1"/>
                </a:solidFill>
                <a:effectLst>
                  <a:outerShdw blurRad="38100" dist="38100" dir="2700000" algn="tl">
                    <a:srgbClr val="C0C0C0"/>
                  </a:outerShdw>
                </a:effectLst>
              </a:rPr>
              <a:t>¿</a:t>
            </a:r>
            <a:r>
              <a:rPr lang="es-MX" sz="2400" b="1" i="1" dirty="0" smtClean="0">
                <a:solidFill>
                  <a:schemeClr val="bg1"/>
                </a:solidFill>
                <a:effectLst>
                  <a:outerShdw blurRad="38100" dist="38100" dir="2700000" algn="tl">
                    <a:srgbClr val="C0C0C0"/>
                  </a:outerShdw>
                </a:effectLst>
              </a:rPr>
              <a:t>Sabias que…?</a:t>
            </a:r>
            <a:endParaRPr lang="es-ES" sz="2400" b="1" i="1" dirty="0">
              <a:solidFill>
                <a:schemeClr val="bg1"/>
              </a:solidFill>
              <a:effectLst>
                <a:outerShdw blurRad="38100" dist="38100" dir="2700000" algn="tl">
                  <a:srgbClr val="C0C0C0"/>
                </a:outerShdw>
              </a:effectLst>
            </a:endParaRPr>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1988840"/>
            <a:ext cx="3645024" cy="3645024"/>
          </a:xfrm>
          <a:prstGeom prst="rect">
            <a:avLst/>
          </a:prstGeom>
        </p:spPr>
      </p:pic>
      <p:sp>
        <p:nvSpPr>
          <p:cNvPr id="4" name="3 CuadroTexto"/>
          <p:cNvSpPr txBox="1"/>
          <p:nvPr/>
        </p:nvSpPr>
        <p:spPr>
          <a:xfrm>
            <a:off x="215802" y="980728"/>
            <a:ext cx="4176464" cy="6186309"/>
          </a:xfrm>
          <a:prstGeom prst="rect">
            <a:avLst/>
          </a:prstGeom>
          <a:noFill/>
        </p:spPr>
        <p:txBody>
          <a:bodyPr wrap="square" rtlCol="0">
            <a:spAutoFit/>
          </a:bodyPr>
          <a:lstStyle/>
          <a:p>
            <a:r>
              <a:rPr lang="es-CO" dirty="0" smtClean="0"/>
              <a:t>-El </a:t>
            </a:r>
            <a:r>
              <a:rPr lang="es-CO" dirty="0"/>
              <a:t>viaducto de Pereira es uno de los puentes colgantes más largos del </a:t>
            </a:r>
            <a:r>
              <a:rPr lang="es-CO" dirty="0" smtClean="0"/>
              <a:t>mundo</a:t>
            </a:r>
          </a:p>
          <a:p>
            <a:r>
              <a:rPr lang="es-CO" dirty="0" smtClean="0"/>
              <a:t>-El </a:t>
            </a:r>
            <a:r>
              <a:rPr lang="es-CO" dirty="0"/>
              <a:t>primer carro en Pereira fue </a:t>
            </a:r>
            <a:r>
              <a:rPr lang="es-CO"/>
              <a:t>un </a:t>
            </a:r>
            <a:r>
              <a:rPr lang="es-CO" smtClean="0"/>
              <a:t>Ford </a:t>
            </a:r>
            <a:r>
              <a:rPr lang="es-CO" dirty="0"/>
              <a:t>traído de Medellín con un costo de $ 2000</a:t>
            </a:r>
            <a:r>
              <a:rPr lang="es-CO" dirty="0" smtClean="0"/>
              <a:t>.</a:t>
            </a:r>
          </a:p>
          <a:p>
            <a:endParaRPr lang="es-CO" dirty="0" smtClean="0"/>
          </a:p>
          <a:p>
            <a:r>
              <a:rPr lang="es-CO" dirty="0" smtClean="0"/>
              <a:t>-</a:t>
            </a:r>
            <a:r>
              <a:rPr lang="es-CO" dirty="0"/>
              <a:t>Las ferias de Pereira se crearon en 1894</a:t>
            </a:r>
            <a:r>
              <a:rPr lang="es-CO" dirty="0" smtClean="0"/>
              <a:t>.</a:t>
            </a:r>
          </a:p>
          <a:p>
            <a:r>
              <a:rPr lang="es-CO" dirty="0" smtClean="0"/>
              <a:t>-El terminal, aeropuerto y Zoológico fueron hechos por los ciudadanos.</a:t>
            </a:r>
          </a:p>
          <a:p>
            <a:endParaRPr lang="es-CO" dirty="0"/>
          </a:p>
          <a:p>
            <a:r>
              <a:rPr lang="es-CO" dirty="0" smtClean="0"/>
              <a:t>-</a:t>
            </a:r>
            <a:r>
              <a:rPr lang="es-CO" dirty="0"/>
              <a:t>La primera función de cine fue en el año 1916, en la </a:t>
            </a:r>
            <a:r>
              <a:rPr lang="es-CO" dirty="0" err="1"/>
              <a:t>cra</a:t>
            </a:r>
            <a:r>
              <a:rPr lang="es-CO" dirty="0"/>
              <a:t> 8 con calle 18, con el señor Francisco Uribe Correa.</a:t>
            </a:r>
          </a:p>
          <a:p>
            <a:r>
              <a:rPr lang="es-CO" dirty="0" smtClean="0"/>
              <a:t>-</a:t>
            </a:r>
            <a:r>
              <a:rPr lang="es-CO" dirty="0"/>
              <a:t>En 1933 se da inicio a uno de los sitios </a:t>
            </a:r>
            <a:r>
              <a:rPr lang="es-CO" dirty="0" smtClean="0"/>
              <a:t>turísticos, </a:t>
            </a:r>
            <a:r>
              <a:rPr lang="es-CO" dirty="0"/>
              <a:t>recreativos y culturales en la historia de la ciudad, el parque Olaya Herrera.</a:t>
            </a:r>
          </a:p>
          <a:p>
            <a:r>
              <a:rPr lang="es-CO" dirty="0" smtClean="0"/>
              <a:t>-</a:t>
            </a:r>
            <a:r>
              <a:rPr lang="es-CO" dirty="0"/>
              <a:t>El primer avión que aterrizo en el aeropuerto </a:t>
            </a:r>
            <a:r>
              <a:rPr lang="es-CO" dirty="0" err="1"/>
              <a:t>matecaña</a:t>
            </a:r>
            <a:r>
              <a:rPr lang="es-CO" dirty="0"/>
              <a:t> fue el 9 de noviembre de 1946 a cargo del capitán Luis Carlos Londoño.</a:t>
            </a:r>
          </a:p>
          <a:p>
            <a:endParaRPr lang="es-CO" dirty="0"/>
          </a:p>
          <a:p>
            <a:endParaRPr lang="es-CO" dirty="0"/>
          </a:p>
        </p:txBody>
      </p:sp>
    </p:spTree>
    <p:extLst>
      <p:ext uri="{BB962C8B-B14F-4D97-AF65-F5344CB8AC3E}">
        <p14:creationId xmlns:p14="http://schemas.microsoft.com/office/powerpoint/2010/main" val="3797522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2476797"/>
            <a:ext cx="3200549" cy="3200549"/>
          </a:xfrm>
        </p:spPr>
      </p:pic>
      <p:sp>
        <p:nvSpPr>
          <p:cNvPr id="4" name="Título 1"/>
          <p:cNvSpPr txBox="1">
            <a:spLocks/>
          </p:cNvSpPr>
          <p:nvPr/>
        </p:nvSpPr>
        <p:spPr>
          <a:xfrm>
            <a:off x="4622" y="332656"/>
            <a:ext cx="5544616" cy="76470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b="1" i="1" dirty="0" smtClean="0">
                <a:solidFill>
                  <a:schemeClr val="bg1"/>
                </a:solidFill>
                <a:effectLst>
                  <a:outerShdw blurRad="38100" dist="38100" dir="2700000" algn="tl">
                    <a:srgbClr val="C0C0C0"/>
                  </a:outerShdw>
                </a:effectLst>
                <a:latin typeface="+mj-lt"/>
                <a:ea typeface="+mj-ea"/>
                <a:cs typeface="+mj-cs"/>
              </a:rPr>
              <a:t>CLIMA EN PEREIRA </a:t>
            </a:r>
            <a:endParaRPr kumimoji="0" lang="es-ES" sz="3200" b="1" i="1" u="none" strike="noStrike" kern="1200" cap="none" spc="0" normalizeH="0" baseline="0" noProof="0" dirty="0">
              <a:ln>
                <a:noFill/>
              </a:ln>
              <a:solidFill>
                <a:schemeClr val="bg1"/>
              </a:solidFill>
              <a:effectLst>
                <a:outerShdw blurRad="38100" dist="38100" dir="2700000" algn="tl">
                  <a:srgbClr val="C0C0C0"/>
                </a:outerShdw>
              </a:effectLst>
              <a:uLnTx/>
              <a:uFillTx/>
              <a:latin typeface="+mj-lt"/>
              <a:ea typeface="+mj-ea"/>
              <a:cs typeface="+mj-cs"/>
            </a:endParaRPr>
          </a:p>
        </p:txBody>
      </p:sp>
      <p:sp>
        <p:nvSpPr>
          <p:cNvPr id="5" name="4 CuadroTexto"/>
          <p:cNvSpPr txBox="1"/>
          <p:nvPr/>
        </p:nvSpPr>
        <p:spPr>
          <a:xfrm>
            <a:off x="755576" y="1556792"/>
            <a:ext cx="4680520" cy="646331"/>
          </a:xfrm>
          <a:prstGeom prst="rect">
            <a:avLst/>
          </a:prstGeom>
          <a:noFill/>
        </p:spPr>
        <p:txBody>
          <a:bodyPr wrap="square" rtlCol="0">
            <a:spAutoFit/>
          </a:bodyPr>
          <a:lstStyle/>
          <a:p>
            <a:r>
              <a:rPr lang="es-CO" dirty="0" smtClean="0"/>
              <a:t>Temperatura oscila entre 20 y 33, con lluvias en </a:t>
            </a:r>
          </a:p>
          <a:p>
            <a:r>
              <a:rPr lang="es-CO" dirty="0" smtClean="0"/>
              <a:t>Cualquier momento del día.</a:t>
            </a:r>
            <a:endParaRPr lang="es-CO" dirty="0"/>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276872"/>
            <a:ext cx="3600400" cy="3600400"/>
          </a:xfrm>
          <a:prstGeom prst="rect">
            <a:avLst/>
          </a:prstGeom>
        </p:spPr>
      </p:pic>
    </p:spTree>
    <p:extLst>
      <p:ext uri="{BB962C8B-B14F-4D97-AF65-F5344CB8AC3E}">
        <p14:creationId xmlns:p14="http://schemas.microsoft.com/office/powerpoint/2010/main" val="2379922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22" y="332656"/>
            <a:ext cx="5544616" cy="76470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3200" b="1" i="1" noProof="0" dirty="0" smtClean="0">
                <a:solidFill>
                  <a:schemeClr val="bg1"/>
                </a:solidFill>
                <a:effectLst>
                  <a:outerShdw blurRad="38100" dist="38100" dir="2700000" algn="tl">
                    <a:srgbClr val="C0C0C0"/>
                  </a:outerShdw>
                </a:effectLst>
                <a:latin typeface="+mj-lt"/>
                <a:ea typeface="+mj-ea"/>
                <a:cs typeface="+mj-cs"/>
              </a:rPr>
              <a:t>MAPA TURÍSTICO DE PEREIRA </a:t>
            </a:r>
            <a:endParaRPr kumimoji="0" lang="es-ES" sz="3200" b="1" i="1" u="none" strike="noStrike" kern="1200" cap="none" spc="0" normalizeH="0" baseline="0" noProof="0" dirty="0">
              <a:ln>
                <a:noFill/>
              </a:ln>
              <a:solidFill>
                <a:schemeClr val="bg1"/>
              </a:solidFill>
              <a:effectLst>
                <a:outerShdw blurRad="38100" dist="38100" dir="2700000" algn="tl">
                  <a:srgbClr val="C0C0C0"/>
                </a:outerShdw>
              </a:effectLst>
              <a:uLnTx/>
              <a:uFillTx/>
              <a:latin typeface="+mj-lt"/>
              <a:ea typeface="+mj-ea"/>
              <a:cs typeface="+mj-cs"/>
            </a:endParaRPr>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438446"/>
            <a:ext cx="5904656" cy="4165370"/>
          </a:xfrm>
        </p:spPr>
      </p:pic>
    </p:spTree>
    <p:extLst>
      <p:ext uri="{BB962C8B-B14F-4D97-AF65-F5344CB8AC3E}">
        <p14:creationId xmlns:p14="http://schemas.microsoft.com/office/powerpoint/2010/main" val="4119642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058863"/>
            <a:ext cx="8229600" cy="4890417"/>
          </a:xfrm>
        </p:spPr>
        <p:txBody>
          <a:bodyPr/>
          <a:lstStyle/>
          <a:p>
            <a:r>
              <a:rPr lang="es-CO" sz="2400" b="1" dirty="0" smtClean="0"/>
              <a:t>Plaza </a:t>
            </a:r>
            <a:r>
              <a:rPr lang="es-CO" sz="2400" b="1" dirty="0"/>
              <a:t>de Bolívar.</a:t>
            </a:r>
            <a:r>
              <a:rPr lang="es-CO" sz="2400" dirty="0"/>
              <a:t> </a:t>
            </a:r>
            <a:endParaRPr lang="es-CO" sz="2400" dirty="0" smtClean="0"/>
          </a:p>
          <a:p>
            <a:r>
              <a:rPr lang="es-CO" sz="2400" b="1" dirty="0" smtClean="0"/>
              <a:t>Viaducto </a:t>
            </a:r>
            <a:r>
              <a:rPr lang="es-CO" sz="2400" b="1" dirty="0"/>
              <a:t>César Gaviria Trujillo. </a:t>
            </a:r>
            <a:endParaRPr lang="es-CO" sz="2400" dirty="0" smtClean="0"/>
          </a:p>
          <a:p>
            <a:r>
              <a:rPr lang="es-CO" sz="2400" b="1" dirty="0" smtClean="0"/>
              <a:t>Catedral </a:t>
            </a:r>
            <a:r>
              <a:rPr lang="es-CO" sz="2400" b="1" dirty="0"/>
              <a:t>Nuestra Señora de la Pobreza. </a:t>
            </a:r>
            <a:endParaRPr lang="es-CO" sz="2400" b="1" dirty="0" smtClean="0"/>
          </a:p>
          <a:p>
            <a:r>
              <a:rPr lang="es-CO" sz="2400" b="1" dirty="0" err="1" smtClean="0"/>
              <a:t>Bioparque</a:t>
            </a:r>
            <a:r>
              <a:rPr lang="es-CO" sz="2400" b="1" dirty="0" smtClean="0"/>
              <a:t> </a:t>
            </a:r>
            <a:r>
              <a:rPr lang="es-CO" sz="2400" b="1" dirty="0" err="1" smtClean="0"/>
              <a:t>Ukumarí</a:t>
            </a:r>
            <a:r>
              <a:rPr lang="es-CO" sz="2400" b="1" dirty="0"/>
              <a:t>  </a:t>
            </a:r>
            <a:endParaRPr lang="es-CO" sz="2400" b="1" dirty="0" smtClean="0"/>
          </a:p>
          <a:p>
            <a:r>
              <a:rPr lang="es-CO" sz="2400" b="1" dirty="0" smtClean="0"/>
              <a:t>Parque </a:t>
            </a:r>
            <a:r>
              <a:rPr lang="es-CO" sz="2400" b="1" dirty="0"/>
              <a:t>Uribe </a:t>
            </a:r>
            <a:r>
              <a:rPr lang="es-CO" sz="2400" b="1" dirty="0" err="1"/>
              <a:t>Uribe</a:t>
            </a:r>
            <a:r>
              <a:rPr lang="es-CO" sz="2400" b="1" dirty="0"/>
              <a:t>. </a:t>
            </a:r>
            <a:r>
              <a:rPr lang="es-CO" sz="2400" dirty="0"/>
              <a:t> </a:t>
            </a:r>
            <a:endParaRPr lang="es-CO" sz="2400" dirty="0" smtClean="0"/>
          </a:p>
          <a:p>
            <a:r>
              <a:rPr lang="es-CO" sz="2400" b="1" dirty="0" smtClean="0"/>
              <a:t>Centro Victoria </a:t>
            </a:r>
            <a:endParaRPr lang="es-CO" sz="2400" b="1" dirty="0"/>
          </a:p>
          <a:p>
            <a:r>
              <a:rPr lang="es-CO" sz="2400" b="1" dirty="0" smtClean="0"/>
              <a:t>Biblioteca del Banco de la República</a:t>
            </a:r>
          </a:p>
          <a:p>
            <a:r>
              <a:rPr lang="es-CO" sz="2400" b="1" dirty="0" smtClean="0"/>
              <a:t>Centro</a:t>
            </a:r>
            <a:r>
              <a:rPr lang="es-CO" sz="2400" b="1" dirty="0"/>
              <a:t> Cultural Lucy Tejada. </a:t>
            </a:r>
            <a:endParaRPr lang="es-CO" sz="2400" b="1" dirty="0" smtClean="0"/>
          </a:p>
          <a:p>
            <a:r>
              <a:rPr lang="es-CO" sz="2400" b="1" dirty="0" smtClean="0"/>
              <a:t>Jardín </a:t>
            </a:r>
            <a:r>
              <a:rPr lang="es-CO" sz="2400" b="1" dirty="0"/>
              <a:t>Botánico UTP. </a:t>
            </a:r>
            <a:endParaRPr lang="es-CO" sz="2400" b="1" dirty="0" smtClean="0"/>
          </a:p>
          <a:p>
            <a:r>
              <a:rPr lang="es-CO" sz="2400" b="1" dirty="0" smtClean="0"/>
              <a:t>Parque </a:t>
            </a:r>
            <a:r>
              <a:rPr lang="es-CO" sz="2400" b="1" dirty="0" err="1" smtClean="0"/>
              <a:t>Consotá</a:t>
            </a:r>
            <a:endParaRPr lang="es-CO" sz="2400" dirty="0"/>
          </a:p>
          <a:p>
            <a:r>
              <a:rPr lang="es-CO" sz="2400" b="1" dirty="0" smtClean="0"/>
              <a:t>Museo </a:t>
            </a:r>
            <a:r>
              <a:rPr lang="es-CO" sz="2400" b="1" dirty="0"/>
              <a:t>Quimbaya del Oro y la Cerámica</a:t>
            </a:r>
            <a:r>
              <a:rPr lang="es-CO" sz="2400" b="1" dirty="0" smtClean="0"/>
              <a:t>.</a:t>
            </a:r>
            <a:r>
              <a:rPr lang="es-CO" sz="2400" dirty="0"/>
              <a:t> </a:t>
            </a:r>
          </a:p>
          <a:p>
            <a:r>
              <a:rPr lang="es-CO" sz="2400" b="1" dirty="0"/>
              <a:t>Monumento Los Fundadores. </a:t>
            </a:r>
            <a:r>
              <a:rPr lang="es-CO" sz="2400" dirty="0"/>
              <a:t> </a:t>
            </a:r>
            <a:endParaRPr lang="es-CO" sz="2400" dirty="0" smtClean="0"/>
          </a:p>
        </p:txBody>
      </p:sp>
      <p:sp>
        <p:nvSpPr>
          <p:cNvPr id="4" name="Título 1"/>
          <p:cNvSpPr txBox="1">
            <a:spLocks/>
          </p:cNvSpPr>
          <p:nvPr/>
        </p:nvSpPr>
        <p:spPr>
          <a:xfrm>
            <a:off x="4622" y="44624"/>
            <a:ext cx="5544616" cy="10081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i="1" dirty="0" smtClean="0">
                <a:solidFill>
                  <a:schemeClr val="bg1"/>
                </a:solidFill>
                <a:effectLst>
                  <a:outerShdw blurRad="38100" dist="38100" dir="2700000" algn="tl">
                    <a:srgbClr val="C0C0C0"/>
                  </a:outerShdw>
                </a:effectLst>
                <a:latin typeface="+mj-lt"/>
                <a:ea typeface="+mj-ea"/>
                <a:cs typeface="+mj-cs"/>
              </a:rPr>
              <a:t>TURISMO EN PEREIRA Y SUS ALREDEDORES</a:t>
            </a:r>
            <a:endParaRPr kumimoji="0" lang="es-ES" sz="2800" b="1" i="1" u="none" strike="noStrike" kern="1200" cap="none" spc="0" normalizeH="0" baseline="0" noProof="0" dirty="0">
              <a:ln>
                <a:noFill/>
              </a:ln>
              <a:solidFill>
                <a:schemeClr val="bg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03531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96752"/>
            <a:ext cx="8229600" cy="5040559"/>
          </a:xfrm>
        </p:spPr>
        <p:txBody>
          <a:bodyPr/>
          <a:lstStyle/>
          <a:p>
            <a:r>
              <a:rPr lang="es-CO" sz="2400" b="1" dirty="0" smtClean="0"/>
              <a:t>Laguna del </a:t>
            </a:r>
            <a:r>
              <a:rPr lang="es-CO" sz="2400" b="1" dirty="0" err="1" smtClean="0"/>
              <a:t>otún</a:t>
            </a:r>
            <a:r>
              <a:rPr lang="es-CO" sz="2400" b="1" dirty="0" smtClean="0"/>
              <a:t> </a:t>
            </a:r>
            <a:r>
              <a:rPr lang="es-CO" sz="2400" dirty="0"/>
              <a:t> </a:t>
            </a:r>
            <a:r>
              <a:rPr lang="es-CO" sz="2400" b="1" dirty="0" smtClean="0"/>
              <a:t> </a:t>
            </a:r>
          </a:p>
          <a:p>
            <a:r>
              <a:rPr lang="es-CO" sz="2400" b="1" dirty="0" smtClean="0"/>
              <a:t>Parque de los Nevados </a:t>
            </a:r>
            <a:endParaRPr lang="es-CO" sz="2400" dirty="0" smtClean="0"/>
          </a:p>
          <a:p>
            <a:r>
              <a:rPr lang="es-CO" sz="2400" b="1" dirty="0" smtClean="0"/>
              <a:t>Catedral de Buga </a:t>
            </a:r>
          </a:p>
          <a:p>
            <a:r>
              <a:rPr lang="es-CO" sz="2400" b="1" dirty="0" smtClean="0"/>
              <a:t>Parque del café</a:t>
            </a:r>
            <a:r>
              <a:rPr lang="es-CO" sz="2400" b="1" dirty="0"/>
              <a:t>  </a:t>
            </a:r>
          </a:p>
          <a:p>
            <a:r>
              <a:rPr lang="es-CO" sz="2400" b="1" dirty="0" smtClean="0"/>
              <a:t>Museo del arte de Pereira </a:t>
            </a:r>
          </a:p>
          <a:p>
            <a:r>
              <a:rPr lang="es-CO" sz="2400" b="1" dirty="0" smtClean="0"/>
              <a:t>Aguas termales </a:t>
            </a:r>
            <a:r>
              <a:rPr lang="es-CO" sz="2400" dirty="0"/>
              <a:t> </a:t>
            </a:r>
          </a:p>
          <a:p>
            <a:r>
              <a:rPr lang="es-CO" sz="2400" b="1" dirty="0" smtClean="0"/>
              <a:t>La florida </a:t>
            </a:r>
          </a:p>
          <a:p>
            <a:r>
              <a:rPr lang="es-CO" sz="2400" b="1" dirty="0" smtClean="0"/>
              <a:t>La pastora </a:t>
            </a:r>
          </a:p>
          <a:p>
            <a:r>
              <a:rPr lang="es-CO" sz="2400" b="1" dirty="0" err="1" smtClean="0"/>
              <a:t>Panaca</a:t>
            </a:r>
            <a:r>
              <a:rPr lang="es-CO" sz="2400" b="1" dirty="0" smtClean="0"/>
              <a:t> </a:t>
            </a:r>
          </a:p>
          <a:p>
            <a:r>
              <a:rPr lang="es-CO" sz="2400" b="1" dirty="0" smtClean="0"/>
              <a:t>Unicentro Pereira</a:t>
            </a:r>
          </a:p>
          <a:p>
            <a:r>
              <a:rPr lang="es-CO" sz="2400" b="1" dirty="0" err="1" smtClean="0"/>
              <a:t>Salento</a:t>
            </a:r>
            <a:r>
              <a:rPr lang="es-CO" sz="2400" b="1" dirty="0" smtClean="0"/>
              <a:t> </a:t>
            </a:r>
          </a:p>
          <a:p>
            <a:r>
              <a:rPr lang="es-CO" sz="2400" b="1" dirty="0" smtClean="0"/>
              <a:t>Valle del </a:t>
            </a:r>
            <a:r>
              <a:rPr lang="es-CO" sz="2400" b="1" dirty="0" err="1" smtClean="0"/>
              <a:t>Cocora</a:t>
            </a:r>
            <a:r>
              <a:rPr lang="es-CO" sz="2400" b="1" dirty="0" smtClean="0"/>
              <a:t> </a:t>
            </a:r>
          </a:p>
          <a:p>
            <a:endParaRPr lang="es-CO" sz="2400" b="1" dirty="0" smtClean="0"/>
          </a:p>
        </p:txBody>
      </p:sp>
      <p:sp>
        <p:nvSpPr>
          <p:cNvPr id="4" name="Título 1"/>
          <p:cNvSpPr txBox="1">
            <a:spLocks/>
          </p:cNvSpPr>
          <p:nvPr/>
        </p:nvSpPr>
        <p:spPr>
          <a:xfrm>
            <a:off x="4622" y="44624"/>
            <a:ext cx="5544616" cy="10081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i="1" dirty="0" smtClean="0">
                <a:solidFill>
                  <a:schemeClr val="bg1"/>
                </a:solidFill>
                <a:effectLst>
                  <a:outerShdw blurRad="38100" dist="38100" dir="2700000" algn="tl">
                    <a:srgbClr val="C0C0C0"/>
                  </a:outerShdw>
                </a:effectLst>
                <a:latin typeface="+mj-lt"/>
                <a:ea typeface="+mj-ea"/>
                <a:cs typeface="+mj-cs"/>
              </a:rPr>
              <a:t>TURISMO EN PEREIRA Y SUS ALREDEDORES</a:t>
            </a:r>
            <a:endParaRPr kumimoji="0" lang="es-ES" sz="2800" b="1" i="1" u="none" strike="noStrike" kern="1200" cap="none" spc="0" normalizeH="0" baseline="0" noProof="0" dirty="0">
              <a:ln>
                <a:noFill/>
              </a:ln>
              <a:solidFill>
                <a:schemeClr val="bg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2615651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22" y="44624"/>
            <a:ext cx="5544616" cy="10081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2800" b="1" i="1" noProof="0" dirty="0" smtClean="0">
                <a:solidFill>
                  <a:schemeClr val="bg1"/>
                </a:solidFill>
                <a:effectLst>
                  <a:outerShdw blurRad="38100" dist="38100" dir="2700000" algn="tl">
                    <a:srgbClr val="C0C0C0"/>
                  </a:outerShdw>
                </a:effectLst>
                <a:latin typeface="+mj-lt"/>
                <a:ea typeface="+mj-ea"/>
                <a:cs typeface="+mj-cs"/>
              </a:rPr>
              <a:t>CATEDRALES Y PARQUES DE PEREIRA </a:t>
            </a:r>
            <a:endParaRPr kumimoji="0" lang="es-ES" sz="2800" b="1" i="1" u="none" strike="noStrike" kern="1200" cap="none" spc="0" normalizeH="0" baseline="0" noProof="0" dirty="0">
              <a:ln>
                <a:noFill/>
              </a:ln>
              <a:solidFill>
                <a:schemeClr val="bg1"/>
              </a:solidFill>
              <a:effectLst>
                <a:outerShdw blurRad="38100" dist="38100" dir="2700000" algn="tl">
                  <a:srgbClr val="C0C0C0"/>
                </a:outerShdw>
              </a:effectLst>
              <a:uLnTx/>
              <a:uFillTx/>
              <a:latin typeface="+mj-lt"/>
              <a:ea typeface="+mj-ea"/>
              <a:cs typeface="+mj-cs"/>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4180" y="1165359"/>
            <a:ext cx="2376264" cy="2376264"/>
          </a:xfrm>
          <a:prstGeom prst="rect">
            <a:avLst/>
          </a:prstGeom>
        </p:spPr>
      </p:pic>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9529" y="1312590"/>
            <a:ext cx="2651867" cy="1869566"/>
          </a:xfrm>
          <a:prstGeom prst="rect">
            <a:avLst/>
          </a:prstGeom>
        </p:spPr>
      </p:pic>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805" y="4105634"/>
            <a:ext cx="2619375" cy="1743075"/>
          </a:xfrm>
          <a:prstGeom prst="rect">
            <a:avLst/>
          </a:prstGeom>
        </p:spPr>
      </p:pic>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933056"/>
            <a:ext cx="2621171" cy="1747447"/>
          </a:xfrm>
          <a:prstGeom prst="rect">
            <a:avLst/>
          </a:prstGeom>
        </p:spPr>
      </p:pic>
      <p:sp>
        <p:nvSpPr>
          <p:cNvPr id="11" name="10 CuadroTexto"/>
          <p:cNvSpPr txBox="1"/>
          <p:nvPr/>
        </p:nvSpPr>
        <p:spPr>
          <a:xfrm>
            <a:off x="425146" y="5877272"/>
            <a:ext cx="1089786" cy="369332"/>
          </a:xfrm>
          <a:prstGeom prst="rect">
            <a:avLst/>
          </a:prstGeom>
          <a:noFill/>
        </p:spPr>
        <p:txBody>
          <a:bodyPr wrap="none" rtlCol="0">
            <a:spAutoFit/>
          </a:bodyPr>
          <a:lstStyle/>
          <a:p>
            <a:r>
              <a:rPr lang="es-CO" dirty="0" err="1" smtClean="0"/>
              <a:t>skatepark</a:t>
            </a:r>
            <a:endParaRPr lang="es-CO" dirty="0"/>
          </a:p>
        </p:txBody>
      </p:sp>
      <p:sp>
        <p:nvSpPr>
          <p:cNvPr id="13" name="12 CuadroTexto"/>
          <p:cNvSpPr txBox="1"/>
          <p:nvPr/>
        </p:nvSpPr>
        <p:spPr>
          <a:xfrm>
            <a:off x="6597486" y="3589248"/>
            <a:ext cx="1553567" cy="369332"/>
          </a:xfrm>
          <a:prstGeom prst="rect">
            <a:avLst/>
          </a:prstGeom>
          <a:noFill/>
        </p:spPr>
        <p:txBody>
          <a:bodyPr wrap="none" rtlCol="0">
            <a:spAutoFit/>
          </a:bodyPr>
          <a:lstStyle/>
          <a:p>
            <a:r>
              <a:rPr lang="es-CO" dirty="0" smtClean="0"/>
              <a:t>Parque El Lago</a:t>
            </a:r>
            <a:endParaRPr lang="es-CO" dirty="0"/>
          </a:p>
        </p:txBody>
      </p:sp>
      <p:sp>
        <p:nvSpPr>
          <p:cNvPr id="14" name="13 CuadroTexto"/>
          <p:cNvSpPr txBox="1"/>
          <p:nvPr/>
        </p:nvSpPr>
        <p:spPr>
          <a:xfrm>
            <a:off x="3677766" y="3258375"/>
            <a:ext cx="2192075" cy="369332"/>
          </a:xfrm>
          <a:prstGeom prst="rect">
            <a:avLst/>
          </a:prstGeom>
          <a:noFill/>
        </p:spPr>
        <p:txBody>
          <a:bodyPr wrap="none" rtlCol="0">
            <a:spAutoFit/>
          </a:bodyPr>
          <a:lstStyle/>
          <a:p>
            <a:r>
              <a:rPr lang="es-CO" dirty="0" smtClean="0"/>
              <a:t>Parque Olaya Herrera</a:t>
            </a:r>
            <a:endParaRPr lang="es-CO" dirty="0"/>
          </a:p>
        </p:txBody>
      </p:sp>
      <p:sp>
        <p:nvSpPr>
          <p:cNvPr id="15" name="14 CuadroTexto"/>
          <p:cNvSpPr txBox="1"/>
          <p:nvPr/>
        </p:nvSpPr>
        <p:spPr>
          <a:xfrm>
            <a:off x="6588308" y="5877272"/>
            <a:ext cx="1945084" cy="646331"/>
          </a:xfrm>
          <a:prstGeom prst="rect">
            <a:avLst/>
          </a:prstGeom>
          <a:noFill/>
        </p:spPr>
        <p:txBody>
          <a:bodyPr wrap="none" rtlCol="0">
            <a:spAutoFit/>
          </a:bodyPr>
          <a:lstStyle/>
          <a:p>
            <a:r>
              <a:rPr lang="es-CO" dirty="0" smtClean="0"/>
              <a:t>Parque de Cuba: </a:t>
            </a:r>
          </a:p>
          <a:p>
            <a:r>
              <a:rPr lang="es-CO" dirty="0" smtClean="0"/>
              <a:t>Guadalupe </a:t>
            </a:r>
            <a:r>
              <a:rPr lang="es-CO" dirty="0"/>
              <a:t>Zapata</a:t>
            </a:r>
            <a:r>
              <a:rPr lang="es-CO" dirty="0" smtClean="0"/>
              <a:t> </a:t>
            </a:r>
            <a:endParaRPr lang="es-CO" dirty="0"/>
          </a:p>
        </p:txBody>
      </p:sp>
      <p:sp>
        <p:nvSpPr>
          <p:cNvPr id="16" name="15 Marcador de contenido"/>
          <p:cNvSpPr>
            <a:spLocks noGrp="1"/>
          </p:cNvSpPr>
          <p:nvPr>
            <p:ph idx="1"/>
          </p:nvPr>
        </p:nvSpPr>
        <p:spPr>
          <a:xfrm>
            <a:off x="446634" y="2971696"/>
            <a:ext cx="2242592" cy="808320"/>
          </a:xfrm>
        </p:spPr>
        <p:txBody>
          <a:bodyPr/>
          <a:lstStyle/>
          <a:p>
            <a:r>
              <a:rPr lang="es-CO" sz="1800" dirty="0"/>
              <a:t>Catedral de Nuestra </a:t>
            </a:r>
            <a:r>
              <a:rPr lang="es-CO" sz="1800" dirty="0" smtClean="0"/>
              <a:t>Señora </a:t>
            </a:r>
            <a:r>
              <a:rPr lang="es-CO" sz="1800" dirty="0"/>
              <a:t>de la Pobreza</a:t>
            </a:r>
          </a:p>
        </p:txBody>
      </p:sp>
      <p:pic>
        <p:nvPicPr>
          <p:cNvPr id="17" name="1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46" y="1484784"/>
            <a:ext cx="2980688" cy="1385390"/>
          </a:xfrm>
          <a:prstGeom prst="rect">
            <a:avLst/>
          </a:prstGeom>
        </p:spPr>
      </p:pic>
      <p:pic>
        <p:nvPicPr>
          <p:cNvPr id="18" name="17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9460" y="3597966"/>
            <a:ext cx="2471936" cy="2471936"/>
          </a:xfrm>
          <a:prstGeom prst="rect">
            <a:avLst/>
          </a:prstGeom>
        </p:spPr>
      </p:pic>
    </p:spTree>
    <p:extLst>
      <p:ext uri="{BB962C8B-B14F-4D97-AF65-F5344CB8AC3E}">
        <p14:creationId xmlns:p14="http://schemas.microsoft.com/office/powerpoint/2010/main" val="3275381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408" y="2204864"/>
            <a:ext cx="3024336" cy="3024336"/>
          </a:xfrm>
          <a:prstGeom prst="rect">
            <a:avLst/>
          </a:prstGeom>
        </p:spPr>
      </p:pic>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509" y="1196752"/>
            <a:ext cx="2952328" cy="2214246"/>
          </a:xfrm>
          <a:prstGeom prst="rect">
            <a:avLst/>
          </a:prstGeom>
        </p:spPr>
      </p:pic>
      <p:sp>
        <p:nvSpPr>
          <p:cNvPr id="5" name="4 Rectángulo"/>
          <p:cNvSpPr/>
          <p:nvPr/>
        </p:nvSpPr>
        <p:spPr>
          <a:xfrm>
            <a:off x="251520" y="188640"/>
            <a:ext cx="5298860" cy="954107"/>
          </a:xfrm>
          <a:prstGeom prst="rect">
            <a:avLst/>
          </a:prstGeom>
        </p:spPr>
        <p:txBody>
          <a:bodyPr wrap="square">
            <a:spAutoFit/>
          </a:bodyPr>
          <a:lstStyle/>
          <a:p>
            <a:pPr lvl="0" algn="ctr">
              <a:spcBef>
                <a:spcPct val="0"/>
              </a:spcBef>
              <a:defRPr/>
            </a:pPr>
            <a:r>
              <a:rPr lang="es-MX" sz="2800" b="1" i="1" dirty="0" smtClean="0">
                <a:solidFill>
                  <a:schemeClr val="bg1"/>
                </a:solidFill>
                <a:effectLst>
                  <a:outerShdw blurRad="38100" dist="38100" dir="2700000" algn="tl">
                    <a:srgbClr val="C0C0C0"/>
                  </a:outerShdw>
                </a:effectLst>
              </a:rPr>
              <a:t>ESTADIO HERNÁN RAMÍREZ VILLEGAS </a:t>
            </a:r>
            <a:endParaRPr lang="es-ES" sz="2800" b="1" i="1" dirty="0">
              <a:solidFill>
                <a:schemeClr val="bg1"/>
              </a:solidFill>
              <a:effectLst>
                <a:outerShdw blurRad="38100" dist="38100" dir="2700000" algn="tl">
                  <a:srgbClr val="C0C0C0"/>
                </a:outerShdw>
              </a:effectLst>
            </a:endParaRPr>
          </a:p>
        </p:txBody>
      </p:sp>
      <p:sp>
        <p:nvSpPr>
          <p:cNvPr id="7" name="6 CuadroTexto"/>
          <p:cNvSpPr txBox="1"/>
          <p:nvPr/>
        </p:nvSpPr>
        <p:spPr>
          <a:xfrm>
            <a:off x="4190417" y="3573016"/>
            <a:ext cx="4608511" cy="2862322"/>
          </a:xfrm>
          <a:prstGeom prst="rect">
            <a:avLst/>
          </a:prstGeom>
          <a:noFill/>
        </p:spPr>
        <p:txBody>
          <a:bodyPr wrap="square" rtlCol="0">
            <a:spAutoFit/>
          </a:bodyPr>
          <a:lstStyle/>
          <a:p>
            <a:r>
              <a:rPr lang="es-CO" dirty="0"/>
              <a:t>¿Alguien puede negar que el fútbol es cultura? Tanto así que el Museo Nacional le abrió sus puertas a los balones, los uniformes, pero, especialmente, a los recuerdos. Se trata de una exposición que busca </a:t>
            </a:r>
            <a:r>
              <a:rPr lang="es-CO" dirty="0" err="1"/>
              <a:t>exhaltar</a:t>
            </a:r>
            <a:r>
              <a:rPr lang="es-CO" dirty="0"/>
              <a:t> la memoria del país en torno a este deporte que modifica sentimientos, </a:t>
            </a:r>
            <a:r>
              <a:rPr lang="es-CO" dirty="0" err="1"/>
              <a:t>exhalta</a:t>
            </a:r>
            <a:r>
              <a:rPr lang="es-CO" dirty="0"/>
              <a:t> la alegría, pero también la tristeza. Adula la gloria y le hace honor a la derrota. No, nadie puede negar que el fútbol es cultura.</a:t>
            </a:r>
          </a:p>
        </p:txBody>
      </p:sp>
    </p:spTree>
    <p:extLst>
      <p:ext uri="{BB962C8B-B14F-4D97-AF65-F5344CB8AC3E}">
        <p14:creationId xmlns:p14="http://schemas.microsoft.com/office/powerpoint/2010/main" val="59735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96752"/>
            <a:ext cx="8229600" cy="5040559"/>
          </a:xfrm>
        </p:spPr>
        <p:txBody>
          <a:bodyPr/>
          <a:lstStyle/>
          <a:p>
            <a:pPr marL="0" indent="0" algn="just">
              <a:buNone/>
            </a:pPr>
            <a:r>
              <a:rPr lang="es-CO" sz="2400" dirty="0" smtClean="0"/>
              <a:t>Distancias de bus/carro</a:t>
            </a:r>
            <a:endParaRPr lang="es-CO" sz="2400" dirty="0"/>
          </a:p>
          <a:p>
            <a:pPr marL="0" indent="0" algn="just">
              <a:buNone/>
            </a:pPr>
            <a:r>
              <a:rPr lang="es-CO" sz="2400" dirty="0" smtClean="0"/>
              <a:t>Manizales            1:30 Horas</a:t>
            </a:r>
          </a:p>
          <a:p>
            <a:pPr marL="0" indent="0" algn="just">
              <a:buNone/>
            </a:pPr>
            <a:r>
              <a:rPr lang="es-CO" sz="2400" dirty="0" smtClean="0"/>
              <a:t>Santa Rosa           </a:t>
            </a:r>
            <a:r>
              <a:rPr lang="es-CO" sz="2400" dirty="0" smtClean="0"/>
              <a:t>20 </a:t>
            </a:r>
            <a:r>
              <a:rPr lang="es-CO" sz="2400" dirty="0" smtClean="0"/>
              <a:t>minutos </a:t>
            </a:r>
          </a:p>
          <a:p>
            <a:pPr marL="0" indent="0" algn="just">
              <a:buNone/>
            </a:pPr>
            <a:r>
              <a:rPr lang="es-CO" sz="2400" dirty="0" smtClean="0"/>
              <a:t>Dosquebradas     </a:t>
            </a:r>
            <a:r>
              <a:rPr lang="es-CO" sz="2400" dirty="0" smtClean="0"/>
              <a:t>10 </a:t>
            </a:r>
            <a:r>
              <a:rPr lang="es-CO" sz="2400" dirty="0" smtClean="0"/>
              <a:t>minutos</a:t>
            </a:r>
          </a:p>
          <a:p>
            <a:pPr marL="0" indent="0" algn="just">
              <a:buNone/>
            </a:pPr>
            <a:r>
              <a:rPr lang="es-CO" sz="2400" dirty="0" smtClean="0"/>
              <a:t>Medellín               5 Horas</a:t>
            </a:r>
          </a:p>
          <a:p>
            <a:pPr marL="0" indent="0" algn="just">
              <a:buNone/>
            </a:pPr>
            <a:r>
              <a:rPr lang="es-CO" sz="2400" dirty="0" smtClean="0"/>
              <a:t>Cali </a:t>
            </a:r>
            <a:r>
              <a:rPr lang="es-CO" sz="2400" dirty="0"/>
              <a:t>	</a:t>
            </a:r>
            <a:r>
              <a:rPr lang="es-CO" sz="2400" dirty="0" smtClean="0"/>
              <a:t>                  3 Horas</a:t>
            </a:r>
          </a:p>
          <a:p>
            <a:pPr marL="0" indent="0" algn="just">
              <a:buNone/>
            </a:pPr>
            <a:r>
              <a:rPr lang="es-CO" sz="2400" dirty="0" smtClean="0"/>
              <a:t>Bogotá                  </a:t>
            </a:r>
            <a:r>
              <a:rPr lang="es-CO" sz="2400" dirty="0" smtClean="0"/>
              <a:t>7 </a:t>
            </a:r>
            <a:r>
              <a:rPr lang="es-CO" sz="2400" dirty="0" smtClean="0"/>
              <a:t>Horas</a:t>
            </a:r>
          </a:p>
          <a:p>
            <a:pPr marL="0" indent="0" algn="just">
              <a:buNone/>
            </a:pPr>
            <a:endParaRPr lang="es-CO" sz="2400" dirty="0" smtClean="0"/>
          </a:p>
          <a:p>
            <a:pPr marL="0" indent="0" algn="just">
              <a:buNone/>
            </a:pPr>
            <a:r>
              <a:rPr lang="es-CO" sz="2400" dirty="0" smtClean="0"/>
              <a:t>Más información </a:t>
            </a:r>
            <a:r>
              <a:rPr lang="es-CO" sz="2400" dirty="0"/>
              <a:t>de distancias </a:t>
            </a:r>
            <a:endParaRPr lang="es-CO" sz="2400" dirty="0" smtClean="0"/>
          </a:p>
          <a:p>
            <a:pPr marL="0" indent="0" algn="just">
              <a:buNone/>
            </a:pPr>
            <a:r>
              <a:rPr lang="es-CO" sz="2400" dirty="0" smtClean="0">
                <a:solidFill>
                  <a:schemeClr val="tx2">
                    <a:lumMod val="60000"/>
                    <a:lumOff val="40000"/>
                  </a:schemeClr>
                </a:solidFill>
              </a:rPr>
              <a:t>http</a:t>
            </a:r>
            <a:r>
              <a:rPr lang="es-CO" sz="2400" dirty="0">
                <a:solidFill>
                  <a:schemeClr val="tx2">
                    <a:lumMod val="60000"/>
                    <a:lumOff val="40000"/>
                  </a:schemeClr>
                </a:solidFill>
              </a:rPr>
              <a:t>://es.thetimenow.com/cities-nearby.php?city=3672486</a:t>
            </a:r>
            <a:endParaRPr lang="es-CO" sz="2400" dirty="0" smtClean="0">
              <a:solidFill>
                <a:schemeClr val="tx2">
                  <a:lumMod val="60000"/>
                  <a:lumOff val="40000"/>
                </a:schemeClr>
              </a:solidFill>
            </a:endParaRPr>
          </a:p>
        </p:txBody>
      </p:sp>
      <p:sp>
        <p:nvSpPr>
          <p:cNvPr id="4" name="Título 1"/>
          <p:cNvSpPr txBox="1">
            <a:spLocks/>
          </p:cNvSpPr>
          <p:nvPr/>
        </p:nvSpPr>
        <p:spPr>
          <a:xfrm>
            <a:off x="4622" y="44624"/>
            <a:ext cx="5544616" cy="10081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800" b="1" i="1" dirty="0" smtClean="0">
                <a:solidFill>
                  <a:schemeClr val="bg1"/>
                </a:solidFill>
                <a:effectLst>
                  <a:outerShdw blurRad="38100" dist="38100" dir="2700000" algn="tl">
                    <a:srgbClr val="C0C0C0"/>
                  </a:outerShdw>
                </a:effectLst>
                <a:latin typeface="+mj-lt"/>
                <a:ea typeface="+mj-ea"/>
                <a:cs typeface="+mj-cs"/>
              </a:rPr>
              <a:t>CIUDADES CERCANAS DE PEREIRA </a:t>
            </a:r>
            <a:endParaRPr kumimoji="0" lang="es-ES" sz="2800" b="1" i="1" u="none" strike="noStrike" kern="1200" cap="none" spc="0" normalizeH="0" baseline="0" noProof="0" dirty="0">
              <a:ln>
                <a:noFill/>
              </a:ln>
              <a:solidFill>
                <a:schemeClr val="bg1"/>
              </a:solidFill>
              <a:effectLst>
                <a:outerShdw blurRad="38100" dist="38100" dir="2700000" algn="tl">
                  <a:srgbClr val="C0C0C0"/>
                </a:outerShdw>
              </a:effectLst>
              <a:uLnTx/>
              <a:uFillTx/>
              <a:latin typeface="+mj-lt"/>
              <a:ea typeface="+mj-ea"/>
              <a:cs typeface="+mj-cs"/>
            </a:endParaRPr>
          </a:p>
        </p:txBody>
      </p:sp>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484784"/>
            <a:ext cx="3624064" cy="36240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22" y="44624"/>
            <a:ext cx="5544616" cy="10081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800" b="1" i="1" u="none" strike="noStrike" kern="1200" cap="none" spc="0" normalizeH="0" baseline="0" noProof="0" dirty="0" smtClean="0">
                <a:ln>
                  <a:noFill/>
                </a:ln>
                <a:solidFill>
                  <a:schemeClr val="bg1"/>
                </a:solidFill>
                <a:effectLst>
                  <a:outerShdw blurRad="38100" dist="38100" dir="2700000" algn="tl">
                    <a:srgbClr val="C0C0C0"/>
                  </a:outerShdw>
                </a:effectLst>
                <a:uLnTx/>
                <a:uFillTx/>
                <a:latin typeface="+mj-lt"/>
                <a:ea typeface="+mj-ea"/>
                <a:cs typeface="+mj-cs"/>
              </a:rPr>
              <a:t>COSTO</a:t>
            </a:r>
            <a:r>
              <a:rPr kumimoji="0" lang="es-ES" sz="2800" b="1" i="1" u="none" strike="noStrike" kern="1200" cap="none" spc="0" normalizeH="0" noProof="0" dirty="0" smtClean="0">
                <a:ln>
                  <a:noFill/>
                </a:ln>
                <a:solidFill>
                  <a:schemeClr val="bg1"/>
                </a:solidFill>
                <a:effectLst>
                  <a:outerShdw blurRad="38100" dist="38100" dir="2700000" algn="tl">
                    <a:srgbClr val="C0C0C0"/>
                  </a:outerShdw>
                </a:effectLst>
                <a:uLnTx/>
                <a:uFillTx/>
                <a:latin typeface="+mj-lt"/>
                <a:ea typeface="+mj-ea"/>
                <a:cs typeface="+mj-cs"/>
              </a:rPr>
              <a:t> DE VIDA </a:t>
            </a:r>
            <a:endParaRPr kumimoji="0" lang="es-ES" sz="2800" b="1" i="1" u="none" strike="noStrike" kern="1200" cap="none" spc="0" normalizeH="0" baseline="0" noProof="0" dirty="0">
              <a:ln>
                <a:noFill/>
              </a:ln>
              <a:solidFill>
                <a:schemeClr val="bg1"/>
              </a:solidFill>
              <a:effectLst>
                <a:outerShdw blurRad="38100" dist="38100" dir="2700000" algn="tl">
                  <a:srgbClr val="C0C0C0"/>
                </a:outerShdw>
              </a:effectLst>
              <a:uLnTx/>
              <a:uFillTx/>
              <a:latin typeface="+mj-lt"/>
              <a:ea typeface="+mj-ea"/>
              <a:cs typeface="+mj-cs"/>
            </a:endParaRPr>
          </a:p>
        </p:txBody>
      </p:sp>
      <p:sp>
        <p:nvSpPr>
          <p:cNvPr id="6" name="5 CuadroTexto"/>
          <p:cNvSpPr txBox="1"/>
          <p:nvPr/>
        </p:nvSpPr>
        <p:spPr>
          <a:xfrm>
            <a:off x="131515" y="1268760"/>
            <a:ext cx="7083542" cy="5078313"/>
          </a:xfrm>
          <a:prstGeom prst="rect">
            <a:avLst/>
          </a:prstGeom>
          <a:noFill/>
        </p:spPr>
        <p:txBody>
          <a:bodyPr wrap="none" rtlCol="0">
            <a:spAutoFit/>
          </a:bodyPr>
          <a:lstStyle/>
          <a:p>
            <a:r>
              <a:rPr lang="es-CO" dirty="0" smtClean="0"/>
              <a:t>TRANSPORTE PÚBLICO:</a:t>
            </a:r>
          </a:p>
          <a:p>
            <a:endParaRPr lang="es-CO" dirty="0" smtClean="0"/>
          </a:p>
          <a:p>
            <a:r>
              <a:rPr lang="es-CO" dirty="0" smtClean="0"/>
              <a:t>MEGABUS (REQUIERE </a:t>
            </a:r>
            <a:r>
              <a:rPr lang="es-CO" dirty="0" smtClean="0"/>
              <a:t>TARJETA ACTIVA $5000)-</a:t>
            </a:r>
            <a:r>
              <a:rPr lang="es-CO" dirty="0" smtClean="0"/>
              <a:t>BUSES URBANOS       $1800</a:t>
            </a:r>
          </a:p>
          <a:p>
            <a:r>
              <a:rPr lang="es-CO" dirty="0" smtClean="0"/>
              <a:t>CARRERA MÍNIMA TAXI               $4200  </a:t>
            </a:r>
          </a:p>
          <a:p>
            <a:endParaRPr lang="es-CO" dirty="0" smtClean="0"/>
          </a:p>
          <a:p>
            <a:r>
              <a:rPr lang="es-CO" dirty="0" smtClean="0"/>
              <a:t>ALIMENTACIÓN:</a:t>
            </a:r>
          </a:p>
          <a:p>
            <a:endParaRPr lang="es-CO" dirty="0" smtClean="0"/>
          </a:p>
          <a:p>
            <a:r>
              <a:rPr lang="es-CO" dirty="0" smtClean="0"/>
              <a:t>DESAYUNO                                     </a:t>
            </a:r>
            <a:r>
              <a:rPr lang="es-CO" dirty="0" smtClean="0"/>
              <a:t>$4000</a:t>
            </a:r>
            <a:endParaRPr lang="es-CO" dirty="0" smtClean="0"/>
          </a:p>
          <a:p>
            <a:r>
              <a:rPr lang="es-CO" dirty="0" smtClean="0"/>
              <a:t>ALMUERZO                                    $7000</a:t>
            </a:r>
          </a:p>
          <a:p>
            <a:r>
              <a:rPr lang="es-CO" dirty="0" smtClean="0"/>
              <a:t>CENA                                              $7000</a:t>
            </a:r>
          </a:p>
          <a:p>
            <a:endParaRPr lang="es-CO" dirty="0" smtClean="0"/>
          </a:p>
          <a:p>
            <a:r>
              <a:rPr lang="es-CO" dirty="0" smtClean="0"/>
              <a:t>HOSTAL:                                         $25000   </a:t>
            </a:r>
          </a:p>
          <a:p>
            <a:endParaRPr lang="es-CO" dirty="0"/>
          </a:p>
          <a:p>
            <a:r>
              <a:rPr lang="es-CO" dirty="0" smtClean="0"/>
              <a:t>AEROLÍNEAS DE BAJO COSTO: </a:t>
            </a:r>
          </a:p>
          <a:p>
            <a:r>
              <a:rPr lang="es-CO" dirty="0"/>
              <a:t>VIVACOLOMBIA </a:t>
            </a:r>
            <a:r>
              <a:rPr lang="es-CO" dirty="0" smtClean="0">
                <a:hlinkClick r:id="rId2"/>
              </a:rPr>
              <a:t>https</a:t>
            </a:r>
            <a:r>
              <a:rPr lang="es-CO" dirty="0">
                <a:hlinkClick r:id="rId2"/>
              </a:rPr>
              <a:t>://</a:t>
            </a:r>
            <a:r>
              <a:rPr lang="es-CO" dirty="0" smtClean="0">
                <a:hlinkClick r:id="rId2"/>
              </a:rPr>
              <a:t>www.vivacolombia.co/co</a:t>
            </a:r>
            <a:endParaRPr lang="es-CO" dirty="0" smtClean="0"/>
          </a:p>
          <a:p>
            <a:r>
              <a:rPr lang="es-CO" dirty="0" smtClean="0"/>
              <a:t>LAN </a:t>
            </a:r>
            <a:r>
              <a:rPr lang="es-CO" dirty="0" smtClean="0">
                <a:hlinkClick r:id="rId3"/>
              </a:rPr>
              <a:t>http</a:t>
            </a:r>
            <a:r>
              <a:rPr lang="es-CO" dirty="0">
                <a:hlinkClick r:id="rId3"/>
              </a:rPr>
              <a:t>://</a:t>
            </a:r>
            <a:r>
              <a:rPr lang="es-CO" dirty="0" smtClean="0">
                <a:hlinkClick r:id="rId3"/>
              </a:rPr>
              <a:t>www.lan.com/es_co/sitio_personas/index.html</a:t>
            </a:r>
            <a:r>
              <a:rPr lang="es-CO" dirty="0" smtClean="0"/>
              <a:t> </a:t>
            </a:r>
            <a:endParaRPr lang="es-CO" dirty="0"/>
          </a:p>
          <a:p>
            <a:endParaRPr lang="es-CO" dirty="0" smtClean="0"/>
          </a:p>
          <a:p>
            <a:endParaRPr lang="es-CO" dirty="0"/>
          </a:p>
        </p:txBody>
      </p:sp>
    </p:spTree>
    <p:extLst>
      <p:ext uri="{BB962C8B-B14F-4D97-AF65-F5344CB8AC3E}">
        <p14:creationId xmlns:p14="http://schemas.microsoft.com/office/powerpoint/2010/main" val="203531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DAD CATÓLICA DE PEREI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UNIVERSIDAD CATÓLICA DE PEREIRA</Template>
  <TotalTime>4754</TotalTime>
  <Words>484</Words>
  <Application>Microsoft Office PowerPoint</Application>
  <PresentationFormat>Presentación en pantalla (4:3)</PresentationFormat>
  <Paragraphs>82</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UNIVERSIDAD CATÓLICA DE PEREIRA</vt:lpstr>
      <vt:lpstr>PEREIRA  CAPITAL DEL EJE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Mercadeo</dc:creator>
  <cp:lastModifiedBy>Auxiliar Internacionalizacion Universidad</cp:lastModifiedBy>
  <cp:revision>349</cp:revision>
  <dcterms:created xsi:type="dcterms:W3CDTF">2013-02-11T22:41:30Z</dcterms:created>
  <dcterms:modified xsi:type="dcterms:W3CDTF">2016-01-20T17:02:42Z</dcterms:modified>
</cp:coreProperties>
</file>